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65"/>
  </p:notesMasterIdLst>
  <p:handoutMasterIdLst>
    <p:handoutMasterId r:id="rId166"/>
  </p:handoutMasterIdLst>
  <p:sldIdLst>
    <p:sldId id="1563" r:id="rId2"/>
    <p:sldId id="508" r:id="rId3"/>
    <p:sldId id="262" r:id="rId4"/>
    <p:sldId id="510" r:id="rId5"/>
    <p:sldId id="511" r:id="rId6"/>
    <p:sldId id="538" r:id="rId7"/>
    <p:sldId id="533" r:id="rId8"/>
    <p:sldId id="436" r:id="rId9"/>
    <p:sldId id="267" r:id="rId10"/>
    <p:sldId id="268" r:id="rId11"/>
    <p:sldId id="512" r:id="rId12"/>
    <p:sldId id="542" r:id="rId13"/>
    <p:sldId id="440" r:id="rId14"/>
    <p:sldId id="441" r:id="rId15"/>
    <p:sldId id="1567" r:id="rId16"/>
    <p:sldId id="261" r:id="rId17"/>
    <p:sldId id="263" r:id="rId18"/>
    <p:sldId id="1564" r:id="rId19"/>
    <p:sldId id="580" r:id="rId20"/>
    <p:sldId id="391" r:id="rId21"/>
    <p:sldId id="392" r:id="rId22"/>
    <p:sldId id="393" r:id="rId23"/>
    <p:sldId id="549" r:id="rId24"/>
    <p:sldId id="394" r:id="rId25"/>
    <p:sldId id="550" r:id="rId26"/>
    <p:sldId id="581" r:id="rId27"/>
    <p:sldId id="579" r:id="rId28"/>
    <p:sldId id="277" r:id="rId29"/>
    <p:sldId id="278" r:id="rId30"/>
    <p:sldId id="279" r:id="rId31"/>
    <p:sldId id="280" r:id="rId32"/>
    <p:sldId id="281" r:id="rId33"/>
    <p:sldId id="383" r:id="rId34"/>
    <p:sldId id="553" r:id="rId35"/>
    <p:sldId id="556" r:id="rId36"/>
    <p:sldId id="535" r:id="rId37"/>
    <p:sldId id="288" r:id="rId38"/>
    <p:sldId id="536" r:id="rId39"/>
    <p:sldId id="292" r:id="rId40"/>
    <p:sldId id="293" r:id="rId41"/>
    <p:sldId id="295" r:id="rId42"/>
    <p:sldId id="284" r:id="rId43"/>
    <p:sldId id="559" r:id="rId44"/>
    <p:sldId id="297" r:id="rId45"/>
    <p:sldId id="563" r:id="rId46"/>
    <p:sldId id="298" r:id="rId47"/>
    <p:sldId id="299" r:id="rId48"/>
    <p:sldId id="566" r:id="rId49"/>
    <p:sldId id="567" r:id="rId50"/>
    <p:sldId id="568" r:id="rId51"/>
    <p:sldId id="569" r:id="rId52"/>
    <p:sldId id="570" r:id="rId53"/>
    <p:sldId id="300" r:id="rId54"/>
    <p:sldId id="301" r:id="rId55"/>
    <p:sldId id="572" r:id="rId56"/>
    <p:sldId id="573" r:id="rId57"/>
    <p:sldId id="575" r:id="rId58"/>
    <p:sldId id="574" r:id="rId59"/>
    <p:sldId id="571" r:id="rId60"/>
    <p:sldId id="577" r:id="rId61"/>
    <p:sldId id="576" r:id="rId62"/>
    <p:sldId id="302" r:id="rId63"/>
    <p:sldId id="303" r:id="rId64"/>
    <p:sldId id="304" r:id="rId65"/>
    <p:sldId id="305" r:id="rId66"/>
    <p:sldId id="306" r:id="rId67"/>
    <p:sldId id="519" r:id="rId68"/>
    <p:sldId id="518" r:id="rId69"/>
    <p:sldId id="455" r:id="rId70"/>
    <p:sldId id="529" r:id="rId71"/>
    <p:sldId id="530" r:id="rId72"/>
    <p:sldId id="531" r:id="rId73"/>
    <p:sldId id="532" r:id="rId74"/>
    <p:sldId id="534" r:id="rId75"/>
    <p:sldId id="381" r:id="rId76"/>
    <p:sldId id="308" r:id="rId77"/>
    <p:sldId id="309" r:id="rId78"/>
    <p:sldId id="310" r:id="rId79"/>
    <p:sldId id="407" r:id="rId80"/>
    <p:sldId id="463" r:id="rId81"/>
    <p:sldId id="462" r:id="rId82"/>
    <p:sldId id="464" r:id="rId83"/>
    <p:sldId id="465" r:id="rId84"/>
    <p:sldId id="466" r:id="rId85"/>
    <p:sldId id="311" r:id="rId86"/>
    <p:sldId id="312" r:id="rId87"/>
    <p:sldId id="313" r:id="rId88"/>
    <p:sldId id="314" r:id="rId89"/>
    <p:sldId id="318" r:id="rId90"/>
    <p:sldId id="319" r:id="rId91"/>
    <p:sldId id="320" r:id="rId92"/>
    <p:sldId id="321" r:id="rId93"/>
    <p:sldId id="323" r:id="rId94"/>
    <p:sldId id="324" r:id="rId95"/>
    <p:sldId id="467" r:id="rId96"/>
    <p:sldId id="325" r:id="rId97"/>
    <p:sldId id="414" r:id="rId98"/>
    <p:sldId id="415" r:id="rId99"/>
    <p:sldId id="416" r:id="rId100"/>
    <p:sldId id="330" r:id="rId101"/>
    <p:sldId id="331" r:id="rId102"/>
    <p:sldId id="431" r:id="rId103"/>
    <p:sldId id="425" r:id="rId104"/>
    <p:sldId id="413" r:id="rId105"/>
    <p:sldId id="521" r:id="rId106"/>
    <p:sldId id="520" r:id="rId107"/>
    <p:sldId id="418" r:id="rId108"/>
    <p:sldId id="419" r:id="rId109"/>
    <p:sldId id="421" r:id="rId110"/>
    <p:sldId id="424" r:id="rId111"/>
    <p:sldId id="429" r:id="rId112"/>
    <p:sldId id="336" r:id="rId113"/>
    <p:sldId id="337" r:id="rId114"/>
    <p:sldId id="468" r:id="rId115"/>
    <p:sldId id="470" r:id="rId116"/>
    <p:sldId id="471" r:id="rId117"/>
    <p:sldId id="472" r:id="rId118"/>
    <p:sldId id="473" r:id="rId119"/>
    <p:sldId id="474" r:id="rId120"/>
    <p:sldId id="475" r:id="rId121"/>
    <p:sldId id="476" r:id="rId122"/>
    <p:sldId id="477" r:id="rId123"/>
    <p:sldId id="479" r:id="rId124"/>
    <p:sldId id="480" r:id="rId125"/>
    <p:sldId id="481" r:id="rId126"/>
    <p:sldId id="582" r:id="rId127"/>
    <p:sldId id="583" r:id="rId128"/>
    <p:sldId id="584" r:id="rId129"/>
    <p:sldId id="585" r:id="rId130"/>
    <p:sldId id="586" r:id="rId131"/>
    <p:sldId id="522" r:id="rId132"/>
    <p:sldId id="351" r:id="rId133"/>
    <p:sldId id="490" r:id="rId134"/>
    <p:sldId id="349" r:id="rId135"/>
    <p:sldId id="352" r:id="rId136"/>
    <p:sldId id="491" r:id="rId137"/>
    <p:sldId id="497" r:id="rId138"/>
    <p:sldId id="498" r:id="rId139"/>
    <p:sldId id="499" r:id="rId140"/>
    <p:sldId id="500" r:id="rId141"/>
    <p:sldId id="357" r:id="rId142"/>
    <p:sldId id="353" r:id="rId143"/>
    <p:sldId id="354" r:id="rId144"/>
    <p:sldId id="355" r:id="rId145"/>
    <p:sldId id="356" r:id="rId146"/>
    <p:sldId id="358" r:id="rId147"/>
    <p:sldId id="361" r:id="rId148"/>
    <p:sldId id="360" r:id="rId149"/>
    <p:sldId id="362" r:id="rId150"/>
    <p:sldId id="502" r:id="rId151"/>
    <p:sldId id="503" r:id="rId152"/>
    <p:sldId id="501" r:id="rId153"/>
    <p:sldId id="504" r:id="rId154"/>
    <p:sldId id="505" r:id="rId155"/>
    <p:sldId id="506" r:id="rId156"/>
    <p:sldId id="1565" r:id="rId157"/>
    <p:sldId id="366" r:id="rId158"/>
    <p:sldId id="523" r:id="rId159"/>
    <p:sldId id="525" r:id="rId160"/>
    <p:sldId id="524" r:id="rId161"/>
    <p:sldId id="378" r:id="rId162"/>
    <p:sldId id="363" r:id="rId163"/>
    <p:sldId id="528" r:id="rId164"/>
  </p:sldIdLst>
  <p:sldSz cx="9144000" cy="6858000" type="overhead"/>
  <p:notesSz cx="7315200" cy="9601200"/>
  <p:defaultTextStyle>
    <a:defPPr>
      <a:defRPr lang="en-US"/>
    </a:defPPr>
    <a:lvl1pPr algn="ctr" rtl="0" eaLnBrk="0" fontAlgn="base" hangingPunct="0">
      <a:spcBef>
        <a:spcPct val="0"/>
      </a:spcBef>
      <a:spcAft>
        <a:spcPct val="0"/>
      </a:spcAft>
      <a:defRPr sz="2800" kern="1200">
        <a:solidFill>
          <a:srgbClr val="0000FF"/>
        </a:solidFill>
        <a:latin typeface="Comic Sans MS" pitchFamily="66" charset="0"/>
        <a:ea typeface="+mn-ea"/>
        <a:cs typeface="+mn-cs"/>
      </a:defRPr>
    </a:lvl1pPr>
    <a:lvl2pPr marL="457200" algn="ctr" rtl="0" eaLnBrk="0" fontAlgn="base" hangingPunct="0">
      <a:spcBef>
        <a:spcPct val="0"/>
      </a:spcBef>
      <a:spcAft>
        <a:spcPct val="0"/>
      </a:spcAft>
      <a:defRPr sz="28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28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28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2800" kern="1200">
        <a:solidFill>
          <a:srgbClr val="0000FF"/>
        </a:solidFill>
        <a:latin typeface="Comic Sans MS" pitchFamily="66" charset="0"/>
        <a:ea typeface="+mn-ea"/>
        <a:cs typeface="+mn-cs"/>
      </a:defRPr>
    </a:lvl5pPr>
    <a:lvl6pPr marL="2286000" algn="l" defTabSz="914400" rtl="0" eaLnBrk="1" latinLnBrk="0" hangingPunct="1">
      <a:defRPr sz="2800" kern="1200">
        <a:solidFill>
          <a:srgbClr val="0000FF"/>
        </a:solidFill>
        <a:latin typeface="Comic Sans MS" pitchFamily="66" charset="0"/>
        <a:ea typeface="+mn-ea"/>
        <a:cs typeface="+mn-cs"/>
      </a:defRPr>
    </a:lvl6pPr>
    <a:lvl7pPr marL="2743200" algn="l" defTabSz="914400" rtl="0" eaLnBrk="1" latinLnBrk="0" hangingPunct="1">
      <a:defRPr sz="2800" kern="1200">
        <a:solidFill>
          <a:srgbClr val="0000FF"/>
        </a:solidFill>
        <a:latin typeface="Comic Sans MS" pitchFamily="66" charset="0"/>
        <a:ea typeface="+mn-ea"/>
        <a:cs typeface="+mn-cs"/>
      </a:defRPr>
    </a:lvl7pPr>
    <a:lvl8pPr marL="3200400" algn="l" defTabSz="914400" rtl="0" eaLnBrk="1" latinLnBrk="0" hangingPunct="1">
      <a:defRPr sz="2800" kern="1200">
        <a:solidFill>
          <a:srgbClr val="0000FF"/>
        </a:solidFill>
        <a:latin typeface="Comic Sans MS" pitchFamily="66" charset="0"/>
        <a:ea typeface="+mn-ea"/>
        <a:cs typeface="+mn-cs"/>
      </a:defRPr>
    </a:lvl8pPr>
    <a:lvl9pPr marL="3657600" algn="l" defTabSz="914400" rtl="0" eaLnBrk="1" latinLnBrk="0" hangingPunct="1">
      <a:defRPr sz="28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3456">
          <p15:clr>
            <a:srgbClr val="A4A3A4"/>
          </p15:clr>
        </p15:guide>
        <p15:guide id="2" pos="40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0066FF"/>
    <a:srgbClr val="3366FF"/>
    <a:srgbClr val="FF0000"/>
    <a:srgbClr val="FFFFCC"/>
    <a:srgbClr val="0000FF"/>
    <a:srgbClr val="DDDDDD"/>
    <a:srgbClr val="FFFF99"/>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18" autoAdjust="0"/>
    <p:restoredTop sz="85766" autoAdjust="0"/>
  </p:normalViewPr>
  <p:slideViewPr>
    <p:cSldViewPr snapToGrid="0">
      <p:cViewPr varScale="1">
        <p:scale>
          <a:sx n="84" d="100"/>
          <a:sy n="84" d="100"/>
        </p:scale>
        <p:origin x="1378" y="41"/>
      </p:cViewPr>
      <p:guideLst>
        <p:guide orient="horz" pos="3456"/>
        <p:guide pos="409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39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r" defTabSz="966788">
              <a:defRPr sz="1300"/>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r" defTabSz="966788">
              <a:defRPr sz="1300"/>
            </a:lvl1pPr>
          </a:lstStyle>
          <a:p>
            <a:pPr>
              <a:defRPr/>
            </a:pPr>
            <a:fld id="{CD170B25-CEE6-4F5D-804D-3E959243A70F}"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2917904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Marlett" pitchFamily="2" charset="2"/>
              </a:defRPr>
            </a:lvl1pPr>
          </a:lstStyle>
          <a:p>
            <a:pPr>
              <a:defRPr/>
            </a:pPr>
            <a:endParaRPr lang="en-US"/>
          </a:p>
        </p:txBody>
      </p:sp>
      <p:sp>
        <p:nvSpPr>
          <p:cNvPr id="19558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Marlett" pitchFamily="2" charset="2"/>
              </a:defRPr>
            </a:lvl1pPr>
          </a:lstStyle>
          <a:p>
            <a:pPr>
              <a:defRPr/>
            </a:pPr>
            <a:fld id="{FC933A43-2CCD-4099-AA52-58DA21D3870C}" type="slidenum">
              <a:rPr lang="x-none"/>
              <a:pPr>
                <a:defRPr/>
              </a:pPr>
              <a:t>‹#›</a:t>
            </a:fld>
            <a:endParaRPr lang="en-US"/>
          </a:p>
        </p:txBody>
      </p:sp>
    </p:spTree>
    <p:extLst>
      <p:ext uri="{BB962C8B-B14F-4D97-AF65-F5344CB8AC3E}">
        <p14:creationId xmlns:p14="http://schemas.microsoft.com/office/powerpoint/2010/main" val="1886715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B2F0539-9EC9-4780-A158-F51E4183A771}" type="slidenum">
              <a:rPr lang="en-US" smtClean="0"/>
              <a:pPr>
                <a:defRPr/>
              </a:pPr>
              <a:t>1</a:t>
            </a:fld>
            <a:endParaRPr lang="en-US"/>
          </a:p>
        </p:txBody>
      </p:sp>
    </p:spTree>
    <p:extLst>
      <p:ext uri="{BB962C8B-B14F-4D97-AF65-F5344CB8AC3E}">
        <p14:creationId xmlns:p14="http://schemas.microsoft.com/office/powerpoint/2010/main" val="111404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3D656EAB-2018-4BEC-8188-5E9353EACD0E}" type="slidenum">
              <a:rPr lang="x-none" smtClean="0"/>
              <a:pPr/>
              <a:t>2</a:t>
            </a:fld>
            <a:endParaRPr lang="en-US"/>
          </a:p>
        </p:txBody>
      </p:sp>
      <p:sp>
        <p:nvSpPr>
          <p:cNvPr id="197635" name="Rectangle 2"/>
          <p:cNvSpPr>
            <a:spLocks noGrp="1" noRot="1" noChangeAspect="1" noChangeArrowheads="1" noTextEdit="1"/>
          </p:cNvSpPr>
          <p:nvPr>
            <p:ph type="sldImg"/>
          </p:nvPr>
        </p:nvSpPr>
        <p:spPr>
          <a:xfrm>
            <a:off x="1258888" y="720725"/>
            <a:ext cx="4799012" cy="3598863"/>
          </a:xfrm>
          <a:ln/>
        </p:spPr>
      </p:sp>
      <p:sp>
        <p:nvSpPr>
          <p:cNvPr id="197636" name="Rectangle 3"/>
          <p:cNvSpPr>
            <a:spLocks noGrp="1" noChangeArrowheads="1"/>
          </p:cNvSpPr>
          <p:nvPr>
            <p:ph type="body" idx="1"/>
          </p:nvPr>
        </p:nvSpPr>
        <p:spPr>
          <a:xfrm>
            <a:off x="974725" y="4559300"/>
            <a:ext cx="5365750" cy="4321175"/>
          </a:xfrm>
          <a:noFill/>
          <a:ln/>
        </p:spPr>
        <p:txBody>
          <a:bodyPr/>
          <a:lstStyle/>
          <a:p>
            <a:pPr eaLnBrk="1" hangingPunct="1"/>
            <a:r>
              <a:rPr lang="en-US"/>
              <a:t>We looked at shared memory computation and tried to understand what we could build using the weakest assumptions regarding our shared medium.</a:t>
            </a:r>
          </a:p>
        </p:txBody>
      </p:sp>
    </p:spTree>
    <p:extLst>
      <p:ext uri="{BB962C8B-B14F-4D97-AF65-F5344CB8AC3E}">
        <p14:creationId xmlns:p14="http://schemas.microsoft.com/office/powerpoint/2010/main" val="1088957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A86FCAE6-EEE6-41DE-B335-0E7A35E3CE3C}" type="slidenum">
              <a:rPr lang="x-none" smtClean="0"/>
              <a:pPr/>
              <a:t>3</a:t>
            </a:fld>
            <a:endParaRPr 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r>
              <a:rPr lang="en-US"/>
              <a:t>We looked at wait-free implementations because they imply no mutual exclusion. </a:t>
            </a:r>
          </a:p>
        </p:txBody>
      </p:sp>
    </p:spTree>
    <p:extLst>
      <p:ext uri="{BB962C8B-B14F-4D97-AF65-F5344CB8AC3E}">
        <p14:creationId xmlns:p14="http://schemas.microsoft.com/office/powerpoint/2010/main" val="156460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2244454D-C170-41CD-8F96-A93C97CCE76F}" type="slidenum">
              <a:rPr lang="x-none" smtClean="0"/>
              <a:pPr/>
              <a:t>4</a:t>
            </a:fld>
            <a:endParaRPr lang="en-US"/>
          </a:p>
        </p:txBody>
      </p:sp>
      <p:sp>
        <p:nvSpPr>
          <p:cNvPr id="199683" name="Rectangle 2"/>
          <p:cNvSpPr>
            <a:spLocks noGrp="1" noRot="1" noChangeAspect="1" noChangeArrowheads="1" noTextEdit="1"/>
          </p:cNvSpPr>
          <p:nvPr>
            <p:ph type="sldImg"/>
          </p:nvPr>
        </p:nvSpPr>
        <p:spPr>
          <a:xfrm>
            <a:off x="1258888" y="720725"/>
            <a:ext cx="4799012" cy="3598863"/>
          </a:xfrm>
          <a:ln/>
        </p:spPr>
      </p:sp>
      <p:sp>
        <p:nvSpPr>
          <p:cNvPr id="199684" name="Rectangle 3"/>
          <p:cNvSpPr>
            <a:spLocks noGrp="1" noChangeArrowheads="1"/>
          </p:cNvSpPr>
          <p:nvPr>
            <p:ph type="body" idx="1"/>
          </p:nvPr>
        </p:nvSpPr>
        <p:spPr>
          <a:xfrm>
            <a:off x="974725" y="4559300"/>
            <a:ext cx="5365750" cy="4321175"/>
          </a:xfrm>
          <a:noFill/>
          <a:ln/>
        </p:spPr>
        <p:txBody>
          <a:bodyPr/>
          <a:lstStyle/>
          <a:p>
            <a:pPr eaLnBrk="1" hangingPunct="1"/>
            <a:r>
              <a:rPr lang="en-US"/>
              <a:t>We started with the weakest primitive we could think of. </a:t>
            </a:r>
          </a:p>
        </p:txBody>
      </p:sp>
    </p:spTree>
    <p:extLst>
      <p:ext uri="{BB962C8B-B14F-4D97-AF65-F5344CB8AC3E}">
        <p14:creationId xmlns:p14="http://schemas.microsoft.com/office/powerpoint/2010/main" val="1119797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7E4982DF-6E4C-4B62-BB23-99BA79D1C9F0}" type="slidenum">
              <a:rPr lang="x-none" smtClean="0"/>
              <a:pPr/>
              <a:t>5</a:t>
            </a:fld>
            <a:endParaRPr lang="en-US"/>
          </a:p>
        </p:txBody>
      </p:sp>
      <p:sp>
        <p:nvSpPr>
          <p:cNvPr id="200707" name="Rectangle 2"/>
          <p:cNvSpPr>
            <a:spLocks noGrp="1" noRot="1" noChangeAspect="1" noChangeArrowheads="1" noTextEdit="1"/>
          </p:cNvSpPr>
          <p:nvPr>
            <p:ph type="sldImg"/>
          </p:nvPr>
        </p:nvSpPr>
        <p:spPr>
          <a:xfrm>
            <a:off x="1258888" y="720725"/>
            <a:ext cx="4799012" cy="3598863"/>
          </a:xfrm>
          <a:ln/>
        </p:spPr>
      </p:sp>
      <p:sp>
        <p:nvSpPr>
          <p:cNvPr id="200708" name="Rectangle 3"/>
          <p:cNvSpPr>
            <a:spLocks noGrp="1" noChangeArrowheads="1"/>
          </p:cNvSpPr>
          <p:nvPr>
            <p:ph type="body" idx="1"/>
          </p:nvPr>
        </p:nvSpPr>
        <p:spPr>
          <a:xfrm>
            <a:off x="974725" y="4559300"/>
            <a:ext cx="5365750" cy="4321175"/>
          </a:xfrm>
          <a:noFill/>
          <a:ln/>
        </p:spPr>
        <p:txBody>
          <a:bodyPr/>
          <a:lstStyle/>
          <a:p>
            <a:pPr eaLnBrk="1" hangingPunct="1"/>
            <a:r>
              <a:rPr lang="en-US"/>
              <a:t>We built a collection of different synchronization objects all the way to an atomic snapshot. But what about constructing other objects like </a:t>
            </a:r>
          </a:p>
          <a:p>
            <a:pPr eaLnBrk="1" hangingPunct="1"/>
            <a:r>
              <a:rPr lang="en-US"/>
              <a:t>Queues. We know two thread queues can be implemented in a wait-free manner. What about queues with more than one enqueuer and dequeuer?</a:t>
            </a:r>
          </a:p>
        </p:txBody>
      </p:sp>
    </p:spTree>
    <p:extLst>
      <p:ext uri="{BB962C8B-B14F-4D97-AF65-F5344CB8AC3E}">
        <p14:creationId xmlns:p14="http://schemas.microsoft.com/office/powerpoint/2010/main" val="515247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6357496B-14FB-4FC2-B207-15A281855E84}" type="slidenum">
              <a:rPr lang="x-none" sz="1300">
                <a:latin typeface="Marlett" pitchFamily="2" charset="2"/>
              </a:rPr>
              <a:pPr algn="r" defTabSz="966788"/>
              <a:t>6</a:t>
            </a:fld>
            <a:endParaRPr lang="en-US" sz="1300">
              <a:latin typeface="Marlett" pitchFamily="2" charset="2"/>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36831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ED79E295-A427-40C9-96AC-65F363FE6C50}" type="slidenum">
              <a:rPr lang="x-none" smtClean="0"/>
              <a:pPr/>
              <a:t>7</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50770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D4380D60-7C44-456F-8DA1-AC6C6E26397D}" type="slidenum">
              <a:rPr lang="x-none" smtClean="0"/>
              <a:pPr/>
              <a:t>8</a:t>
            </a:fld>
            <a:endParaRPr lang="en-US"/>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6773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04290F13-D343-476B-A5C6-30F17B218799}" type="slidenum">
              <a:rPr lang="x-none" smtClean="0"/>
              <a:pPr/>
              <a:t>9</a:t>
            </a:fld>
            <a:endParaRPr 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799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2E874207-B1C6-4EF6-87D8-B261E6B5F288}" type="slidenum">
              <a:rPr lang="x-none" smtClean="0"/>
              <a:pPr/>
              <a:t>10</a:t>
            </a:fld>
            <a:endParaRPr lang="en-US"/>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84141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800B820A-D98C-4A61-9F5D-F234DF4D11A7}" type="slidenum">
              <a:rPr lang="x-none" smtClean="0"/>
              <a:pPr/>
              <a:t>11</a:t>
            </a:fld>
            <a:endParaRPr lang="en-US"/>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r>
              <a:rPr lang="en-US"/>
              <a:t>Wait-free implementations imply that operatiosn of different threads interleave at the granularity of individual machine instructions accessing memory.</a:t>
            </a:r>
          </a:p>
        </p:txBody>
      </p:sp>
    </p:spTree>
    <p:extLst>
      <p:ext uri="{BB962C8B-B14F-4D97-AF65-F5344CB8AC3E}">
        <p14:creationId xmlns:p14="http://schemas.microsoft.com/office/powerpoint/2010/main" val="2562174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544137A8-8F63-4DDE-A8BB-08A436BBDA8E}" type="slidenum">
              <a:rPr lang="x-none" sz="1300">
                <a:latin typeface="Marlett" pitchFamily="2" charset="2"/>
              </a:rPr>
              <a:pPr algn="r" defTabSz="966788"/>
              <a:t>12</a:t>
            </a:fld>
            <a:endParaRPr lang="en-US" sz="1300">
              <a:latin typeface="Marlett" pitchFamily="2" charset="2"/>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6472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6AEA801D-0989-4D5D-9B07-AF387D6F2E13}" type="slidenum">
              <a:rPr lang="x-none" smtClean="0"/>
              <a:pPr/>
              <a:t>13</a:t>
            </a:fld>
            <a:endParaRPr lang="en-US"/>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32865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21170B36-2E0E-4E6F-BFF7-1C7C5BF0C7D0}" type="slidenum">
              <a:rPr lang="x-none" smtClean="0"/>
              <a:pPr/>
              <a:t>14</a:t>
            </a:fld>
            <a:endParaRPr lang="en-US"/>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95463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40CE30EC-FEF7-4CB9-B3E9-390BBB44E63C}" type="slidenum">
              <a:rPr lang="x-none" smtClean="0"/>
              <a:pPr/>
              <a:t>15</a:t>
            </a:fld>
            <a:endParaRPr lang="en-US"/>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30587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2191D4B5-2557-49C4-9FE8-2386D197EFCD}" type="slidenum">
              <a:rPr lang="x-none" smtClean="0"/>
              <a:pPr/>
              <a:t>16</a:t>
            </a:fld>
            <a:endParaRPr lang="en-US"/>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72605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86096648-72F0-477C-AAE7-B7816AEEC8C7}" type="slidenum">
              <a:rPr lang="x-none" smtClean="0"/>
              <a:pPr/>
              <a:t>17</a:t>
            </a:fld>
            <a:endParaRPr lang="en-US"/>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44868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86096648-72F0-477C-AAE7-B7816AEEC8C7}" type="slidenum">
              <a:rPr lang="x-none" smtClean="0"/>
              <a:pPr/>
              <a:t>18</a:t>
            </a:fld>
            <a:endParaRPr lang="en-US"/>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21501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B986CBCC-B3B4-4525-9CFB-44B2A5D5347C}" type="slidenum">
              <a:rPr lang="x-none" smtClean="0"/>
              <a:pPr/>
              <a:t>19</a:t>
            </a:fld>
            <a:endParaRPr lang="en-US"/>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98256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x-none" smtClean="0"/>
              <a:pPr/>
              <a:t>20</a:t>
            </a:fld>
            <a:endParaRPr lang="en-US"/>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80744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D2842A69-5C3E-48C3-8D4D-C9F951FCBC5D}" type="slidenum">
              <a:rPr lang="x-none" smtClean="0"/>
              <a:pPr/>
              <a:t>21</a:t>
            </a:fld>
            <a:endParaRPr lang="en-US"/>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4423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15D65E99-1033-42D7-A5D6-1ED6F81EE712}" type="slidenum">
              <a:rPr lang="x-none" smtClean="0"/>
              <a:pPr/>
              <a:t>22</a:t>
            </a:fld>
            <a:endParaRPr lang="en-US"/>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91273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B0F193E4-7F5B-43FD-A19B-4767C20FAC23}" type="slidenum">
              <a:rPr lang="x-none" sz="1300">
                <a:latin typeface="Marlett" pitchFamily="2" charset="2"/>
              </a:rPr>
              <a:pPr algn="r" defTabSz="966788"/>
              <a:t>23</a:t>
            </a:fld>
            <a:endParaRPr lang="en-US" sz="1300">
              <a:latin typeface="Marlett" pitchFamily="2" charset="2"/>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r>
              <a:rPr lang="en-US"/>
              <a:t>As we will see later consensus can be formulated as a linearizable object in which threads in the sequential </a:t>
            </a:r>
          </a:p>
          <a:p>
            <a:pPr eaLnBrk="1" hangingPunct="1"/>
            <a:r>
              <a:rPr lang="en-US"/>
              <a:t>execution decide on the value of the first thread to complete. </a:t>
            </a:r>
          </a:p>
          <a:p>
            <a:pPr eaLnBrk="1" hangingPunct="1"/>
            <a:endParaRPr lang="en-US"/>
          </a:p>
        </p:txBody>
      </p:sp>
    </p:spTree>
    <p:extLst>
      <p:ext uri="{BB962C8B-B14F-4D97-AF65-F5344CB8AC3E}">
        <p14:creationId xmlns:p14="http://schemas.microsoft.com/office/powerpoint/2010/main" val="3141655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1B60857A-C31B-4F83-83CE-0B7427EB472E}" type="slidenum">
              <a:rPr lang="x-none" smtClean="0"/>
              <a:pPr/>
              <a:t>24</a:t>
            </a:fld>
            <a:endParaRPr lang="en-US"/>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55836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171D5637-2F55-4327-8E9D-DAA588AC84D1}" type="slidenum">
              <a:rPr lang="x-none" sz="1300">
                <a:latin typeface="Marlett" pitchFamily="2" charset="2"/>
              </a:rPr>
              <a:pPr algn="r" defTabSz="966788"/>
              <a:t>25</a:t>
            </a:fld>
            <a:endParaRPr lang="en-US" sz="1300">
              <a:latin typeface="Marlett" pitchFamily="2" charset="2"/>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r>
              <a:rPr lang="en-US"/>
              <a:t>This is one of the most fundamental theorems of distributed computing, proved originally by Fischer, Lynch, and Paterson in the 1980’s. It says that there are problems that are easily solvable by reading and writing to memory on a single processor, a turing machine, but are not solvable on a multiprocessor. As we will see, this will have profound implications on multiprocessor hardware design. </a:t>
            </a:r>
          </a:p>
          <a:p>
            <a:pPr eaLnBrk="1" hangingPunct="1"/>
            <a:endParaRPr lang="en-US"/>
          </a:p>
          <a:p>
            <a:pPr eaLnBrk="1" hangingPunct="1"/>
            <a:r>
              <a:rPr lang="en-US"/>
              <a:t>We will give here a proof of their theorem in the context of shared memory as proven by Herlihy.</a:t>
            </a:r>
          </a:p>
        </p:txBody>
      </p:sp>
    </p:spTree>
    <p:extLst>
      <p:ext uri="{BB962C8B-B14F-4D97-AF65-F5344CB8AC3E}">
        <p14:creationId xmlns:p14="http://schemas.microsoft.com/office/powerpoint/2010/main" val="4043504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36AF3FE4-03D2-4480-91E1-71BD9D96DC8A}" type="slidenum">
              <a:rPr lang="x-none" smtClean="0"/>
              <a:pPr/>
              <a:t>26</a:t>
            </a:fld>
            <a:endParaRPr lang="en-US"/>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57741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p:txBody>
          <a:bodyPr/>
          <a:lstStyle/>
          <a:p>
            <a:pPr>
              <a:defRPr/>
            </a:pPr>
            <a:fld id="{C7BD2454-70FE-448A-A6A8-C75C78EDC341}" type="slidenum">
              <a:rPr lang="x-none" smtClean="0"/>
              <a:pPr>
                <a:defRPr/>
              </a:pPr>
              <a:t>27</a:t>
            </a:fld>
            <a:endParaRPr lang="en-US">
              <a:cs typeface="Arial" charset="0"/>
            </a:endParaRPr>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p:spPr>
        <p:txBody>
          <a:bodyPr/>
          <a:lstStyle/>
          <a:p>
            <a:pPr eaLnBrk="1" hangingPunct="1"/>
            <a:r>
              <a:rPr lang="en-US" dirty="0"/>
              <a:t>Because</a:t>
            </a:r>
            <a:r>
              <a:rPr lang="en-US" baseline="0" dirty="0"/>
              <a:t> we can use read write objects that are </a:t>
            </a:r>
            <a:r>
              <a:rPr lang="en-US" baseline="0" dirty="0" err="1"/>
              <a:t>linearizable</a:t>
            </a:r>
            <a:r>
              <a:rPr lang="en-US" baseline="0" dirty="0"/>
              <a:t>, we can think of all operations on these objects as happening at points in time, and if two operations on separate objects overlap we just pick an arbitrary order. We thus have for every concurrent history a sequential history that represents a possible linearization of all its operations.  We can think of this sequential history as a sequence of state transitions. </a:t>
            </a:r>
            <a:endParaRPr lang="en-US" dirty="0"/>
          </a:p>
        </p:txBody>
      </p:sp>
    </p:spTree>
    <p:extLst>
      <p:ext uri="{BB962C8B-B14F-4D97-AF65-F5344CB8AC3E}">
        <p14:creationId xmlns:p14="http://schemas.microsoft.com/office/powerpoint/2010/main" val="3951437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FE12FFBD-6615-416A-96BC-04725E5A20A3}" type="slidenum">
              <a:rPr lang="x-none" smtClean="0"/>
              <a:pPr/>
              <a:t>28</a:t>
            </a:fld>
            <a:endParaRPr lang="en-US"/>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r>
              <a:rPr lang="en-US"/>
              <a:t>It suffices to prove the claim for two threads. Here is how we model computation histories. </a:t>
            </a:r>
          </a:p>
        </p:txBody>
      </p:sp>
    </p:spTree>
    <p:extLst>
      <p:ext uri="{BB962C8B-B14F-4D97-AF65-F5344CB8AC3E}">
        <p14:creationId xmlns:p14="http://schemas.microsoft.com/office/powerpoint/2010/main" val="786267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012777B4-6123-4D98-8660-C91B74F90359}" type="slidenum">
              <a:rPr lang="x-none" smtClean="0"/>
              <a:pPr/>
              <a:t>29</a:t>
            </a:fld>
            <a:endParaRPr lang="en-US"/>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66041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32F3E624-A807-4220-B683-7259C8EF8CC0}" type="slidenum">
              <a:rPr lang="x-none" smtClean="0"/>
              <a:pPr/>
              <a:t>30</a:t>
            </a:fld>
            <a:endParaRPr lang="en-US"/>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111071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FF0A8811-BB99-4120-B025-FAD478D1467D}" type="slidenum">
              <a:rPr lang="x-none" smtClean="0"/>
              <a:pPr/>
              <a:t>31</a:t>
            </a:fld>
            <a:endParaRPr lang="en-US"/>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79405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6DDAF9F6-B430-45C2-A1D9-20F046A4E191}" type="slidenum">
              <a:rPr lang="x-none" smtClean="0"/>
              <a:pPr/>
              <a:t>32</a:t>
            </a:fld>
            <a:endParaRPr lang="en-US"/>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19085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032914BC-420D-41A0-8EC4-F52C21B81362}" type="slidenum">
              <a:rPr lang="x-none" smtClean="0"/>
              <a:pPr/>
              <a:t>33</a:t>
            </a:fld>
            <a:endParaRPr lang="en-US"/>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8209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44E34AEF-61DC-4FB6-A957-54EF718CE9BC}" type="slidenum">
              <a:rPr lang="x-none" sz="1300">
                <a:latin typeface="Marlett" pitchFamily="2" charset="2"/>
              </a:rPr>
              <a:pPr algn="r" defTabSz="966788"/>
              <a:t>34</a:t>
            </a:fld>
            <a:endParaRPr lang="en-US" sz="1300">
              <a:latin typeface="Marlett" pitchFamily="2" charset="2"/>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101562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DD769AB0-A764-4B66-BFC1-4930B63CFB53}" type="slidenum">
              <a:rPr lang="x-none" sz="1300">
                <a:latin typeface="Marlett" pitchFamily="2" charset="2"/>
              </a:rPr>
              <a:pPr algn="r" defTabSz="966788"/>
              <a:t>35</a:t>
            </a:fld>
            <a:endParaRPr lang="en-US" sz="1300">
              <a:latin typeface="Marlett" pitchFamily="2" charset="2"/>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79156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2331DE93-D4B5-451A-8865-9A8C8B9DFC47}" type="slidenum">
              <a:rPr lang="x-none" sz="1300">
                <a:latin typeface="Marlett" pitchFamily="2" charset="2"/>
              </a:rPr>
              <a:pPr algn="r" defTabSz="966788"/>
              <a:t>36</a:t>
            </a:fld>
            <a:endParaRPr lang="en-US" sz="1300">
              <a:latin typeface="Marlett" pitchFamily="2" charset="2"/>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pPr eaLnBrk="1" hangingPunct="1"/>
            <a:r>
              <a:rPr lang="en-US"/>
              <a:t>Imagine that all the executions still decide on one input or another…assume the claim is false and </a:t>
            </a:r>
          </a:p>
          <a:p>
            <a:pPr eaLnBrk="1" hangingPunct="1"/>
            <a:r>
              <a:rPr lang="en-US"/>
              <a:t>lets show the set of possible executions must then include two executions with different values. </a:t>
            </a:r>
          </a:p>
        </p:txBody>
      </p:sp>
    </p:spTree>
    <p:extLst>
      <p:ext uri="{BB962C8B-B14F-4D97-AF65-F5344CB8AC3E}">
        <p14:creationId xmlns:p14="http://schemas.microsoft.com/office/powerpoint/2010/main" val="31675409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A382165E-CF98-4205-8B92-C1C156D4E2AB}" type="slidenum">
              <a:rPr lang="x-none" smtClean="0"/>
              <a:pPr/>
              <a:t>37</a:t>
            </a:fld>
            <a:endParaRPr lang="en-US"/>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83911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84805E9E-FB69-4C27-8FAE-FE85A417F7C9}" type="slidenum">
              <a:rPr lang="x-none" sz="1300">
                <a:latin typeface="Marlett" pitchFamily="2" charset="2"/>
              </a:rPr>
              <a:pPr algn="r" defTabSz="966788"/>
              <a:t>38</a:t>
            </a:fld>
            <a:endParaRPr lang="en-US" sz="1300">
              <a:latin typeface="Marlett" pitchFamily="2" charset="2"/>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25632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C891B87E-4C7B-45DD-9262-9556B31EBB9D}" type="slidenum">
              <a:rPr lang="x-none" smtClean="0"/>
              <a:pPr/>
              <a:t>39</a:t>
            </a:fld>
            <a:endParaRPr lang="en-US"/>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pPr eaLnBrk="1" hangingPunct="1"/>
            <a:r>
              <a:rPr lang="en-US"/>
              <a:t>Since e</a:t>
            </a:r>
          </a:p>
        </p:txBody>
      </p:sp>
    </p:spTree>
    <p:extLst>
      <p:ext uri="{BB962C8B-B14F-4D97-AF65-F5344CB8AC3E}">
        <p14:creationId xmlns:p14="http://schemas.microsoft.com/office/powerpoint/2010/main" val="3994571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170AA19F-FCF7-498A-B2ED-D519190A6CFC}" type="slidenum">
              <a:rPr lang="x-none" smtClean="0"/>
              <a:pPr/>
              <a:t>40</a:t>
            </a:fld>
            <a:endParaRPr lang="en-US"/>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pPr eaLnBrk="1" hangingPunct="1"/>
            <a:r>
              <a:rPr lang="en-US"/>
              <a:t>A critical state is a </a:t>
            </a:r>
            <a:r>
              <a:rPr lang="en-US" b="1"/>
              <a:t>bivalent state</a:t>
            </a:r>
            <a:r>
              <a:rPr lang="en-US"/>
              <a:t> in which the next step by one thread will lead to a 0-valent state and the next step by the other will lead to a 1-valent state</a:t>
            </a:r>
          </a:p>
        </p:txBody>
      </p:sp>
    </p:spTree>
    <p:extLst>
      <p:ext uri="{BB962C8B-B14F-4D97-AF65-F5344CB8AC3E}">
        <p14:creationId xmlns:p14="http://schemas.microsoft.com/office/powerpoint/2010/main" val="18952491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D2F30CE9-17FC-455E-AFCC-3419427FD9C6}" type="slidenum">
              <a:rPr lang="x-none" smtClean="0"/>
              <a:pPr/>
              <a:t>41</a:t>
            </a:fld>
            <a:endParaRPr lang="en-US"/>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42889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54E107E2-8CDA-4ADD-90F5-4A9086D22C06}" type="slidenum">
              <a:rPr lang="x-none" smtClean="0"/>
              <a:pPr/>
              <a:t>42</a:t>
            </a:fld>
            <a:endParaRPr lang="en-US"/>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pPr eaLnBrk="1" hangingPunct="1"/>
            <a:r>
              <a:rPr lang="en-US"/>
              <a:t>Why must there be such a critical state? Start from a bivalent state. If it is not critical, run A until about to make state 0-valent, if not a critical state, that is, if B’s step will not take the state to a 1-valent state, then run B until in is about to take system to a 1-valent state. If this state is not critical, run A again, then B, and so on. Since this is a wai-free execution, within a finite number of steps each will finish, so somewhere before they must reach a critical state. </a:t>
            </a:r>
          </a:p>
        </p:txBody>
      </p:sp>
    </p:spTree>
    <p:extLst>
      <p:ext uri="{BB962C8B-B14F-4D97-AF65-F5344CB8AC3E}">
        <p14:creationId xmlns:p14="http://schemas.microsoft.com/office/powerpoint/2010/main" val="12443153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8EF982A2-FC98-460E-B484-93189D520BA4}" type="slidenum">
              <a:rPr lang="x-none" sz="1300">
                <a:latin typeface="Marlett" pitchFamily="2" charset="2"/>
              </a:rPr>
              <a:pPr algn="r" defTabSz="966788"/>
              <a:t>43</a:t>
            </a:fld>
            <a:endParaRPr lang="en-US" sz="1300">
              <a:latin typeface="Marlett" pitchFamily="2" charset="2"/>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581360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1035985B-9602-4C6B-8103-1FE621509D18}" type="slidenum">
              <a:rPr lang="x-none" smtClean="0"/>
              <a:pPr/>
              <a:t>44</a:t>
            </a:fld>
            <a:endParaRPr lang="en-US"/>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5308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24422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D1B16B82-17CC-45EB-AB4A-74E5DA7230F2}" type="slidenum">
              <a:rPr lang="x-none" smtClean="0"/>
              <a:pPr/>
              <a:t>46</a:t>
            </a:fld>
            <a:endParaRPr lang="en-US"/>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pPr eaLnBrk="1" hangingPunct="1"/>
            <a:r>
              <a:rPr lang="en-US"/>
              <a:t>Tp prove that we cannot solve consensus using read-write registers, lets go over all the possible interactions among the threads and show that for each such execution they lead to a contradiction. </a:t>
            </a:r>
          </a:p>
        </p:txBody>
      </p:sp>
    </p:spTree>
    <p:extLst>
      <p:ext uri="{BB962C8B-B14F-4D97-AF65-F5344CB8AC3E}">
        <p14:creationId xmlns:p14="http://schemas.microsoft.com/office/powerpoint/2010/main" val="2029916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4C2F013D-CB98-40DD-BB0C-D659D90BE319}" type="slidenum">
              <a:rPr lang="x-none" smtClean="0"/>
              <a:pPr/>
              <a:t>47</a:t>
            </a:fld>
            <a:endParaRPr lang="en-US"/>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31936413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A5663614-B5E9-45A0-ABEC-5DB118C43DD6}" type="slidenum">
              <a:rPr lang="x-none" sz="1300">
                <a:latin typeface="Marlett" pitchFamily="2" charset="2"/>
              </a:rPr>
              <a:pPr algn="r" defTabSz="966788"/>
              <a:t>48</a:t>
            </a:fld>
            <a:endParaRPr lang="en-US" sz="1300">
              <a:latin typeface="Marlett" pitchFamily="2" charset="2"/>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3925902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7E4564D7-9982-470F-BE8A-33339B5650C2}" type="slidenum">
              <a:rPr lang="x-none" sz="1300">
                <a:latin typeface="Marlett" pitchFamily="2" charset="2"/>
              </a:rPr>
              <a:pPr algn="r" defTabSz="966788"/>
              <a:t>49</a:t>
            </a:fld>
            <a:endParaRPr lang="en-US" sz="1300">
              <a:latin typeface="Marlett" pitchFamily="2" charset="2"/>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30821328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2E85DFFB-F71C-4C8D-8F85-BF48230D776A}" type="slidenum">
              <a:rPr lang="x-none" sz="1300">
                <a:latin typeface="Marlett" pitchFamily="2" charset="2"/>
              </a:rPr>
              <a:pPr algn="r" defTabSz="966788"/>
              <a:t>50</a:t>
            </a:fld>
            <a:endParaRPr lang="en-US" sz="1300">
              <a:latin typeface="Marlett" pitchFamily="2" charset="2"/>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33414637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E9ABEA31-9EEF-4463-8966-5B8DBB2A826E}" type="slidenum">
              <a:rPr lang="x-none" sz="1300">
                <a:latin typeface="Marlett" pitchFamily="2" charset="2"/>
              </a:rPr>
              <a:pPr algn="r" defTabSz="966788"/>
              <a:t>51</a:t>
            </a:fld>
            <a:endParaRPr lang="en-US" sz="1300">
              <a:latin typeface="Marlett" pitchFamily="2" charset="2"/>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42052895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020475F2-0CFD-430C-A7A0-FA7AFEACF803}" type="slidenum">
              <a:rPr lang="x-none" sz="1300">
                <a:latin typeface="Marlett" pitchFamily="2" charset="2"/>
              </a:rPr>
              <a:pPr algn="r" defTabSz="966788"/>
              <a:t>52</a:t>
            </a:fld>
            <a:endParaRPr lang="en-US" sz="1300">
              <a:latin typeface="Marlett" pitchFamily="2" charset="2"/>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r>
              <a:rPr lang="en-US"/>
              <a:t>This is the case in which some thread reads (and the other either reads or writes). Two possible executions, one in which A runs solo and decides 0 and another in which A runs after B takes its critical read step. Leads to a contradiction since  A cannot tell that B has read…so two executions lead to the same state but the system is supposed to have two different valencies for it, a contradiction.</a:t>
            </a:r>
          </a:p>
        </p:txBody>
      </p:sp>
    </p:spTree>
    <p:extLst>
      <p:ext uri="{BB962C8B-B14F-4D97-AF65-F5344CB8AC3E}">
        <p14:creationId xmlns:p14="http://schemas.microsoft.com/office/powerpoint/2010/main" val="25844450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649EE372-457E-4422-AEBE-F14C05F29957}" type="slidenum">
              <a:rPr lang="x-none" smtClean="0"/>
              <a:pPr/>
              <a:t>53</a:t>
            </a:fld>
            <a:endParaRPr lang="en-US"/>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871083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A1D222BC-76B6-40F6-87BC-6519386B99DE}" type="slidenum">
              <a:rPr lang="x-none" smtClean="0"/>
              <a:pPr/>
              <a:t>54</a:t>
            </a:fld>
            <a:endParaRPr lang="en-US"/>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23113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8D2026CC-318D-4BC6-B64D-180435D461BE}" type="slidenum">
              <a:rPr lang="x-none" smtClean="0"/>
              <a:pPr/>
              <a:t>55</a:t>
            </a:fld>
            <a:endParaRPr lang="en-US"/>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02064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DFAC51F8-DDAB-441A-B4B0-F02AA2CD5773}" type="slidenum">
              <a:rPr lang="x-none" smtClean="0"/>
              <a:pPr/>
              <a:t>56</a:t>
            </a:fld>
            <a:endParaRPr lang="en-US"/>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712782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F63588C5-D7A5-4425-B734-1DB910BC8C50}" type="slidenum">
              <a:rPr lang="x-none" smtClean="0"/>
              <a:pPr/>
              <a:t>57</a:t>
            </a:fld>
            <a:endParaRPr lang="en-US"/>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70286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CB87F4A0-CF83-4FEF-9BF6-35675641D7CF}" type="slidenum">
              <a:rPr lang="x-none" smtClean="0"/>
              <a:pPr/>
              <a:t>58</a:t>
            </a:fld>
            <a:endParaRPr lang="en-US"/>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26069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981141FC-B886-41C1-BFE4-1E7A1E09562D}" type="slidenum">
              <a:rPr lang="x-none" smtClean="0"/>
              <a:pPr/>
              <a:t>59</a:t>
            </a:fld>
            <a:endParaRPr lang="en-US"/>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066048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841D81CC-1714-4782-B41E-D992F6EBF25F}" type="slidenum">
              <a:rPr lang="x-none" smtClean="0"/>
              <a:pPr/>
              <a:t>60</a:t>
            </a:fld>
            <a:endParaRPr lang="en-US"/>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71389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DA02ED0F-F349-4702-BD83-008934B8C261}" type="slidenum">
              <a:rPr lang="x-none" smtClean="0"/>
              <a:pPr/>
              <a:t>61</a:t>
            </a:fld>
            <a:endParaRPr lang="en-US"/>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256071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AECE1429-F37E-411F-BD67-3652509D795D}" type="slidenum">
              <a:rPr lang="x-none" smtClean="0"/>
              <a:pPr/>
              <a:t>62</a:t>
            </a:fld>
            <a:endParaRPr lang="en-US"/>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49415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0E282A5D-2403-4AF2-8ECA-0616996B68D0}" type="slidenum">
              <a:rPr lang="x-none" smtClean="0"/>
              <a:pPr/>
              <a:t>63</a:t>
            </a:fld>
            <a:endParaRPr lang="en-US"/>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26030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D707F09B-0A43-4CD2-AF6C-602ECF012D05}" type="slidenum">
              <a:rPr lang="x-none" smtClean="0"/>
              <a:pPr/>
              <a:t>64</a:t>
            </a:fld>
            <a:endParaRPr lang="en-US"/>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670087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836EEBA6-2449-45F5-A65D-7C90B60CB706}" type="slidenum">
              <a:rPr lang="x-none" smtClean="0"/>
              <a:pPr/>
              <a:t>65</a:t>
            </a:fld>
            <a:endParaRPr lang="en-US"/>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862608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E02CF168-268D-48C1-A365-A72ED740A780}" type="slidenum">
              <a:rPr lang="x-none" smtClean="0"/>
              <a:pPr/>
              <a:t>66</a:t>
            </a:fld>
            <a:endParaRPr lang="en-US"/>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p:spPr>
        <p:txBody>
          <a:bodyPr/>
          <a:lstStyle/>
          <a:p>
            <a:pPr eaLnBrk="1" hangingPunct="1"/>
            <a:r>
              <a:rPr lang="en-US"/>
              <a:t>Consensus can be formulated as a linearizable object in which threads in the sequential </a:t>
            </a:r>
          </a:p>
          <a:p>
            <a:pPr eaLnBrk="1" hangingPunct="1"/>
            <a:r>
              <a:rPr lang="en-US"/>
              <a:t>execution decide on the value of the first thread to complete. </a:t>
            </a:r>
          </a:p>
          <a:p>
            <a:pPr eaLnBrk="1" hangingPunct="1"/>
            <a:endParaRPr lang="en-US"/>
          </a:p>
          <a:p>
            <a:pPr eaLnBrk="1" hangingPunct="1"/>
            <a:endParaRPr lang="en-US"/>
          </a:p>
        </p:txBody>
      </p:sp>
    </p:spTree>
    <p:extLst>
      <p:ext uri="{BB962C8B-B14F-4D97-AF65-F5344CB8AC3E}">
        <p14:creationId xmlns:p14="http://schemas.microsoft.com/office/powerpoint/2010/main" val="11783206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B43590D6-C919-4231-B855-90C678BA687E}" type="slidenum">
              <a:rPr lang="x-none" smtClean="0"/>
              <a:pPr/>
              <a:t>67</a:t>
            </a:fld>
            <a:endParaRPr lang="en-US"/>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906138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622C3211-5A77-40BB-A0C8-8B80D16FF27D}" type="slidenum">
              <a:rPr lang="x-none" smtClean="0"/>
              <a:pPr/>
              <a:t>68</a:t>
            </a:fld>
            <a:endParaRPr lang="en-US"/>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p:spPr>
        <p:txBody>
          <a:bodyPr/>
          <a:lstStyle/>
          <a:p>
            <a:pPr eaLnBrk="1" hangingPunct="1"/>
            <a:r>
              <a:rPr lang="en-US"/>
              <a:t>A linearizable object in which threads in the sequential </a:t>
            </a:r>
          </a:p>
          <a:p>
            <a:pPr eaLnBrk="1" hangingPunct="1"/>
            <a:r>
              <a:rPr lang="en-US"/>
              <a:t>execution decide on the value of the first thread to complete. The consensus objects we will consider will be one time objects, that is, each thread executes a method once. </a:t>
            </a:r>
          </a:p>
          <a:p>
            <a:pPr eaLnBrk="1" hangingPunct="1"/>
            <a:endParaRPr lang="en-US"/>
          </a:p>
          <a:p>
            <a:pPr eaLnBrk="1" hangingPunct="1"/>
            <a:endParaRPr lang="en-US"/>
          </a:p>
        </p:txBody>
      </p:sp>
    </p:spTree>
    <p:extLst>
      <p:ext uri="{BB962C8B-B14F-4D97-AF65-F5344CB8AC3E}">
        <p14:creationId xmlns:p14="http://schemas.microsoft.com/office/powerpoint/2010/main" val="18021594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D466364B-C9DE-4224-867C-9E82EBDB3683}" type="slidenum">
              <a:rPr lang="x-none" smtClean="0"/>
              <a:pPr/>
              <a:t>69</a:t>
            </a:fld>
            <a:endParaRPr lang="en-US"/>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p:spPr>
        <p:txBody>
          <a:bodyPr/>
          <a:lstStyle/>
          <a:p>
            <a:pPr eaLnBrk="1" hangingPunct="1"/>
            <a:endParaRPr lang="en-US"/>
          </a:p>
          <a:p>
            <a:pPr eaLnBrk="1" hangingPunct="1"/>
            <a:endParaRPr lang="en-US"/>
          </a:p>
        </p:txBody>
      </p:sp>
    </p:spTree>
    <p:extLst>
      <p:ext uri="{BB962C8B-B14F-4D97-AF65-F5344CB8AC3E}">
        <p14:creationId xmlns:p14="http://schemas.microsoft.com/office/powerpoint/2010/main" val="29637259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p>
            <a:fld id="{94673900-5D21-4B38-81C4-968FCC138DB6}" type="slidenum">
              <a:rPr lang="x-none" smtClean="0"/>
              <a:pPr/>
              <a:t>70</a:t>
            </a:fld>
            <a:endParaRPr lang="en-US"/>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pPr eaLnBrk="1" hangingPunct="1"/>
            <a:r>
              <a:rPr lang="en-US"/>
              <a:t>Note the use of a protected for proposed. A protected method is visible to inheriting classes, even not part of the same package. A package scope (default) method is not. That is the only difference between protected and package scope. </a:t>
            </a:r>
          </a:p>
          <a:p>
            <a:pPr eaLnBrk="1" hangingPunct="1"/>
            <a:r>
              <a:rPr lang="en-US"/>
              <a:t>method are restricted in accessing it. See example below: </a:t>
            </a:r>
          </a:p>
          <a:p>
            <a:pPr eaLnBrk="1" hangingPunct="1"/>
            <a:endParaRPr lang="en-US"/>
          </a:p>
          <a:p>
            <a:pPr eaLnBrk="1" hangingPunct="1"/>
            <a:r>
              <a:rPr lang="en-US"/>
              <a:t>package one;</a:t>
            </a:r>
          </a:p>
          <a:p>
            <a:pPr eaLnBrk="1" hangingPunct="1"/>
            <a:endParaRPr lang="en-US"/>
          </a:p>
          <a:p>
            <a:pPr eaLnBrk="1" hangingPunct="1"/>
            <a:r>
              <a:rPr lang="en-US"/>
              <a:t>public class A</a:t>
            </a:r>
          </a:p>
          <a:p>
            <a:pPr eaLnBrk="1" hangingPunct="1"/>
            <a:r>
              <a:rPr lang="en-US"/>
              <a:t>   {</a:t>
            </a:r>
          </a:p>
          <a:p>
            <a:pPr eaLnBrk="1" hangingPunct="1"/>
            <a:r>
              <a:rPr lang="en-US"/>
              <a:t>   protected int p;</a:t>
            </a:r>
          </a:p>
          <a:p>
            <a:pPr eaLnBrk="1" hangingPunct="1"/>
            <a:r>
              <a:rPr lang="en-US"/>
              <a:t>   }</a:t>
            </a:r>
          </a:p>
          <a:p>
            <a:pPr eaLnBrk="1" hangingPunct="1"/>
            <a:r>
              <a:rPr lang="en-US"/>
              <a:t>////////////////////////////////</a:t>
            </a:r>
          </a:p>
          <a:p>
            <a:pPr eaLnBrk="1" hangingPunct="1"/>
            <a:endParaRPr lang="en-US"/>
          </a:p>
          <a:p>
            <a:pPr eaLnBrk="1" hangingPunct="1"/>
            <a:r>
              <a:rPr lang="en-US"/>
              <a:t>package two;</a:t>
            </a:r>
          </a:p>
          <a:p>
            <a:pPr eaLnBrk="1" hangingPunct="1"/>
            <a:r>
              <a:rPr lang="en-US"/>
              <a:t>import one. A;</a:t>
            </a:r>
          </a:p>
          <a:p>
            <a:pPr eaLnBrk="1" hangingPunct="1"/>
            <a:endParaRPr lang="en-US"/>
          </a:p>
          <a:p>
            <a:pPr eaLnBrk="1" hangingPunct="1"/>
            <a:r>
              <a:rPr lang="en-US"/>
              <a:t>class B extends A</a:t>
            </a:r>
          </a:p>
          <a:p>
            <a:pPr eaLnBrk="1" hangingPunct="1"/>
            <a:r>
              <a:rPr lang="en-US"/>
              <a:t>   {</a:t>
            </a:r>
          </a:p>
          <a:p>
            <a:pPr eaLnBrk="1" hangingPunct="1"/>
            <a:r>
              <a:rPr lang="en-US"/>
              <a:t>   void myMethod()</a:t>
            </a:r>
          </a:p>
          <a:p>
            <a:pPr eaLnBrk="1" hangingPunct="1"/>
            <a:r>
              <a:rPr lang="en-US"/>
              <a:t>      {</a:t>
            </a:r>
          </a:p>
          <a:p>
            <a:pPr eaLnBrk="1" hangingPunct="1"/>
            <a:r>
              <a:rPr lang="en-US"/>
              <a:t>      p = 1; // ok</a:t>
            </a:r>
          </a:p>
          <a:p>
            <a:pPr eaLnBrk="1" hangingPunct="1"/>
            <a:r>
              <a:rPr lang="en-US"/>
              <a:t>      A a = new A();</a:t>
            </a:r>
          </a:p>
          <a:p>
            <a:pPr eaLnBrk="1" hangingPunct="1"/>
            <a:r>
              <a:rPr lang="en-US"/>
              <a:t>      a.p = 1; // not ok, p would have to be public for this to work.</a:t>
            </a:r>
          </a:p>
          <a:p>
            <a:pPr eaLnBrk="1" hangingPunct="1"/>
            <a:r>
              <a:rPr lang="en-US"/>
              <a:t>      }</a:t>
            </a:r>
          </a:p>
          <a:p>
            <a:pPr eaLnBrk="1" hangingPunct="1"/>
            <a:r>
              <a:rPr lang="en-US"/>
              <a:t>   }</a:t>
            </a:r>
          </a:p>
        </p:txBody>
      </p:sp>
    </p:spTree>
    <p:extLst>
      <p:ext uri="{BB962C8B-B14F-4D97-AF65-F5344CB8AC3E}">
        <p14:creationId xmlns:p14="http://schemas.microsoft.com/office/powerpoint/2010/main" val="32148791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6FB57D47-78E0-4421-8FDC-B45AB14C2F87}" type="slidenum">
              <a:rPr lang="x-none" smtClean="0"/>
              <a:pPr/>
              <a:t>71</a:t>
            </a:fld>
            <a:endParaRPr lang="en-US"/>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64984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67196744-3AF0-4028-905A-91D3E9125F0A}" type="slidenum">
              <a:rPr lang="x-none" smtClean="0"/>
              <a:pPr/>
              <a:t>72</a:t>
            </a:fld>
            <a:endParaRPr lang="en-US"/>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890301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092CC92F-8C8E-4D34-B9BC-EAF23BD7E439}" type="slidenum">
              <a:rPr lang="x-none" smtClean="0"/>
              <a:pPr/>
              <a:t>73</a:t>
            </a:fld>
            <a:endParaRPr lang="en-US"/>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388187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DBAB6586-0441-4A8D-BE9B-78252E45D79E}" type="slidenum">
              <a:rPr lang="x-none" smtClean="0"/>
              <a:pPr/>
              <a:t>74</a:t>
            </a:fld>
            <a:endParaRPr lang="en-US"/>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515478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5E557369-3D57-48B2-9B39-4E3EC00946B2}" type="slidenum">
              <a:rPr lang="x-none" smtClean="0"/>
              <a:pPr/>
              <a:t>75</a:t>
            </a:fld>
            <a:endParaRPr lang="en-US"/>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535657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259A37BD-D8A4-4B32-9004-F050A3C38BCD}" type="slidenum">
              <a:rPr lang="x-none" smtClean="0"/>
              <a:pPr/>
              <a:t>76</a:t>
            </a:fld>
            <a:endParaRPr lang="en-US"/>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337642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15EA5797-18AD-4F4F-9601-B8DC3F9E969C}" type="slidenum">
              <a:rPr lang="x-none" smtClean="0"/>
              <a:pPr/>
              <a:t>77</a:t>
            </a:fld>
            <a:endParaRPr lang="en-US"/>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0462334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4DFE1880-D0B1-428F-96C7-552F1C9132E1}" type="slidenum">
              <a:rPr lang="x-none" smtClean="0"/>
              <a:pPr/>
              <a:t>78</a:t>
            </a:fld>
            <a:endParaRPr lang="en-US"/>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0501368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ACFF4555-C48D-4228-8696-60897E612DE5}" type="slidenum">
              <a:rPr lang="x-none" smtClean="0"/>
              <a:pPr/>
              <a:t>79</a:t>
            </a:fld>
            <a:endParaRPr lang="en-US"/>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766683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DAE5E95D-C2CC-4902-9F5F-A1D9CDD09E49}" type="slidenum">
              <a:rPr lang="x-none" smtClean="0"/>
              <a:pPr/>
              <a:t>80</a:t>
            </a:fld>
            <a:endParaRPr lang="en-US"/>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680436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35855185-3224-4E02-AA3C-6933921FCF5F}" type="slidenum">
              <a:rPr lang="x-none" smtClean="0"/>
              <a:pPr/>
              <a:t>81</a:t>
            </a:fld>
            <a:endParaRPr lang="en-US"/>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0405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1DF61598-F36F-4711-9486-0ED2781678AC}" type="slidenum">
              <a:rPr lang="x-none" smtClean="0"/>
              <a:pPr/>
              <a:t>82</a:t>
            </a:fld>
            <a:endParaRPr lang="en-US"/>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573135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0C3D17D6-4111-4FB1-9ED0-D7CC08EF6C3A}" type="slidenum">
              <a:rPr lang="x-none" smtClean="0"/>
              <a:pPr/>
              <a:t>83</a:t>
            </a:fld>
            <a:endParaRPr lang="en-US"/>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55559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72FB2418-733B-4807-B4CB-C111138908BF}" type="slidenum">
              <a:rPr lang="x-none" smtClean="0"/>
              <a:pPr/>
              <a:t>84</a:t>
            </a:fld>
            <a:endParaRPr lang="en-US"/>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095160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7998F159-8F55-4722-99E0-1DF067D6735C}" type="slidenum">
              <a:rPr lang="x-none" smtClean="0"/>
              <a:pPr/>
              <a:t>85</a:t>
            </a:fld>
            <a:endParaRPr lang="en-US"/>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139757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48DCFE80-D3DC-46C9-B119-98EA1292D652}" type="slidenum">
              <a:rPr lang="x-none" smtClean="0"/>
              <a:pPr/>
              <a:t>86</a:t>
            </a:fld>
            <a:endParaRPr lang="en-US"/>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21397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1DCE3022-3CEE-4B0F-9E47-305347044DD5}" type="slidenum">
              <a:rPr lang="x-none" smtClean="0"/>
              <a:pPr/>
              <a:t>87</a:t>
            </a:fld>
            <a:endParaRPr lang="en-US"/>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787092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F46EB456-A87E-4609-ADF9-C659424A9798}" type="slidenum">
              <a:rPr lang="x-none" smtClean="0"/>
              <a:pPr/>
              <a:t>88</a:t>
            </a:fld>
            <a:endParaRPr lang="en-US"/>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017593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8391BBF8-E180-4F91-BFE2-0D482CC84841}" type="slidenum">
              <a:rPr lang="x-none" smtClean="0"/>
              <a:pPr/>
              <a:t>89</a:t>
            </a:fld>
            <a:endParaRPr lang="en-US"/>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15761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581C6AE9-FE08-4AE6-BA60-C302393513BA}" type="slidenum">
              <a:rPr lang="x-none" smtClean="0"/>
              <a:pPr/>
              <a:t>90</a:t>
            </a:fld>
            <a:endParaRPr lang="en-US"/>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80306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457CA9B2-C971-4DAD-B637-D86B8FC9301B}" type="slidenum">
              <a:rPr lang="x-none" smtClean="0"/>
              <a:pPr/>
              <a:t>91</a:t>
            </a:fld>
            <a:endParaRPr lang="en-US"/>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642706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3CB2ED82-68AE-4286-8FE0-ED213672B25F}" type="slidenum">
              <a:rPr lang="x-none" smtClean="0"/>
              <a:pPr/>
              <a:t>92</a:t>
            </a:fld>
            <a:endParaRPr lang="en-US"/>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pPr eaLnBrk="1" hangingPunct="1"/>
            <a:r>
              <a:rPr lang="en-US"/>
              <a:t>The exceptions have to do with special non-deterministic objects or with how threads “bind” to the object or with the objects being “oblivious”. See chapter for details. </a:t>
            </a:r>
          </a:p>
          <a:p>
            <a:pPr eaLnBrk="1" hangingPunct="1"/>
            <a:endParaRPr lang="en-US"/>
          </a:p>
          <a:p>
            <a:pPr eaLnBrk="1" hangingPunct="1"/>
            <a:r>
              <a:rPr lang="en-US"/>
              <a:t>The following is a summary from a paper on the subject by Hadzilacos et. al: </a:t>
            </a:r>
          </a:p>
          <a:p>
            <a:pPr eaLnBrk="1" hangingPunct="1"/>
            <a:r>
              <a:rPr lang="en-US"/>
              <a:t>Hadzilacos et al prove that if types can be nondeterministic and nonoblivious, and each process is</a:t>
            </a:r>
          </a:p>
          <a:p>
            <a:pPr eaLnBrk="1" hangingPunct="1"/>
            <a:r>
              <a:rPr lang="en-US"/>
              <a:t>required to bind permanently to at most one port of an object, then</a:t>
            </a:r>
          </a:p>
          <a:p>
            <a:pPr eaLnBrk="1" hangingPunct="1"/>
            <a:r>
              <a:rPr lang="en-US"/>
              <a:t>hrm is not robust. Concurrently with the rst appearance of our result [CHJT94], there appeared two papers</a:t>
            </a:r>
          </a:p>
          <a:p>
            <a:pPr eaLnBrk="1" hangingPunct="1"/>
            <a:r>
              <a:rPr lang="en-US"/>
              <a:t>proving the robustness of hrm in certain models [BGA94, PBN94]. Specically, Borowsky, Gafni,</a:t>
            </a:r>
          </a:p>
          <a:p>
            <a:pPr eaLnBrk="1" hangingPunct="1"/>
            <a:r>
              <a:rPr lang="en-US"/>
              <a:t>and Afek show that if types must be deterministic and oblivious, each process may bind to several</a:t>
            </a:r>
          </a:p>
          <a:p>
            <a:pPr eaLnBrk="1" hangingPunct="1"/>
            <a:r>
              <a:rPr lang="en-US"/>
              <a:t>ports of the same object, and the process-to-port binding is transient, then hrm is robust [BGA94].</a:t>
            </a:r>
          </a:p>
          <a:p>
            <a:pPr eaLnBrk="1" hangingPunct="1"/>
            <a:r>
              <a:rPr lang="en-US"/>
              <a:t>Peterson, Bazzi, and Neiger show that if types must be deterministic, each process may bind</a:t>
            </a:r>
          </a:p>
          <a:p>
            <a:pPr eaLnBrk="1" hangingPunct="1"/>
            <a:r>
              <a:rPr lang="en-US"/>
              <a:t>to several ports of the same object, but the process-to-port binding is permanent, then hrm is robust [PBN94].</a:t>
            </a:r>
          </a:p>
          <a:p>
            <a:pPr eaLnBrk="1" hangingPunct="1"/>
            <a:r>
              <a:rPr lang="en-US"/>
              <a:t>More nonrobustness results have appeared recently. Moran and Rappoport [MR96] strengthen</a:t>
            </a:r>
          </a:p>
          <a:p>
            <a:pPr eaLnBrk="1" hangingPunct="1"/>
            <a:r>
              <a:rPr lang="en-US"/>
              <a:t>our result by proving that hrm</a:t>
            </a:r>
          </a:p>
          <a:p>
            <a:pPr eaLnBrk="1" hangingPunct="1"/>
            <a:r>
              <a:rPr lang="en-US"/>
              <a:t>is not robust even if types must be deterministic, as long as each</a:t>
            </a:r>
          </a:p>
          <a:p>
            <a:pPr eaLnBrk="1" hangingPunct="1"/>
            <a:r>
              <a:rPr lang="en-US"/>
              <a:t>process must be permanently bound to at most one port of an object. Lo and Hadzilacos [LH97]</a:t>
            </a:r>
          </a:p>
          <a:p>
            <a:pPr eaLnBrk="1" hangingPunct="1"/>
            <a:r>
              <a:rPr lang="en-US"/>
              <a:t>prove that hrm</a:t>
            </a:r>
          </a:p>
          <a:p>
            <a:pPr eaLnBrk="1" hangingPunct="1"/>
            <a:r>
              <a:rPr lang="en-US"/>
              <a:t>is not robust if types can be nondeterministic, regardless of whether they are oblivious</a:t>
            </a:r>
          </a:p>
          <a:p>
            <a:pPr eaLnBrk="1" hangingPunct="1"/>
            <a:r>
              <a:rPr lang="en-US"/>
              <a:t>and of how processes may bind to ports. Schenk proves a result similar to the one in [LH97], but</a:t>
            </a:r>
          </a:p>
          <a:p>
            <a:pPr eaLnBrk="1" hangingPunct="1"/>
            <a:r>
              <a:rPr lang="en-US"/>
              <a:t>his result requires innite nondeterminism and applies only for a stronger denition of wait-free</a:t>
            </a:r>
          </a:p>
          <a:p>
            <a:pPr eaLnBrk="1" hangingPunct="1"/>
            <a:r>
              <a:rPr lang="en-US"/>
              <a:t>implementation [Sch96].</a:t>
            </a:r>
          </a:p>
        </p:txBody>
      </p:sp>
    </p:spTree>
    <p:extLst>
      <p:ext uri="{BB962C8B-B14F-4D97-AF65-F5344CB8AC3E}">
        <p14:creationId xmlns:p14="http://schemas.microsoft.com/office/powerpoint/2010/main" val="25267311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5F34D90F-025B-4932-9CF3-F68032167C69}" type="slidenum">
              <a:rPr lang="x-none" smtClean="0"/>
              <a:pPr/>
              <a:t>93</a:t>
            </a:fld>
            <a:endParaRPr lang="en-US"/>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87699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p>
            <a:fld id="{9B5DDF10-E862-4E1C-A600-3B04C1614096}" type="slidenum">
              <a:rPr lang="x-none" smtClean="0"/>
              <a:pPr/>
              <a:t>94</a:t>
            </a:fld>
            <a:endParaRPr lang="en-US"/>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47010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32039E64-0A60-4839-A430-ED6C1267833A}" type="slidenum">
              <a:rPr lang="x-none" smtClean="0"/>
              <a:pPr/>
              <a:t>95</a:t>
            </a:fld>
            <a:endParaRPr lang="en-US"/>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754070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32E6FCAB-2334-4C6E-91C0-511634FC6C52}" type="slidenum">
              <a:rPr lang="x-none" smtClean="0"/>
              <a:pPr/>
              <a:t>96</a:t>
            </a:fld>
            <a:endParaRPr lang="en-US"/>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615467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104DA060-4D26-454B-9C3A-6EA6DC3D346B}" type="slidenum">
              <a:rPr lang="x-none" smtClean="0"/>
              <a:pPr/>
              <a:t>97</a:t>
            </a:fld>
            <a:endParaRPr lang="en-US"/>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991637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B3BE03AB-7A89-4899-9779-2EF38EECEB84}" type="slidenum">
              <a:rPr lang="x-none" smtClean="0"/>
              <a:pPr/>
              <a:t>98</a:t>
            </a:fld>
            <a:endParaRPr lang="en-US"/>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0655085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03162100-612A-40BF-B437-9289265A276C}" type="slidenum">
              <a:rPr lang="x-none" smtClean="0"/>
              <a:pPr/>
              <a:t>99</a:t>
            </a:fld>
            <a:endParaRPr lang="en-US"/>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4379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DA95F41C-CE17-4098-AB5A-8E2912412C58}" type="slidenum">
              <a:rPr lang="x-none" smtClean="0"/>
              <a:pPr/>
              <a:t>100</a:t>
            </a:fld>
            <a:endParaRPr lang="en-US"/>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172153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D65B8240-ADE4-4CCA-B367-471C9A4A5330}" type="slidenum">
              <a:rPr lang="x-none" smtClean="0"/>
              <a:pPr/>
              <a:t>101</a:t>
            </a:fld>
            <a:endParaRPr lang="en-US"/>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385801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54BE65CA-7A7C-4F26-BF80-EB4B7A6EB97F}" type="slidenum">
              <a:rPr lang="x-none" smtClean="0"/>
              <a:pPr/>
              <a:t>102</a:t>
            </a:fld>
            <a:endParaRPr lang="en-US"/>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501871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80FEC4D5-036A-41AA-BA1A-39B585292A68}" type="slidenum">
              <a:rPr lang="x-none" smtClean="0"/>
              <a:pPr/>
              <a:t>103</a:t>
            </a:fld>
            <a:endParaRPr lang="en-US"/>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892296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69DCDA0F-CE37-4C56-91CE-173463051BFD}" type="slidenum">
              <a:rPr lang="x-none" smtClean="0"/>
              <a:pPr/>
              <a:t>104</a:t>
            </a:fld>
            <a:endParaRPr lang="en-US"/>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684625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5218B2B8-E158-4646-93A7-1DE49D7D57D0}" type="slidenum">
              <a:rPr lang="x-none" smtClean="0"/>
              <a:pPr/>
              <a:t>105</a:t>
            </a:fld>
            <a:endParaRPr lang="en-US"/>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pPr eaLnBrk="1" hangingPunct="1"/>
            <a:r>
              <a:rPr lang="en-US"/>
              <a:t>To save space and make the code clearer we wrote that it extends consensus while it actually extends ConsensusProtocol and omitted that </a:t>
            </a:r>
            <a:r>
              <a:rPr lang="en-US">
                <a:solidFill>
                  <a:srgbClr val="FF0000"/>
                </a:solidFill>
              </a:rPr>
              <a:t>Decide sets j=i-1 and then proposes value. Assume this appears in all the code. </a:t>
            </a:r>
          </a:p>
          <a:p>
            <a:pPr eaLnBrk="1" hangingPunct="1"/>
            <a:endParaRPr lang="en-US"/>
          </a:p>
        </p:txBody>
      </p:sp>
    </p:spTree>
    <p:extLst>
      <p:ext uri="{BB962C8B-B14F-4D97-AF65-F5344CB8AC3E}">
        <p14:creationId xmlns:p14="http://schemas.microsoft.com/office/powerpoint/2010/main" val="50366034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F3FC2D22-FFB4-4BE2-99E9-B149B6E888DF}" type="slidenum">
              <a:rPr lang="x-none" smtClean="0"/>
              <a:pPr/>
              <a:t>106</a:t>
            </a:fld>
            <a:endParaRPr lang="en-US"/>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231562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9369D435-F2EE-4787-9DEF-14CE21EB7DA6}" type="slidenum">
              <a:rPr lang="x-none" smtClean="0"/>
              <a:pPr/>
              <a:t>107</a:t>
            </a:fld>
            <a:endParaRPr lang="en-US"/>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67032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p:spPr>
        <p:txBody>
          <a:bodyPr/>
          <a:lstStyle/>
          <a:p>
            <a:fld id="{2C2DA99B-B6EC-4DE7-B278-D9FBFA5E2B6A}" type="slidenum">
              <a:rPr lang="x-none" smtClean="0"/>
              <a:pPr/>
              <a:t>108</a:t>
            </a:fld>
            <a:endParaRPr lang="en-US"/>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439296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67CA3D60-6F98-48AF-9995-DE50E463E4AE}" type="slidenum">
              <a:rPr lang="x-none" smtClean="0"/>
              <a:pPr/>
              <a:t>109</a:t>
            </a:fld>
            <a:endParaRPr lang="en-US"/>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777518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p:spPr>
        <p:txBody>
          <a:bodyPr/>
          <a:lstStyle/>
          <a:p>
            <a:fld id="{15CE6F2A-D91F-494A-BB8B-A34CB79A36BF}" type="slidenum">
              <a:rPr lang="x-none" smtClean="0"/>
              <a:pPr/>
              <a:t>110</a:t>
            </a:fld>
            <a:endParaRPr lang="en-US"/>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0151945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p:spPr>
        <p:txBody>
          <a:bodyPr/>
          <a:lstStyle/>
          <a:p>
            <a:fld id="{9831FA80-43C9-457D-BCE1-E48C8C394886}" type="slidenum">
              <a:rPr lang="x-none" smtClean="0"/>
              <a:pPr/>
              <a:t>111</a:t>
            </a:fld>
            <a:endParaRPr lang="en-US"/>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6343217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2923221F-3BC3-43CA-84FD-86D2EFA9FDB2}" type="slidenum">
              <a:rPr lang="x-none" smtClean="0"/>
              <a:pPr/>
              <a:t>112</a:t>
            </a:fld>
            <a:endParaRPr lang="en-US"/>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859128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p:spPr>
        <p:txBody>
          <a:bodyPr/>
          <a:lstStyle/>
          <a:p>
            <a:fld id="{D127FCED-7FF2-47F1-8B10-F06140CE28D3}" type="slidenum">
              <a:rPr lang="x-none" smtClean="0"/>
              <a:pPr/>
              <a:t>113</a:t>
            </a:fld>
            <a:endParaRPr lang="en-US"/>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44018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p>
            <a:fld id="{22B408B1-89A1-4FCF-AF92-9142AED75B06}" type="slidenum">
              <a:rPr lang="x-none" smtClean="0"/>
              <a:pPr/>
              <a:t>114</a:t>
            </a:fld>
            <a:endParaRPr lang="en-US"/>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286011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FED0E50B-7D9F-4B88-BCDD-F2B90433237E}" type="slidenum">
              <a:rPr lang="x-none" smtClean="0"/>
              <a:pPr/>
              <a:t>115</a:t>
            </a:fld>
            <a:endParaRPr lang="en-US"/>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995642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p>
            <a:fld id="{7BEAAB2F-6647-4415-81A8-47A51AE84996}" type="slidenum">
              <a:rPr lang="x-none" smtClean="0"/>
              <a:pPr/>
              <a:t>116</a:t>
            </a:fld>
            <a:endParaRPr lang="en-US"/>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8472263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p>
            <a:fld id="{AF3DB81B-2005-4F7A-9ED6-7C12DE78E062}" type="slidenum">
              <a:rPr lang="x-none" smtClean="0"/>
              <a:pPr/>
              <a:t>117</a:t>
            </a:fld>
            <a:endParaRPr lang="en-US"/>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183860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5DF189CD-D285-4C84-8C6A-6C5D105C6FC3}" type="slidenum">
              <a:rPr lang="x-none" smtClean="0"/>
              <a:pPr/>
              <a:t>118</a:t>
            </a:fld>
            <a:endParaRPr lang="en-US"/>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6356180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p:spPr>
        <p:txBody>
          <a:bodyPr/>
          <a:lstStyle/>
          <a:p>
            <a:fld id="{29EADD89-58F8-4167-B26B-AA52566E6F5B}" type="slidenum">
              <a:rPr lang="x-none" smtClean="0"/>
              <a:pPr/>
              <a:t>119</a:t>
            </a:fld>
            <a:endParaRPr lang="en-US"/>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180285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B0D85B1F-DA2B-4D24-914B-70E3CC57FAA4}" type="slidenum">
              <a:rPr lang="x-none" smtClean="0"/>
              <a:pPr/>
              <a:t>120</a:t>
            </a:fld>
            <a:endParaRPr lang="en-US"/>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712221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78BE6B4E-71BB-4368-9827-A00939C541D9}" type="slidenum">
              <a:rPr lang="x-none" smtClean="0"/>
              <a:pPr/>
              <a:t>121</a:t>
            </a:fld>
            <a:endParaRPr lang="en-US"/>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960764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DD79B1B5-0A6D-4752-9585-1628DADF36A6}" type="slidenum">
              <a:rPr lang="x-none" smtClean="0"/>
              <a:pPr/>
              <a:t>122</a:t>
            </a:fld>
            <a:endParaRPr lang="en-US"/>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6617249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58ACCD20-1485-415D-8F46-68306AFA7369}" type="slidenum">
              <a:rPr lang="x-none" smtClean="0"/>
              <a:pPr/>
              <a:t>123</a:t>
            </a:fld>
            <a:endParaRPr lang="en-US"/>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705071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5F69950A-28A6-4DE4-8BCE-617A5D7BA018}" type="slidenum">
              <a:rPr lang="x-none" smtClean="0"/>
              <a:pPr/>
              <a:t>124</a:t>
            </a:fld>
            <a:endParaRPr lang="en-US"/>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154232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2A91B662-26AC-4659-BFAB-36DA024FF9E9}" type="slidenum">
              <a:rPr lang="x-none" smtClean="0"/>
              <a:pPr/>
              <a:t>125</a:t>
            </a:fld>
            <a:endParaRPr lang="en-US"/>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5263523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B95EB572-92EE-46CC-AD0A-C35D8A1E690F}" type="slidenum">
              <a:rPr lang="x-none" smtClean="0"/>
              <a:pPr/>
              <a:t>126</a:t>
            </a:fld>
            <a:endParaRPr lang="en-US"/>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4457043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9DE485AD-6759-412C-BE8F-0BBBA24BD0C2}" type="slidenum">
              <a:rPr lang="x-none" smtClean="0"/>
              <a:pPr/>
              <a:t>127</a:t>
            </a:fld>
            <a:endParaRPr lang="en-US"/>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440163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3439B187-0251-4911-BEB7-AD7EA7EF76A8}" type="slidenum">
              <a:rPr lang="x-none" smtClean="0"/>
              <a:pPr/>
              <a:t>128</a:t>
            </a:fld>
            <a:endParaRPr lang="en-US"/>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4761025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2A91E4D9-8CDD-4F92-AFC9-2676D8C6FE55}" type="slidenum">
              <a:rPr lang="x-none" smtClean="0"/>
              <a:pPr/>
              <a:t>129</a:t>
            </a:fld>
            <a:endParaRPr lang="en-US"/>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8928155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60C5694A-ABC5-4B76-A996-8F44F68FF423}" type="slidenum">
              <a:rPr lang="x-none" smtClean="0"/>
              <a:pPr/>
              <a:t>130</a:t>
            </a:fld>
            <a:endParaRPr lang="en-US"/>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7422363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p:spPr>
        <p:txBody>
          <a:bodyPr/>
          <a:lstStyle/>
          <a:p>
            <a:fld id="{2C383676-8F81-4840-ABF9-E40E8B3905BE}" type="slidenum">
              <a:rPr lang="x-none" smtClean="0"/>
              <a:pPr/>
              <a:t>131</a:t>
            </a:fld>
            <a:endParaRPr lang="en-US"/>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494125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3A8F6062-F874-4710-A154-7809CB12314E}" type="slidenum">
              <a:rPr lang="x-none" smtClean="0"/>
              <a:pPr/>
              <a:t>132</a:t>
            </a:fld>
            <a:endParaRPr lang="en-US"/>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5558880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p:spPr>
        <p:txBody>
          <a:bodyPr/>
          <a:lstStyle/>
          <a:p>
            <a:fld id="{621808F2-5143-4844-B3AC-128A06BABF43}" type="slidenum">
              <a:rPr lang="x-none" smtClean="0"/>
              <a:pPr/>
              <a:t>133</a:t>
            </a:fld>
            <a:endParaRPr lang="en-US"/>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920807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p>
            <a:fld id="{22A81F4E-DF0C-44F2-9A63-D906D4DAF2A5}" type="slidenum">
              <a:rPr lang="x-none" smtClean="0"/>
              <a:pPr/>
              <a:t>134</a:t>
            </a:fld>
            <a:endParaRPr lang="en-US"/>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3704529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p:spPr>
        <p:txBody>
          <a:bodyPr/>
          <a:lstStyle/>
          <a:p>
            <a:fld id="{861BF9A8-FEA2-4A91-A906-23860BB314B0}" type="slidenum">
              <a:rPr lang="x-none" smtClean="0"/>
              <a:pPr/>
              <a:t>135</a:t>
            </a:fld>
            <a:endParaRPr lang="en-US"/>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9714916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6EE9277C-70FB-4830-A927-97342FA5B4C6}" type="slidenum">
              <a:rPr lang="x-none" smtClean="0"/>
              <a:pPr/>
              <a:t>136</a:t>
            </a:fld>
            <a:endParaRPr lang="en-US"/>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7743268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p:spPr>
        <p:txBody>
          <a:bodyPr/>
          <a:lstStyle/>
          <a:p>
            <a:fld id="{608AE802-B897-4B23-A1A4-5E15DDA2183E}" type="slidenum">
              <a:rPr lang="x-none" smtClean="0"/>
              <a:pPr/>
              <a:t>137</a:t>
            </a:fld>
            <a:endParaRPr lang="en-US"/>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3225686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D9A03881-53D6-4C4E-8904-B995C1BBE16A}" type="slidenum">
              <a:rPr lang="x-none" smtClean="0"/>
              <a:pPr/>
              <a:t>138</a:t>
            </a:fld>
            <a:endParaRPr lang="en-US"/>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9310431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p:spPr>
        <p:txBody>
          <a:bodyPr/>
          <a:lstStyle/>
          <a:p>
            <a:fld id="{42835E0B-3311-4B53-8E7D-A5CE2BD6EFAD}" type="slidenum">
              <a:rPr lang="x-none" smtClean="0"/>
              <a:pPr/>
              <a:t>139</a:t>
            </a:fld>
            <a:endParaRPr lang="en-US"/>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7680768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p>
            <a:fld id="{BD02817C-E1A7-4ADB-AAC0-2DAA551624B4}" type="slidenum">
              <a:rPr lang="x-none" smtClean="0"/>
              <a:pPr/>
              <a:t>140</a:t>
            </a:fld>
            <a:endParaRPr lang="en-US"/>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657662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B6143AC4-D917-4C4F-B0F6-849F3CC381C8}" type="slidenum">
              <a:rPr lang="x-none" smtClean="0"/>
              <a:pPr/>
              <a:t>141</a:t>
            </a:fld>
            <a:endParaRPr lang="en-US"/>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6522122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E2E0DC01-027D-4570-AC41-8DA6EAA8D4FD}" type="slidenum">
              <a:rPr lang="x-none" smtClean="0"/>
              <a:pPr/>
              <a:t>142</a:t>
            </a:fld>
            <a:endParaRPr lang="en-US"/>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7638555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BEE022EA-072B-4349-A17F-4072DFA1B17D}" type="slidenum">
              <a:rPr lang="x-none" smtClean="0"/>
              <a:pPr/>
              <a:t>143</a:t>
            </a:fld>
            <a:endParaRPr lang="en-US"/>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774144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B735A22A-E13F-4AE0-B793-8FFD6AA416B7}" type="slidenum">
              <a:rPr lang="x-none" smtClean="0"/>
              <a:pPr/>
              <a:t>144</a:t>
            </a:fld>
            <a:endParaRPr lang="en-US"/>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996331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p:spPr>
        <p:txBody>
          <a:bodyPr/>
          <a:lstStyle/>
          <a:p>
            <a:fld id="{1D924AE1-673A-43F6-954E-7F74C543D293}" type="slidenum">
              <a:rPr lang="x-none" smtClean="0"/>
              <a:pPr/>
              <a:t>145</a:t>
            </a:fld>
            <a:endParaRPr lang="en-US"/>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2819848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p>
            <a:fld id="{87BD3D56-0593-4CFF-AE92-7EF4F8E3DFE9}" type="slidenum">
              <a:rPr lang="x-none" smtClean="0"/>
              <a:pPr/>
              <a:t>146</a:t>
            </a:fld>
            <a:endParaRPr lang="en-US"/>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8407043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p:spPr>
        <p:txBody>
          <a:bodyPr/>
          <a:lstStyle/>
          <a:p>
            <a:fld id="{15B1902B-C9A2-4D0B-AC63-C8F0F6ECD621}" type="slidenum">
              <a:rPr lang="x-none" smtClean="0"/>
              <a:pPr/>
              <a:t>147</a:t>
            </a:fld>
            <a:endParaRPr lang="en-US"/>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937718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p>
            <a:fld id="{4CD80DC3-DF95-4BF1-8466-BBCF1DD26883}" type="slidenum">
              <a:rPr lang="x-none" smtClean="0"/>
              <a:pPr/>
              <a:t>148</a:t>
            </a:fld>
            <a:endParaRPr lang="en-US"/>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6321486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60B7379C-6638-49D8-A66D-564B06B6DBBF}" type="slidenum">
              <a:rPr lang="x-none" smtClean="0"/>
              <a:pPr/>
              <a:t>149</a:t>
            </a:fld>
            <a:endParaRPr lang="en-US"/>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339617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p>
            <a:fld id="{C1FAB438-1AAE-4C78-B858-34FCB12D66AE}" type="slidenum">
              <a:rPr lang="x-none" smtClean="0"/>
              <a:pPr/>
              <a:t>150</a:t>
            </a:fld>
            <a:endParaRPr lang="en-US"/>
          </a:p>
        </p:txBody>
      </p:sp>
      <p:sp>
        <p:nvSpPr>
          <p:cNvPr id="375811" name="Rectangle 2"/>
          <p:cNvSpPr>
            <a:spLocks noGrp="1" noRot="1" noChangeAspect="1" noChangeArrowheads="1" noTextEdit="1"/>
          </p:cNvSpPr>
          <p:nvPr>
            <p:ph type="sldImg"/>
          </p:nvPr>
        </p:nvSpPr>
        <p:spPr>
          <a:ln/>
        </p:spPr>
      </p:sp>
      <p:sp>
        <p:nvSpPr>
          <p:cNvPr id="3758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9713376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7EA4243F-C6E9-4B94-B171-AB9045CC2A3F}" type="slidenum">
              <a:rPr lang="x-none" smtClean="0"/>
              <a:pPr/>
              <a:t>151</a:t>
            </a:fld>
            <a:endParaRPr lang="en-US"/>
          </a:p>
        </p:txBody>
      </p:sp>
      <p:sp>
        <p:nvSpPr>
          <p:cNvPr id="376835" name="Rectangle 2"/>
          <p:cNvSpPr>
            <a:spLocks noGrp="1" noRot="1" noChangeAspect="1" noChangeArrowheads="1" noTextEdit="1"/>
          </p:cNvSpPr>
          <p:nvPr>
            <p:ph type="sldImg"/>
          </p:nvPr>
        </p:nvSpPr>
        <p:spPr>
          <a:ln/>
        </p:spPr>
      </p:sp>
      <p:sp>
        <p:nvSpPr>
          <p:cNvPr id="3768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8323955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p>
            <a:fld id="{ACA81CEE-B0ED-4F89-9B93-156E908B1F2A}" type="slidenum">
              <a:rPr lang="x-none" smtClean="0"/>
              <a:pPr/>
              <a:t>152</a:t>
            </a:fld>
            <a:endParaRPr lang="en-US"/>
          </a:p>
        </p:txBody>
      </p:sp>
      <p:sp>
        <p:nvSpPr>
          <p:cNvPr id="377859" name="Rectangle 2"/>
          <p:cNvSpPr>
            <a:spLocks noGrp="1" noRot="1" noChangeAspect="1" noChangeArrowheads="1" noTextEdit="1"/>
          </p:cNvSpPr>
          <p:nvPr>
            <p:ph type="sldImg"/>
          </p:nvPr>
        </p:nvSpPr>
        <p:spPr>
          <a:ln/>
        </p:spPr>
      </p:sp>
      <p:sp>
        <p:nvSpPr>
          <p:cNvPr id="3778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9544566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fld id="{C47C7BAB-D72D-4675-A899-DA7DB7EB0197}" type="slidenum">
              <a:rPr lang="x-none" smtClean="0"/>
              <a:pPr/>
              <a:t>153</a:t>
            </a:fld>
            <a:endParaRPr lang="en-US"/>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3781961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fld id="{274CA293-AD3F-4B57-A8B4-B4A001A0EE86}" type="slidenum">
              <a:rPr lang="x-none" smtClean="0"/>
              <a:pPr/>
              <a:t>154</a:t>
            </a:fld>
            <a:endParaRPr lang="en-US"/>
          </a:p>
        </p:txBody>
      </p:sp>
      <p:sp>
        <p:nvSpPr>
          <p:cNvPr id="379907" name="Rectangle 2"/>
          <p:cNvSpPr>
            <a:spLocks noGrp="1" noRot="1" noChangeAspect="1" noChangeArrowheads="1" noTextEdit="1"/>
          </p:cNvSpPr>
          <p:nvPr>
            <p:ph type="sldImg"/>
          </p:nvPr>
        </p:nvSpPr>
        <p:spPr>
          <a:ln/>
        </p:spPr>
      </p:sp>
      <p:sp>
        <p:nvSpPr>
          <p:cNvPr id="3799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830316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p:spPr>
        <p:txBody>
          <a:bodyPr/>
          <a:lstStyle/>
          <a:p>
            <a:fld id="{24BD729F-3AB5-428D-AC1D-A7A76ABC35E3}" type="slidenum">
              <a:rPr lang="x-none" smtClean="0"/>
              <a:pPr/>
              <a:t>155</a:t>
            </a:fld>
            <a:endParaRPr lang="en-US"/>
          </a:p>
        </p:txBody>
      </p:sp>
      <p:sp>
        <p:nvSpPr>
          <p:cNvPr id="380931" name="Rectangle 2"/>
          <p:cNvSpPr>
            <a:spLocks noGrp="1" noRot="1" noChangeAspect="1" noChangeArrowheads="1" noTextEdit="1"/>
          </p:cNvSpPr>
          <p:nvPr>
            <p:ph type="sldImg"/>
          </p:nvPr>
        </p:nvSpPr>
        <p:spPr>
          <a:ln/>
        </p:spPr>
      </p:sp>
      <p:sp>
        <p:nvSpPr>
          <p:cNvPr id="3809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740362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E858FDE2-6B3F-495D-9574-A5F8106BDF11}" type="slidenum">
              <a:rPr lang="ar-SA" smtClean="0"/>
              <a:pPr/>
              <a:t>156</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2813" y="4343400"/>
            <a:ext cx="5032375" cy="4114800"/>
          </a:xfrm>
          <a:noFill/>
          <a:ln/>
        </p:spPr>
        <p:txBody>
          <a:bodyPr/>
          <a:lstStyle/>
          <a:p>
            <a:endParaRPr lang="en-US"/>
          </a:p>
        </p:txBody>
      </p:sp>
    </p:spTree>
    <p:extLst>
      <p:ext uri="{BB962C8B-B14F-4D97-AF65-F5344CB8AC3E}">
        <p14:creationId xmlns:p14="http://schemas.microsoft.com/office/powerpoint/2010/main" val="183982515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p:spPr>
        <p:txBody>
          <a:bodyPr/>
          <a:lstStyle/>
          <a:p>
            <a:fld id="{9B925D0C-9762-4440-B2EF-C489002B513D}" type="slidenum">
              <a:rPr lang="x-none" smtClean="0"/>
              <a:pPr/>
              <a:t>157</a:t>
            </a:fld>
            <a:endParaRPr lang="en-US"/>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5006020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p>
            <a:fld id="{9EA9B1DF-5B1F-47C2-854A-1A6168A1D007}" type="slidenum">
              <a:rPr lang="x-none" smtClean="0"/>
              <a:pPr/>
              <a:t>158</a:t>
            </a:fld>
            <a:endParaRPr lang="en-US"/>
          </a:p>
        </p:txBody>
      </p:sp>
      <p:sp>
        <p:nvSpPr>
          <p:cNvPr id="384003" name="Rectangle 2"/>
          <p:cNvSpPr>
            <a:spLocks noGrp="1" noRot="1" noChangeAspect="1" noChangeArrowheads="1" noTextEdit="1"/>
          </p:cNvSpPr>
          <p:nvPr>
            <p:ph type="sldImg"/>
          </p:nvPr>
        </p:nvSpPr>
        <p:spPr>
          <a:ln/>
        </p:spPr>
      </p:sp>
      <p:sp>
        <p:nvSpPr>
          <p:cNvPr id="384004" name="Rectangle 3"/>
          <p:cNvSpPr>
            <a:spLocks noGrp="1" noChangeArrowheads="1"/>
          </p:cNvSpPr>
          <p:nvPr>
            <p:ph type="body" idx="1"/>
          </p:nvPr>
        </p:nvSpPr>
        <p:spPr>
          <a:noFill/>
          <a:ln/>
        </p:spPr>
        <p:txBody>
          <a:bodyPr/>
          <a:lstStyle/>
          <a:p>
            <a:pPr marL="228600" indent="-228600" eaLnBrk="1" hangingPunct="1"/>
            <a:r>
              <a:rPr lang="en-US"/>
              <a:t>NOTE: </a:t>
            </a:r>
          </a:p>
          <a:p>
            <a:pPr marL="228600" indent="-228600" eaLnBrk="1" hangingPunct="1">
              <a:buFontTx/>
              <a:buAutoNum type="arabicParenBoth"/>
            </a:pPr>
            <a:r>
              <a:rPr lang="en-US"/>
              <a:t>Lock-free is the same as wait-free if the execution is finite. </a:t>
            </a:r>
          </a:p>
          <a:p>
            <a:pPr marL="228600" indent="-228600" eaLnBrk="1" hangingPunct="1">
              <a:buFontTx/>
              <a:buAutoNum type="arabicParenBoth"/>
            </a:pPr>
            <a:r>
              <a:rPr lang="en-US"/>
              <a:t>“Lock-free is to wait-free as deadlock-free is to lockout-free.” In other words, Lock-free and Deadlock-free are “stalinistic”, preferring group progress, while Wait-free and Lockout-free guarantee individual progress. </a:t>
            </a:r>
          </a:p>
          <a:p>
            <a:pPr marL="228600" indent="-228600" eaLnBrk="1" hangingPunct="1">
              <a:buFontTx/>
              <a:buAutoNum type="arabicParenBoth"/>
            </a:pPr>
            <a:r>
              <a:rPr lang="en-US"/>
              <a:t> Any wait-free implementation is lock-free. </a:t>
            </a:r>
          </a:p>
        </p:txBody>
      </p:sp>
    </p:spTree>
    <p:extLst>
      <p:ext uri="{BB962C8B-B14F-4D97-AF65-F5344CB8AC3E}">
        <p14:creationId xmlns:p14="http://schemas.microsoft.com/office/powerpoint/2010/main" val="364188543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F73870B9-F3C1-4EB2-8529-81233D3CF37F}" type="slidenum">
              <a:rPr lang="x-none" smtClean="0"/>
              <a:pPr/>
              <a:t>159</a:t>
            </a:fld>
            <a:endParaRPr lang="en-US"/>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p:spPr>
        <p:txBody>
          <a:bodyPr/>
          <a:lstStyle/>
          <a:p>
            <a:pPr marL="228600" indent="-228600" eaLnBrk="1" hangingPunct="1"/>
            <a:r>
              <a:rPr lang="en-US"/>
              <a:t>NOTE: </a:t>
            </a:r>
          </a:p>
          <a:p>
            <a:pPr marL="228600" indent="-228600" eaLnBrk="1" hangingPunct="1">
              <a:buFontTx/>
              <a:buAutoNum type="arabicParenBoth"/>
            </a:pPr>
            <a:r>
              <a:rPr lang="en-US"/>
              <a:t>Lock-free is the same as wait-free if the execution is finite. </a:t>
            </a:r>
          </a:p>
          <a:p>
            <a:pPr marL="228600" indent="-228600" eaLnBrk="1" hangingPunct="1">
              <a:buFontTx/>
              <a:buAutoNum type="arabicParenBoth"/>
            </a:pPr>
            <a:r>
              <a:rPr lang="en-US"/>
              <a:t>“Lock-free is to wait-free as deadlock-free is to lockout-free.” In other words, Lock-free and Deadlock-free are “stalinistic”, preferring group progress, while Wait-free and Lockout-free guarantee individual progress. </a:t>
            </a:r>
          </a:p>
          <a:p>
            <a:pPr marL="228600" indent="-228600" eaLnBrk="1" hangingPunct="1">
              <a:buFontTx/>
              <a:buAutoNum type="arabicParenBoth"/>
            </a:pPr>
            <a:r>
              <a:rPr lang="en-US"/>
              <a:t> Any wait-free implementation is lock-free. </a:t>
            </a:r>
          </a:p>
        </p:txBody>
      </p:sp>
    </p:spTree>
    <p:extLst>
      <p:ext uri="{BB962C8B-B14F-4D97-AF65-F5344CB8AC3E}">
        <p14:creationId xmlns:p14="http://schemas.microsoft.com/office/powerpoint/2010/main" val="307224225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p>
            <a:fld id="{31225D5E-EB0F-441F-9888-DE4F7BE06E96}" type="slidenum">
              <a:rPr lang="x-none" smtClean="0"/>
              <a:pPr/>
              <a:t>160</a:t>
            </a:fld>
            <a:endParaRPr lang="en-US"/>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p:spPr>
        <p:txBody>
          <a:bodyPr/>
          <a:lstStyle/>
          <a:p>
            <a:pPr marL="228600" indent="-228600" eaLnBrk="1" hangingPunct="1"/>
            <a:r>
              <a:rPr lang="en-US"/>
              <a:t>NOTE: </a:t>
            </a:r>
          </a:p>
          <a:p>
            <a:pPr marL="228600" indent="-228600" eaLnBrk="1" hangingPunct="1">
              <a:buFontTx/>
              <a:buAutoNum type="arabicParenBoth"/>
            </a:pPr>
            <a:r>
              <a:rPr lang="en-US"/>
              <a:t>Lock-free is the same as wait-free if the execution is finite. </a:t>
            </a:r>
          </a:p>
          <a:p>
            <a:pPr marL="228600" indent="-228600" eaLnBrk="1" hangingPunct="1">
              <a:buFontTx/>
              <a:buAutoNum type="arabicParenBoth"/>
            </a:pPr>
            <a:r>
              <a:rPr lang="en-US"/>
              <a:t>“Lock-free is to wait-free as deadlock-free is to lockout-free.” In other words, Lock-free and Deadlock-free are “stalinistic”, preferring group progress, while Wait-free and Lockout-free guarantee individual progress. </a:t>
            </a:r>
          </a:p>
          <a:p>
            <a:pPr marL="228600" indent="-228600" eaLnBrk="1" hangingPunct="1">
              <a:buFontTx/>
              <a:buAutoNum type="arabicParenBoth"/>
            </a:pPr>
            <a:r>
              <a:rPr lang="en-US"/>
              <a:t> Any wait-free implementation is lock-free. </a:t>
            </a:r>
          </a:p>
        </p:txBody>
      </p:sp>
    </p:spTree>
    <p:extLst>
      <p:ext uri="{BB962C8B-B14F-4D97-AF65-F5344CB8AC3E}">
        <p14:creationId xmlns:p14="http://schemas.microsoft.com/office/powerpoint/2010/main" val="183518674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944C183C-C46E-4FB6-9A43-4C33A3074EFF}" type="slidenum">
              <a:rPr lang="x-none" smtClean="0"/>
              <a:pPr/>
              <a:t>161</a:t>
            </a:fld>
            <a:endParaRPr lang="en-US"/>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0502693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p>
            <a:fld id="{93907DEA-D0FD-494A-93DA-9E371E62D0C6}" type="slidenum">
              <a:rPr lang="x-none" smtClean="0"/>
              <a:pPr/>
              <a:t>162</a:t>
            </a:fld>
            <a:endParaRPr lang="en-US"/>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9731651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737F6488-3414-4831-AF89-B557648DF732}" type="slidenum">
              <a:rPr lang="x-none" smtClean="0"/>
              <a:pPr/>
              <a:t>163</a:t>
            </a:fld>
            <a:endParaRPr lang="en-US"/>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41132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Arial"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939FA7A6-3B41-445F-994D-F7FBD12077F0}" type="slidenum">
              <a:rPr lang="x-none"/>
              <a:pPr>
                <a:defRPr/>
              </a:pPr>
              <a:t>‹#›</a:t>
            </a:fld>
            <a:endParaRPr lang="en-US" dirty="0"/>
          </a:p>
        </p:txBody>
      </p:sp>
      <p:sp>
        <p:nvSpPr>
          <p:cNvPr id="5" name="Footer Placeholder 4">
            <a:extLst>
              <a:ext uri="{FF2B5EF4-FFF2-40B4-BE49-F238E27FC236}">
                <a16:creationId xmlns:a16="http://schemas.microsoft.com/office/drawing/2014/main" id="{40A1C8DA-9B6E-31F5-B635-AB6FCD46C12A}"/>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D6EAF128-6E11-4940-AEF3-F4488AA78B12}" type="slidenum">
              <a:rPr lang="x-none"/>
              <a:pPr>
                <a:defRPr/>
              </a:pPr>
              <a:t>‹#›</a:t>
            </a:fld>
            <a:endParaRPr lang="en-US"/>
          </a:p>
        </p:txBody>
      </p:sp>
      <p:sp>
        <p:nvSpPr>
          <p:cNvPr id="5" name="Footer Placeholder 4">
            <a:extLst>
              <a:ext uri="{FF2B5EF4-FFF2-40B4-BE49-F238E27FC236}">
                <a16:creationId xmlns:a16="http://schemas.microsoft.com/office/drawing/2014/main" id="{93C114CC-B210-D3D4-1310-D250917AAEBA}"/>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786A51E8-12EE-4820-9302-1A82E2F4B791}" type="slidenum">
              <a:rPr lang="x-none"/>
              <a:pPr>
                <a:defRPr/>
              </a:pPr>
              <a:t>‹#›</a:t>
            </a:fld>
            <a:endParaRPr lang="en-US"/>
          </a:p>
        </p:txBody>
      </p:sp>
      <p:sp>
        <p:nvSpPr>
          <p:cNvPr id="5" name="Footer Placeholder 4">
            <a:extLst>
              <a:ext uri="{FF2B5EF4-FFF2-40B4-BE49-F238E27FC236}">
                <a16:creationId xmlns:a16="http://schemas.microsoft.com/office/drawing/2014/main" id="{6574C264-81A1-1A1C-E986-6003AA7856F9}"/>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77967"/>
            <a:ext cx="7772400" cy="1143000"/>
          </a:xfrm>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sz="half" idx="1"/>
          </p:nvPr>
        </p:nvSpPr>
        <p:spPr>
          <a:xfrm>
            <a:off x="685800" y="2049567"/>
            <a:ext cx="3810000" cy="4114800"/>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049567"/>
            <a:ext cx="3810000" cy="4114800"/>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C2875C3-F419-4A6D-99ED-0D00314DB4E5}" type="slidenum">
              <a:rPr lang="x-none"/>
              <a:pPr>
                <a:defRPr/>
              </a:pPr>
              <a:t>‹#›</a:t>
            </a:fld>
            <a:endParaRPr lang="en-US"/>
          </a:p>
        </p:txBody>
      </p:sp>
      <p:sp>
        <p:nvSpPr>
          <p:cNvPr id="6" name="Footer Placeholder 5">
            <a:extLst>
              <a:ext uri="{FF2B5EF4-FFF2-40B4-BE49-F238E27FC236}">
                <a16:creationId xmlns:a16="http://schemas.microsoft.com/office/drawing/2014/main" id="{9BDBCBCC-ED67-55FD-D76D-CBED17339043}"/>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A0ADB066-86F7-43ED-9A7C-0AAB25262AC8}" type="slidenum">
              <a:rPr lang="x-none"/>
              <a:pPr>
                <a:defRPr/>
              </a:pPr>
              <a:t>‹#›</a:t>
            </a:fld>
            <a:endParaRPr lang="en-US"/>
          </a:p>
        </p:txBody>
      </p:sp>
      <p:sp>
        <p:nvSpPr>
          <p:cNvPr id="6" name="Footer Placeholder 5">
            <a:extLst>
              <a:ext uri="{FF2B5EF4-FFF2-40B4-BE49-F238E27FC236}">
                <a16:creationId xmlns:a16="http://schemas.microsoft.com/office/drawing/2014/main" id="{86EC6E05-0C3E-7AEC-E8E6-24E96470B5F5}"/>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95643C6-E061-4CCC-87EA-E416AB44523D}" type="slidenum">
              <a:rPr lang="x-none"/>
              <a:pPr>
                <a:defRPr/>
              </a:pPr>
              <a:t>‹#›</a:t>
            </a:fld>
            <a:endParaRPr lang="en-US"/>
          </a:p>
        </p:txBody>
      </p:sp>
      <p:sp>
        <p:nvSpPr>
          <p:cNvPr id="3" name="Footer Placeholder 2">
            <a:extLst>
              <a:ext uri="{FF2B5EF4-FFF2-40B4-BE49-F238E27FC236}">
                <a16:creationId xmlns:a16="http://schemas.microsoft.com/office/drawing/2014/main" id="{5FDCBD84-3E01-86D0-E63A-FA19DB60E88D}"/>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3057251-8958-4877-8DEE-FD256E3F9CE0}" type="slidenum">
              <a:rPr lang="x-none"/>
              <a:pPr>
                <a:defRPr/>
              </a:pPr>
              <a:t>‹#›</a:t>
            </a:fld>
            <a:endParaRPr lang="en-US"/>
          </a:p>
        </p:txBody>
      </p:sp>
      <p:sp>
        <p:nvSpPr>
          <p:cNvPr id="6" name="Footer Placeholder 5">
            <a:extLst>
              <a:ext uri="{FF2B5EF4-FFF2-40B4-BE49-F238E27FC236}">
                <a16:creationId xmlns:a16="http://schemas.microsoft.com/office/drawing/2014/main" id="{90F2484F-F97C-EEA2-6247-B1845F062534}"/>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1300A87-1D7E-4106-8AA2-667F2402B2FA}" type="slidenum">
              <a:rPr lang="x-none"/>
              <a:pPr>
                <a:defRPr/>
              </a:pPr>
              <a:t>‹#›</a:t>
            </a:fld>
            <a:endParaRPr lang="en-US"/>
          </a:p>
        </p:txBody>
      </p:sp>
      <p:sp>
        <p:nvSpPr>
          <p:cNvPr id="6" name="Footer Placeholder 5">
            <a:extLst>
              <a:ext uri="{FF2B5EF4-FFF2-40B4-BE49-F238E27FC236}">
                <a16:creationId xmlns:a16="http://schemas.microsoft.com/office/drawing/2014/main" id="{9B79AD00-A451-0E0F-3D2B-25C2F6E375FD}"/>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79CFF38-C425-45B9-A3D9-A7C2673409AE}" type="slidenum">
              <a:rPr lang="x-none"/>
              <a:pPr>
                <a:defRPr/>
              </a:pPr>
              <a:t>‹#›</a:t>
            </a:fld>
            <a:endParaRPr lang="en-US"/>
          </a:p>
        </p:txBody>
      </p:sp>
      <p:sp>
        <p:nvSpPr>
          <p:cNvPr id="5" name="Footer Placeholder 4">
            <a:extLst>
              <a:ext uri="{FF2B5EF4-FFF2-40B4-BE49-F238E27FC236}">
                <a16:creationId xmlns:a16="http://schemas.microsoft.com/office/drawing/2014/main" id="{398B30F7-4EBA-D3DA-E8E0-1DA8E8BFF9EE}"/>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5B4BCDD-6EDA-491F-8647-2784D889C2D7}" type="slidenum">
              <a:rPr lang="x-none"/>
              <a:pPr>
                <a:defRPr/>
              </a:pPr>
              <a:t>‹#›</a:t>
            </a:fld>
            <a:endParaRPr lang="en-US"/>
          </a:p>
        </p:txBody>
      </p:sp>
      <p:sp>
        <p:nvSpPr>
          <p:cNvPr id="5" name="Footer Placeholder 4">
            <a:extLst>
              <a:ext uri="{FF2B5EF4-FFF2-40B4-BE49-F238E27FC236}">
                <a16:creationId xmlns:a16="http://schemas.microsoft.com/office/drawing/2014/main" id="{7C17BF71-16A4-9768-B414-7B19F8F77AF0}"/>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6"/>
          <p:cNvSpPr>
            <a:spLocks noGrp="1" noChangeArrowheads="1"/>
          </p:cNvSpPr>
          <p:nvPr>
            <p:ph type="sldNum" sz="quarter" idx="10"/>
          </p:nvPr>
        </p:nvSpPr>
        <p:spPr>
          <a:ln/>
        </p:spPr>
        <p:txBody>
          <a:bodyPr/>
          <a:lstStyle>
            <a:lvl1pPr>
              <a:defRPr/>
            </a:lvl1pPr>
          </a:lstStyle>
          <a:p>
            <a:pPr>
              <a:defRPr/>
            </a:pPr>
            <a:fld id="{97D37E64-01E3-41CC-A43D-F8C598050151}" type="slidenum">
              <a:rPr lang="x-none"/>
              <a:pPr>
                <a:defRPr/>
              </a:pPr>
              <a:t>‹#›</a:t>
            </a:fld>
            <a:endParaRPr lang="en-US"/>
          </a:p>
        </p:txBody>
      </p:sp>
      <p:sp>
        <p:nvSpPr>
          <p:cNvPr id="5" name="Footer Placeholder 4">
            <a:extLst>
              <a:ext uri="{FF2B5EF4-FFF2-40B4-BE49-F238E27FC236}">
                <a16:creationId xmlns:a16="http://schemas.microsoft.com/office/drawing/2014/main" id="{C7A1E49E-2FFA-7C55-4070-1706AEBBE864}"/>
              </a:ext>
            </a:extLst>
          </p:cNvPr>
          <p:cNvSpPr>
            <a:spLocks noGrp="1"/>
          </p:cNvSpPr>
          <p:nvPr>
            <p:ph type="ftr" sz="quarter" idx="11"/>
          </p:nvPr>
        </p:nvSpPr>
        <p:spPr/>
        <p:txBody>
          <a:bodyPr/>
          <a:lstStyle/>
          <a:p>
            <a:r>
              <a:rPr lang="en-US"/>
              <a:t>Art of Multiprocessor Programming</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00"/>
                </a:solidFill>
                <a:latin typeface="Arial" pitchFamily="34" charset="0"/>
                <a:cs typeface="Arial" charset="0"/>
              </a:defRPr>
            </a:lvl1pPr>
          </a:lstStyle>
          <a:p>
            <a:pPr>
              <a:defRPr/>
            </a:pPr>
            <a:fld id="{D11DAB94-F4E0-4146-867B-C4CB1237ED49}" type="slidenum">
              <a:rPr lang="x-none" smtClean="0"/>
              <a:pPr>
                <a:defRPr/>
              </a:pPr>
              <a:t>‹#›</a:t>
            </a:fld>
            <a:endParaRPr lang="en-US" dirty="0"/>
          </a:p>
        </p:txBody>
      </p:sp>
      <p:pic>
        <p:nvPicPr>
          <p:cNvPr id="1029" name="Picture 9"/>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
        <p:nvSpPr>
          <p:cNvPr id="2" name="Footer Placeholder 1">
            <a:extLst>
              <a:ext uri="{FF2B5EF4-FFF2-40B4-BE49-F238E27FC236}">
                <a16:creationId xmlns:a16="http://schemas.microsoft.com/office/drawing/2014/main" id="{EE1337A1-1E4C-E8B6-3B41-198A4BB9465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rgbClr val="FFFF00"/>
                </a:solidFill>
                <a:latin typeface="Arial" panose="020B0604020202020204" pitchFamily="34" charset="0"/>
                <a:cs typeface="Arial" panose="020B0604020202020204" pitchFamily="34" charset="0"/>
              </a:defRPr>
            </a:lvl1pPr>
          </a:lstStyle>
          <a:p>
            <a:r>
              <a:rPr lang="en-US" dirty="0"/>
              <a:t>Art of Multiprocessor Programming</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63.xml"/><Relationship Id="rId1" Type="http://schemas.openxmlformats.org/officeDocument/2006/relationships/slideLayout" Target="../slideLayouts/slideLayout6.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extLst>
              <a:ext uri="{FF2B5EF4-FFF2-40B4-BE49-F238E27FC236}">
                <a16:creationId xmlns:a16="http://schemas.microsoft.com/office/drawing/2014/main" id="{20DF3483-D799-4D62-863D-6066BF5B85C8}"/>
              </a:ext>
            </a:extLst>
          </p:cNvPr>
          <p:cNvPicPr>
            <a:picLocks noChangeAspect="1" noChangeArrowheads="1"/>
          </p:cNvPicPr>
          <p:nvPr/>
        </p:nvPicPr>
        <p:blipFill>
          <a:blip r:embed="rId3" cstate="print"/>
          <a:srcRect/>
          <a:stretch>
            <a:fillRect/>
          </a:stretch>
        </p:blipFill>
        <p:spPr bwMode="auto">
          <a:xfrm>
            <a:off x="1" y="0"/>
            <a:ext cx="9144000" cy="6858000"/>
          </a:xfrm>
          <a:prstGeom prst="rect">
            <a:avLst/>
          </a:prstGeom>
          <a:noFill/>
          <a:ln w="38100" algn="ctr">
            <a:noFill/>
            <a:miter lim="800000"/>
            <a:headEnd/>
            <a:tailEnd/>
          </a:ln>
        </p:spPr>
      </p:pic>
      <p:grpSp>
        <p:nvGrpSpPr>
          <p:cNvPr id="6" name="Group 5">
            <a:extLst>
              <a:ext uri="{FF2B5EF4-FFF2-40B4-BE49-F238E27FC236}">
                <a16:creationId xmlns:a16="http://schemas.microsoft.com/office/drawing/2014/main" id="{C15DB6C0-957D-4E27-82A0-3424833B53B3}"/>
              </a:ext>
            </a:extLst>
          </p:cNvPr>
          <p:cNvGrpSpPr/>
          <p:nvPr/>
        </p:nvGrpSpPr>
        <p:grpSpPr>
          <a:xfrm>
            <a:off x="2361299" y="939592"/>
            <a:ext cx="4421403" cy="4978816"/>
            <a:chOff x="3504301" y="776089"/>
            <a:chExt cx="4421403" cy="4978816"/>
          </a:xfrm>
        </p:grpSpPr>
        <p:sp>
          <p:nvSpPr>
            <p:cNvPr id="5" name="TextBox 4"/>
            <p:cNvSpPr txBox="1"/>
            <p:nvPr/>
          </p:nvSpPr>
          <p:spPr bwMode="auto">
            <a:xfrm>
              <a:off x="4722581" y="2548546"/>
              <a:ext cx="1984839"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dirty="0">
                  <a:solidFill>
                    <a:srgbClr val="FFFF00"/>
                  </a:solidFill>
                  <a:latin typeface="Arial" panose="020B0604020202020204" pitchFamily="34" charset="0"/>
                  <a:cs typeface="Arial" panose="020B0604020202020204" pitchFamily="34" charset="0"/>
                </a:rPr>
                <a:t>Consensus</a:t>
              </a:r>
              <a:endParaRPr lang="en-US" sz="28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a:t>
              </a:r>
              <a:r>
                <a:rPr lang="en-US" sz="2800" b="1" dirty="0" err="1">
                  <a:solidFill>
                    <a:srgbClr val="FFFF00"/>
                  </a:solidFill>
                  <a:latin typeface="Arial" panose="020B0604020202020204" pitchFamily="34" charset="0"/>
                </a:rPr>
                <a:t>Herlihy</a:t>
              </a:r>
              <a:endParaRPr lang="en-US" sz="2800" b="1" dirty="0">
                <a:solidFill>
                  <a:srgbClr val="FFFF00"/>
                </a:solidFill>
                <a:latin typeface="Arial" panose="020B0604020202020204" pitchFamily="34" charset="0"/>
              </a:endParaRP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3504301" y="3459228"/>
              <a:ext cx="4421403" cy="954107"/>
            </a:xfrm>
            <a:prstGeom prst="rect">
              <a:avLst/>
            </a:prstGeom>
            <a:solidFill>
              <a:schemeClr val="tx1"/>
            </a:solidFill>
            <a:ln w="76200">
              <a:solidFill>
                <a:srgbClr val="0066FF"/>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7,8</a:t>
              </a:r>
            </a:p>
            <a:p>
              <a:pPr algn="ctr"/>
              <a:r>
                <a:rPr lang="en-US" sz="2800" b="1" dirty="0">
                  <a:solidFill>
                    <a:srgbClr val="FFFF00"/>
                  </a:solidFill>
                  <a:latin typeface="Arial" panose="020B0604020202020204" pitchFamily="34" charset="0"/>
                </a:rPr>
                <a:t>September/October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
        <p:nvSpPr>
          <p:cNvPr id="2" name="Slide Number Placeholder 1">
            <a:extLst>
              <a:ext uri="{FF2B5EF4-FFF2-40B4-BE49-F238E27FC236}">
                <a16:creationId xmlns:a16="http://schemas.microsoft.com/office/drawing/2014/main" id="{7BA379DB-D1D9-923F-29AD-9684E0C0F592}"/>
              </a:ext>
            </a:extLst>
          </p:cNvPr>
          <p:cNvSpPr>
            <a:spLocks noGrp="1"/>
          </p:cNvSpPr>
          <p:nvPr>
            <p:ph type="sldNum" sz="quarter" idx="10"/>
          </p:nvPr>
        </p:nvSpPr>
        <p:spPr/>
        <p:txBody>
          <a:bodyPr/>
          <a:lstStyle/>
          <a:p>
            <a:pPr>
              <a:defRPr/>
            </a:pPr>
            <a:fld id="{E95643C6-E061-4CCC-87EA-E416AB44523D}" type="slidenum">
              <a:rPr lang="x-none" smtClean="0"/>
              <a:pPr>
                <a:defRPr/>
              </a:pPr>
              <a:t>1</a:t>
            </a:fld>
            <a:endParaRPr lang="en-US"/>
          </a:p>
        </p:txBody>
      </p:sp>
    </p:spTree>
    <p:extLst>
      <p:ext uri="{BB962C8B-B14F-4D97-AF65-F5344CB8AC3E}">
        <p14:creationId xmlns:p14="http://schemas.microsoft.com/office/powerpoint/2010/main" val="457816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4" descr="TN00021_[1]"/>
          <p:cNvPicPr>
            <a:picLocks noChangeAspect="1" noChangeArrowheads="1"/>
          </p:cNvPicPr>
          <p:nvPr/>
        </p:nvPicPr>
        <p:blipFill>
          <a:blip r:embed="rId3" cstate="print"/>
          <a:srcRect/>
          <a:stretch>
            <a:fillRect/>
          </a:stretch>
        </p:blipFill>
        <p:spPr bwMode="auto">
          <a:xfrm>
            <a:off x="908050" y="1873250"/>
            <a:ext cx="1820863" cy="1541463"/>
          </a:xfrm>
          <a:prstGeom prst="rect">
            <a:avLst/>
          </a:prstGeom>
          <a:noFill/>
          <a:ln w="9525">
            <a:noFill/>
            <a:miter lim="800000"/>
            <a:headEnd/>
            <a:tailEnd/>
          </a:ln>
        </p:spPr>
      </p:pic>
      <p:sp>
        <p:nvSpPr>
          <p:cNvPr id="3075" name="Slide Number Placeholder 4"/>
          <p:cNvSpPr>
            <a:spLocks noGrp="1"/>
          </p:cNvSpPr>
          <p:nvPr>
            <p:ph type="sldNum" sz="quarter" idx="10"/>
          </p:nvPr>
        </p:nvSpPr>
        <p:spPr>
          <a:noFill/>
        </p:spPr>
        <p:txBody>
          <a:bodyPr/>
          <a:lstStyle/>
          <a:p>
            <a:fld id="{D78FF47A-F1D9-444C-8C7B-D333B446A0CD}" type="slidenum">
              <a:rPr lang="x-none" smtClean="0">
                <a:cs typeface="Arial" pitchFamily="34" charset="0"/>
              </a:rPr>
              <a:pPr/>
              <a:t>2</a:t>
            </a:fld>
            <a:endParaRPr lang="en-US">
              <a:cs typeface="Arial" pitchFamily="34" charset="0"/>
            </a:endParaRPr>
          </a:p>
        </p:txBody>
      </p:sp>
      <p:sp>
        <p:nvSpPr>
          <p:cNvPr id="307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3076" name="Rectangle 2"/>
          <p:cNvSpPr>
            <a:spLocks noChangeArrowheads="1"/>
          </p:cNvSpPr>
          <p:nvPr/>
        </p:nvSpPr>
        <p:spPr bwMode="auto">
          <a:xfrm>
            <a:off x="565150" y="314325"/>
            <a:ext cx="8134350" cy="1143000"/>
          </a:xfrm>
          <a:prstGeom prst="rect">
            <a:avLst/>
          </a:prstGeom>
          <a:noFill/>
          <a:ln w="9525">
            <a:noFill/>
            <a:miter lim="800000"/>
            <a:headEnd/>
            <a:tailEnd/>
          </a:ln>
        </p:spPr>
        <p:txBody>
          <a:bodyPr anchor="ctr"/>
          <a:lstStyle/>
          <a:p>
            <a:r>
              <a:rPr lang="en-US" sz="4400" dirty="0">
                <a:solidFill>
                  <a:srgbClr val="FFFF00"/>
                </a:solidFill>
                <a:latin typeface="Arial" pitchFamily="34" charset="0"/>
              </a:rPr>
              <a:t>Shared-Memory Computability</a:t>
            </a:r>
          </a:p>
        </p:txBody>
      </p:sp>
      <p:sp>
        <p:nvSpPr>
          <p:cNvPr id="805894" name="Text Box 6"/>
          <p:cNvSpPr txBox="1">
            <a:spLocks noChangeArrowheads="1"/>
          </p:cNvSpPr>
          <p:nvPr/>
        </p:nvSpPr>
        <p:spPr bwMode="auto">
          <a:xfrm>
            <a:off x="3989388" y="3367088"/>
            <a:ext cx="1165225"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spcBef>
                <a:spcPct val="50000"/>
              </a:spcBef>
              <a:defRPr/>
            </a:pPr>
            <a:r>
              <a:rPr lang="en-US" sz="2400" dirty="0">
                <a:latin typeface="Arial" pitchFamily="34" charset="0"/>
                <a:cs typeface="Arial" pitchFamily="34" charset="0"/>
              </a:rPr>
              <a:t>10011</a:t>
            </a:r>
          </a:p>
        </p:txBody>
      </p:sp>
      <p:sp>
        <p:nvSpPr>
          <p:cNvPr id="3081" name="Text Box 7"/>
          <p:cNvSpPr txBox="1">
            <a:spLocks noChangeArrowheads="1"/>
          </p:cNvSpPr>
          <p:nvPr/>
        </p:nvSpPr>
        <p:spPr bwMode="auto">
          <a:xfrm>
            <a:off x="3514725" y="2779713"/>
            <a:ext cx="2071688" cy="396875"/>
          </a:xfrm>
          <a:prstGeom prst="rect">
            <a:avLst/>
          </a:prstGeom>
          <a:noFill/>
          <a:ln w="9525">
            <a:noFill/>
            <a:miter lim="800000"/>
            <a:headEnd/>
            <a:tailEnd/>
          </a:ln>
        </p:spPr>
        <p:txBody>
          <a:bodyPr wrap="none">
            <a:spAutoFit/>
          </a:bodyPr>
          <a:lstStyle/>
          <a:p>
            <a:pPr algn="r"/>
            <a:r>
              <a:rPr lang="en-US" sz="2000" dirty="0">
                <a:solidFill>
                  <a:srgbClr val="FFFF00"/>
                </a:solidFill>
                <a:latin typeface="Arial" pitchFamily="34" charset="0"/>
                <a:cs typeface="Arial" pitchFamily="34" charset="0"/>
              </a:rPr>
              <a:t>Shared Memory</a:t>
            </a:r>
          </a:p>
        </p:txBody>
      </p:sp>
      <p:sp>
        <p:nvSpPr>
          <p:cNvPr id="3088" name="Rectangle 21"/>
          <p:cNvSpPr>
            <a:spLocks noChangeArrowheads="1"/>
          </p:cNvSpPr>
          <p:nvPr/>
        </p:nvSpPr>
        <p:spPr bwMode="auto">
          <a:xfrm>
            <a:off x="6388100" y="2206625"/>
            <a:ext cx="1993900" cy="1401763"/>
          </a:xfrm>
          <a:prstGeom prst="rect">
            <a:avLst/>
          </a:prstGeom>
          <a:solidFill>
            <a:schemeClr val="tx1"/>
          </a:solidFill>
          <a:ln w="9525">
            <a:noFill/>
            <a:miter lim="800000"/>
            <a:headEnd/>
            <a:tailEnd/>
          </a:ln>
        </p:spPr>
        <p:txBody>
          <a:bodyPr wrap="none" anchor="ctr"/>
          <a:lstStyle/>
          <a:p>
            <a:endParaRPr lang="en-US" dirty="0">
              <a:latin typeface="Arial" pitchFamily="34" charset="0"/>
            </a:endParaRPr>
          </a:p>
        </p:txBody>
      </p:sp>
      <p:grpSp>
        <p:nvGrpSpPr>
          <p:cNvPr id="46" name="Group 45">
            <a:extLst>
              <a:ext uri="{FF2B5EF4-FFF2-40B4-BE49-F238E27FC236}">
                <a16:creationId xmlns:a16="http://schemas.microsoft.com/office/drawing/2014/main" id="{37B0BF3A-F4F2-4FB3-C633-8DD9A397B2ED}"/>
              </a:ext>
            </a:extLst>
          </p:cNvPr>
          <p:cNvGrpSpPr/>
          <p:nvPr/>
        </p:nvGrpSpPr>
        <p:grpSpPr>
          <a:xfrm>
            <a:off x="2805906" y="3014663"/>
            <a:ext cx="3532188" cy="649287"/>
            <a:chOff x="2787650" y="3014663"/>
            <a:chExt cx="3532188" cy="649287"/>
          </a:xfrm>
        </p:grpSpPr>
        <p:sp>
          <p:nvSpPr>
            <p:cNvPr id="3086" name="Freeform 34"/>
            <p:cNvSpPr>
              <a:spLocks/>
            </p:cNvSpPr>
            <p:nvPr/>
          </p:nvSpPr>
          <p:spPr bwMode="auto">
            <a:xfrm rot="21014026" flipH="1">
              <a:off x="2787650" y="3027363"/>
              <a:ext cx="700088" cy="636587"/>
            </a:xfrm>
            <a:custGeom>
              <a:avLst/>
              <a:gdLst>
                <a:gd name="T0" fmla="*/ 0 w 528"/>
                <a:gd name="T1" fmla="*/ 636587 h 480"/>
                <a:gd name="T2" fmla="*/ 318222 w 528"/>
                <a:gd name="T3" fmla="*/ 318294 h 480"/>
                <a:gd name="T4" fmla="*/ 0 w 528"/>
                <a:gd name="T5" fmla="*/ 318294 h 480"/>
                <a:gd name="T6" fmla="*/ 700088 w 528"/>
                <a:gd name="T7" fmla="*/ 0 h 480"/>
                <a:gd name="T8" fmla="*/ 381866 w 528"/>
                <a:gd name="T9" fmla="*/ 254635 h 480"/>
                <a:gd name="T10" fmla="*/ 572799 w 528"/>
                <a:gd name="T11" fmla="*/ 254635 h 480"/>
                <a:gd name="T12" fmla="*/ 0 w 528"/>
                <a:gd name="T13" fmla="*/ 63658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endParaRPr>
            </a:p>
          </p:txBody>
        </p:sp>
        <p:sp>
          <p:nvSpPr>
            <p:cNvPr id="3087" name="Freeform 35"/>
            <p:cNvSpPr>
              <a:spLocks/>
            </p:cNvSpPr>
            <p:nvPr/>
          </p:nvSpPr>
          <p:spPr bwMode="auto">
            <a:xfrm rot="585974">
              <a:off x="5619750" y="3014663"/>
              <a:ext cx="700088" cy="636587"/>
            </a:xfrm>
            <a:custGeom>
              <a:avLst/>
              <a:gdLst>
                <a:gd name="T0" fmla="*/ 0 w 528"/>
                <a:gd name="T1" fmla="*/ 636587 h 480"/>
                <a:gd name="T2" fmla="*/ 318222 w 528"/>
                <a:gd name="T3" fmla="*/ 318294 h 480"/>
                <a:gd name="T4" fmla="*/ 0 w 528"/>
                <a:gd name="T5" fmla="*/ 318294 h 480"/>
                <a:gd name="T6" fmla="*/ 700088 w 528"/>
                <a:gd name="T7" fmla="*/ 0 h 480"/>
                <a:gd name="T8" fmla="*/ 381866 w 528"/>
                <a:gd name="T9" fmla="*/ 254635 h 480"/>
                <a:gd name="T10" fmla="*/ 572799 w 528"/>
                <a:gd name="T11" fmla="*/ 254635 h 480"/>
                <a:gd name="T12" fmla="*/ 0 w 528"/>
                <a:gd name="T13" fmla="*/ 63658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endParaRPr>
            </a:p>
          </p:txBody>
        </p:sp>
      </p:grpSp>
      <p:grpSp>
        <p:nvGrpSpPr>
          <p:cNvPr id="3" name="Group 2">
            <a:extLst>
              <a:ext uri="{FF2B5EF4-FFF2-40B4-BE49-F238E27FC236}">
                <a16:creationId xmlns:a16="http://schemas.microsoft.com/office/drawing/2014/main" id="{20CEB45D-ABEB-E6CE-4A67-89BFEF645547}"/>
              </a:ext>
            </a:extLst>
          </p:cNvPr>
          <p:cNvGrpSpPr/>
          <p:nvPr/>
        </p:nvGrpSpPr>
        <p:grpSpPr>
          <a:xfrm>
            <a:off x="743481" y="1816100"/>
            <a:ext cx="2159000" cy="1792288"/>
            <a:chOff x="685800" y="1816100"/>
            <a:chExt cx="2159000" cy="1792288"/>
          </a:xfrm>
        </p:grpSpPr>
        <p:sp>
          <p:nvSpPr>
            <p:cNvPr id="3084" name="Rectangle 32"/>
            <p:cNvSpPr>
              <a:spLocks noChangeArrowheads="1"/>
            </p:cNvSpPr>
            <p:nvPr/>
          </p:nvSpPr>
          <p:spPr bwMode="auto">
            <a:xfrm>
              <a:off x="2082800" y="1816100"/>
              <a:ext cx="762000" cy="774700"/>
            </a:xfrm>
            <a:prstGeom prst="rect">
              <a:avLst/>
            </a:prstGeom>
            <a:solidFill>
              <a:schemeClr val="tx1"/>
            </a:solidFill>
            <a:ln w="9525">
              <a:noFill/>
              <a:miter lim="800000"/>
              <a:headEnd/>
              <a:tailEnd/>
            </a:ln>
          </p:spPr>
          <p:txBody>
            <a:bodyPr wrap="none" anchor="ctr"/>
            <a:lstStyle/>
            <a:p>
              <a:endParaRPr lang="en-US" dirty="0">
                <a:latin typeface="Arial" pitchFamily="34" charset="0"/>
              </a:endParaRPr>
            </a:p>
          </p:txBody>
        </p:sp>
        <p:sp>
          <p:nvSpPr>
            <p:cNvPr id="3099" name="Rectangle 9"/>
            <p:cNvSpPr>
              <a:spLocks noChangeArrowheads="1"/>
            </p:cNvSpPr>
            <p:nvPr/>
          </p:nvSpPr>
          <p:spPr bwMode="auto">
            <a:xfrm flipH="1">
              <a:off x="685800" y="2206625"/>
              <a:ext cx="1993900" cy="1401763"/>
            </a:xfrm>
            <a:prstGeom prst="rect">
              <a:avLst/>
            </a:prstGeom>
            <a:solidFill>
              <a:schemeClr val="tx1"/>
            </a:solidFill>
            <a:ln w="9525">
              <a:noFill/>
              <a:miter lim="800000"/>
              <a:headEnd/>
              <a:tailEnd/>
            </a:ln>
          </p:spPr>
          <p:txBody>
            <a:bodyPr wrap="none" anchor="ctr"/>
            <a:lstStyle/>
            <a:p>
              <a:endParaRPr lang="en-US" dirty="0">
                <a:latin typeface="Arial" pitchFamily="34" charset="0"/>
              </a:endParaRPr>
            </a:p>
          </p:txBody>
        </p:sp>
      </p:grpSp>
      <p:pic>
        <p:nvPicPr>
          <p:cNvPr id="19" name="Picture 4" descr="TN00021_[1]">
            <a:extLst>
              <a:ext uri="{FF2B5EF4-FFF2-40B4-BE49-F238E27FC236}">
                <a16:creationId xmlns:a16="http://schemas.microsoft.com/office/drawing/2014/main" id="{20DC3D18-605E-5970-A002-2043A9F0400A}"/>
              </a:ext>
            </a:extLst>
          </p:cNvPr>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80542" y="2078037"/>
            <a:ext cx="1820863" cy="1541463"/>
          </a:xfrm>
          <a:prstGeom prst="rect">
            <a:avLst/>
          </a:prstGeom>
          <a:noFill/>
          <a:ln w="9525">
            <a:noFill/>
            <a:miter lim="800000"/>
            <a:headEnd/>
            <a:tailEnd/>
          </a:ln>
        </p:spPr>
      </p:pic>
      <p:sp>
        <p:nvSpPr>
          <p:cNvPr id="22" name="Rectangle 9">
            <a:extLst>
              <a:ext uri="{FF2B5EF4-FFF2-40B4-BE49-F238E27FC236}">
                <a16:creationId xmlns:a16="http://schemas.microsoft.com/office/drawing/2014/main" id="{0A155636-A6A0-64A5-96A5-EF6FDD4D73C1}"/>
              </a:ext>
            </a:extLst>
          </p:cNvPr>
          <p:cNvSpPr>
            <a:spLocks noChangeArrowheads="1"/>
          </p:cNvSpPr>
          <p:nvPr/>
        </p:nvSpPr>
        <p:spPr bwMode="auto">
          <a:xfrm flipH="1">
            <a:off x="565749" y="2087452"/>
            <a:ext cx="2260355" cy="1589088"/>
          </a:xfrm>
          <a:prstGeom prst="rect">
            <a:avLst/>
          </a:prstGeom>
          <a:solidFill>
            <a:schemeClr val="tx1"/>
          </a:solidFill>
          <a:ln w="9525">
            <a:noFill/>
            <a:miter lim="800000"/>
            <a:headEnd/>
            <a:tailEnd/>
          </a:ln>
        </p:spPr>
        <p:txBody>
          <a:bodyPr wrap="none" anchor="ctr"/>
          <a:lstStyle/>
          <a:p>
            <a:endParaRPr lang="en-US" dirty="0">
              <a:latin typeface="Arial" pitchFamily="34" charset="0"/>
            </a:endParaRPr>
          </a:p>
        </p:txBody>
      </p:sp>
      <p:grpSp>
        <p:nvGrpSpPr>
          <p:cNvPr id="23" name="Group 10">
            <a:extLst>
              <a:ext uri="{FF2B5EF4-FFF2-40B4-BE49-F238E27FC236}">
                <a16:creationId xmlns:a16="http://schemas.microsoft.com/office/drawing/2014/main" id="{E8D090C4-F1A6-E4C7-2F21-F909C0CADFEF}"/>
              </a:ext>
            </a:extLst>
          </p:cNvPr>
          <p:cNvGrpSpPr>
            <a:grpSpLocks/>
          </p:cNvGrpSpPr>
          <p:nvPr/>
        </p:nvGrpSpPr>
        <p:grpSpPr bwMode="auto">
          <a:xfrm flipH="1">
            <a:off x="1028242" y="2213133"/>
            <a:ext cx="1485190" cy="1271270"/>
            <a:chOff x="4290" y="2115"/>
            <a:chExt cx="912" cy="816"/>
          </a:xfrm>
          <a:effectLst>
            <a:glow rad="63500">
              <a:schemeClr val="accent3">
                <a:satMod val="175000"/>
                <a:alpha val="40000"/>
              </a:schemeClr>
            </a:glow>
          </a:effectLst>
        </p:grpSpPr>
        <p:sp>
          <p:nvSpPr>
            <p:cNvPr id="24" name="Freeform 11">
              <a:extLst>
                <a:ext uri="{FF2B5EF4-FFF2-40B4-BE49-F238E27FC236}">
                  <a16:creationId xmlns:a16="http://schemas.microsoft.com/office/drawing/2014/main" id="{E2764692-4629-FE32-8413-ED6B05171D0C}"/>
                </a:ext>
              </a:extLst>
            </p:cNvPr>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5" name="Freeform 12">
              <a:extLst>
                <a:ext uri="{FF2B5EF4-FFF2-40B4-BE49-F238E27FC236}">
                  <a16:creationId xmlns:a16="http://schemas.microsoft.com/office/drawing/2014/main" id="{E8A5DFD3-303E-F757-73F3-D3EFC0580DB1}"/>
                </a:ext>
              </a:extLst>
            </p:cNvPr>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6" name="Freeform 13">
              <a:extLst>
                <a:ext uri="{FF2B5EF4-FFF2-40B4-BE49-F238E27FC236}">
                  <a16:creationId xmlns:a16="http://schemas.microsoft.com/office/drawing/2014/main" id="{1D596826-5BC3-9C2E-B7C1-372E04DACD1D}"/>
                </a:ext>
              </a:extLst>
            </p:cNvPr>
            <p:cNvSpPr>
              <a:spLocks/>
            </p:cNvSpPr>
            <p:nvPr/>
          </p:nvSpPr>
          <p:spPr bwMode="auto">
            <a:xfrm flipH="1">
              <a:off x="4722" y="2115"/>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7" name="Freeform 14">
              <a:extLst>
                <a:ext uri="{FF2B5EF4-FFF2-40B4-BE49-F238E27FC236}">
                  <a16:creationId xmlns:a16="http://schemas.microsoft.com/office/drawing/2014/main" id="{0F97A7FE-48C0-CC03-B5A7-A81099D4162A}"/>
                </a:ext>
              </a:extLst>
            </p:cNvPr>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bg1"/>
              </a:solidFill>
              <a:round/>
              <a:headEnd/>
              <a:tailEnd/>
            </a:ln>
          </p:spPr>
          <p:txBody>
            <a:bodyPr wrap="none" anchor="ctr"/>
            <a:lstStyle/>
            <a:p>
              <a:endParaRPr lang="en-US" dirty="0">
                <a:latin typeface="Arial" pitchFamily="34" charset="0"/>
              </a:endParaRPr>
            </a:p>
          </p:txBody>
        </p:sp>
        <p:sp>
          <p:nvSpPr>
            <p:cNvPr id="28" name="Freeform 15">
              <a:extLst>
                <a:ext uri="{FF2B5EF4-FFF2-40B4-BE49-F238E27FC236}">
                  <a16:creationId xmlns:a16="http://schemas.microsoft.com/office/drawing/2014/main" id="{7912859D-26C0-73E3-736F-85CFBE56DE6F}"/>
                </a:ext>
              </a:extLst>
            </p:cNvPr>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bg1"/>
              </a:solidFill>
              <a:round/>
              <a:headEnd/>
              <a:tailEnd/>
            </a:ln>
          </p:spPr>
          <p:txBody>
            <a:bodyPr wrap="none" anchor="ctr"/>
            <a:lstStyle/>
            <a:p>
              <a:endParaRPr lang="en-US" dirty="0">
                <a:latin typeface="Arial" pitchFamily="34" charset="0"/>
              </a:endParaRPr>
            </a:p>
          </p:txBody>
        </p:sp>
        <p:sp>
          <p:nvSpPr>
            <p:cNvPr id="29" name="Freeform 16">
              <a:extLst>
                <a:ext uri="{FF2B5EF4-FFF2-40B4-BE49-F238E27FC236}">
                  <a16:creationId xmlns:a16="http://schemas.microsoft.com/office/drawing/2014/main" id="{96862CA0-C87B-4395-7D9C-98ACA083CBD7}"/>
                </a:ext>
              </a:extLst>
            </p:cNvPr>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bg1"/>
              </a:solidFill>
              <a:round/>
              <a:headEnd/>
              <a:tailEnd/>
            </a:ln>
          </p:spPr>
          <p:txBody>
            <a:bodyPr wrap="none" anchor="ctr"/>
            <a:lstStyle/>
            <a:p>
              <a:endParaRPr lang="en-US" dirty="0">
                <a:latin typeface="Arial" pitchFamily="34" charset="0"/>
              </a:endParaRPr>
            </a:p>
          </p:txBody>
        </p:sp>
        <p:sp>
          <p:nvSpPr>
            <p:cNvPr id="30" name="Freeform 17">
              <a:extLst>
                <a:ext uri="{FF2B5EF4-FFF2-40B4-BE49-F238E27FC236}">
                  <a16:creationId xmlns:a16="http://schemas.microsoft.com/office/drawing/2014/main" id="{0FCFA32D-8246-B09F-C056-29FDA8DEF5BC}"/>
                </a:ext>
              </a:extLst>
            </p:cNvPr>
            <p:cNvSpPr>
              <a:spLocks/>
            </p:cNvSpPr>
            <p:nvPr/>
          </p:nvSpPr>
          <p:spPr bwMode="auto">
            <a:xfrm flipH="1">
              <a:off x="4626" y="2595"/>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31" name="Freeform 18">
              <a:extLst>
                <a:ext uri="{FF2B5EF4-FFF2-40B4-BE49-F238E27FC236}">
                  <a16:creationId xmlns:a16="http://schemas.microsoft.com/office/drawing/2014/main" id="{721C6301-D3AC-1679-BB88-162F21D625AF}"/>
                </a:ext>
              </a:extLst>
            </p:cNvPr>
            <p:cNvSpPr>
              <a:spLocks/>
            </p:cNvSpPr>
            <p:nvPr/>
          </p:nvSpPr>
          <p:spPr bwMode="auto">
            <a:xfrm flipH="1">
              <a:off x="4818" y="2451"/>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32" name="Freeform 19">
              <a:extLst>
                <a:ext uri="{FF2B5EF4-FFF2-40B4-BE49-F238E27FC236}">
                  <a16:creationId xmlns:a16="http://schemas.microsoft.com/office/drawing/2014/main" id="{397E77A4-3DB3-7ACC-8D12-ED00B6F338A9}"/>
                </a:ext>
              </a:extLst>
            </p:cNvPr>
            <p:cNvSpPr>
              <a:spLocks/>
            </p:cNvSpPr>
            <p:nvPr/>
          </p:nvSpPr>
          <p:spPr bwMode="auto">
            <a:xfrm flipH="1">
              <a:off x="5010" y="2307"/>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grpSp>
        <p:nvGrpSpPr>
          <p:cNvPr id="35" name="Group 10">
            <a:extLst>
              <a:ext uri="{FF2B5EF4-FFF2-40B4-BE49-F238E27FC236}">
                <a16:creationId xmlns:a16="http://schemas.microsoft.com/office/drawing/2014/main" id="{0A7B87CF-4446-F2AD-50EA-D3974202FE8F}"/>
              </a:ext>
            </a:extLst>
          </p:cNvPr>
          <p:cNvGrpSpPr>
            <a:grpSpLocks/>
          </p:cNvGrpSpPr>
          <p:nvPr/>
        </p:nvGrpSpPr>
        <p:grpSpPr bwMode="auto">
          <a:xfrm>
            <a:off x="6642455" y="2213133"/>
            <a:ext cx="1485190" cy="1271270"/>
            <a:chOff x="4290" y="2115"/>
            <a:chExt cx="912" cy="816"/>
          </a:xfrm>
          <a:effectLst>
            <a:glow rad="63500">
              <a:schemeClr val="accent3">
                <a:satMod val="175000"/>
                <a:alpha val="40000"/>
              </a:schemeClr>
            </a:glow>
          </a:effectLst>
        </p:grpSpPr>
        <p:sp>
          <p:nvSpPr>
            <p:cNvPr id="36" name="Freeform 11">
              <a:extLst>
                <a:ext uri="{FF2B5EF4-FFF2-40B4-BE49-F238E27FC236}">
                  <a16:creationId xmlns:a16="http://schemas.microsoft.com/office/drawing/2014/main" id="{4BAE38BC-9DE1-B398-4175-A448F7FCDF37}"/>
                </a:ext>
              </a:extLst>
            </p:cNvPr>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37" name="Freeform 12">
              <a:extLst>
                <a:ext uri="{FF2B5EF4-FFF2-40B4-BE49-F238E27FC236}">
                  <a16:creationId xmlns:a16="http://schemas.microsoft.com/office/drawing/2014/main" id="{13A6B5D7-18E0-6E22-8F0E-201561A28AD4}"/>
                </a:ext>
              </a:extLst>
            </p:cNvPr>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38" name="Freeform 13">
              <a:extLst>
                <a:ext uri="{FF2B5EF4-FFF2-40B4-BE49-F238E27FC236}">
                  <a16:creationId xmlns:a16="http://schemas.microsoft.com/office/drawing/2014/main" id="{A9099A24-06B7-876A-AF3D-F7FC0E6EF87A}"/>
                </a:ext>
              </a:extLst>
            </p:cNvPr>
            <p:cNvSpPr>
              <a:spLocks/>
            </p:cNvSpPr>
            <p:nvPr/>
          </p:nvSpPr>
          <p:spPr bwMode="auto">
            <a:xfrm flipH="1">
              <a:off x="4722" y="2115"/>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39" name="Freeform 14">
              <a:extLst>
                <a:ext uri="{FF2B5EF4-FFF2-40B4-BE49-F238E27FC236}">
                  <a16:creationId xmlns:a16="http://schemas.microsoft.com/office/drawing/2014/main" id="{BE955254-A18C-C318-1AEF-DA3563A5DEB2}"/>
                </a:ext>
              </a:extLst>
            </p:cNvPr>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bg1"/>
              </a:solidFill>
              <a:round/>
              <a:headEnd/>
              <a:tailEnd/>
            </a:ln>
          </p:spPr>
          <p:txBody>
            <a:bodyPr wrap="none" anchor="ctr"/>
            <a:lstStyle/>
            <a:p>
              <a:endParaRPr lang="en-US" dirty="0">
                <a:latin typeface="Arial" pitchFamily="34" charset="0"/>
              </a:endParaRPr>
            </a:p>
          </p:txBody>
        </p:sp>
        <p:sp>
          <p:nvSpPr>
            <p:cNvPr id="40" name="Freeform 15">
              <a:extLst>
                <a:ext uri="{FF2B5EF4-FFF2-40B4-BE49-F238E27FC236}">
                  <a16:creationId xmlns:a16="http://schemas.microsoft.com/office/drawing/2014/main" id="{79E2DCB1-2774-862B-1C1B-45D1AB4223CA}"/>
                </a:ext>
              </a:extLst>
            </p:cNvPr>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bg1"/>
              </a:solidFill>
              <a:round/>
              <a:headEnd/>
              <a:tailEnd/>
            </a:ln>
          </p:spPr>
          <p:txBody>
            <a:bodyPr wrap="none" anchor="ctr"/>
            <a:lstStyle/>
            <a:p>
              <a:endParaRPr lang="en-US" dirty="0">
                <a:latin typeface="Arial" pitchFamily="34" charset="0"/>
              </a:endParaRPr>
            </a:p>
          </p:txBody>
        </p:sp>
        <p:sp>
          <p:nvSpPr>
            <p:cNvPr id="41" name="Freeform 16">
              <a:extLst>
                <a:ext uri="{FF2B5EF4-FFF2-40B4-BE49-F238E27FC236}">
                  <a16:creationId xmlns:a16="http://schemas.microsoft.com/office/drawing/2014/main" id="{45DF3E34-3A7B-A2E6-C11F-CC8B90ECE045}"/>
                </a:ext>
              </a:extLst>
            </p:cNvPr>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bg1"/>
              </a:solidFill>
              <a:round/>
              <a:headEnd/>
              <a:tailEnd/>
            </a:ln>
          </p:spPr>
          <p:txBody>
            <a:bodyPr wrap="none" anchor="ctr"/>
            <a:lstStyle/>
            <a:p>
              <a:endParaRPr lang="en-US" dirty="0">
                <a:latin typeface="Arial" pitchFamily="34" charset="0"/>
              </a:endParaRPr>
            </a:p>
          </p:txBody>
        </p:sp>
        <p:sp>
          <p:nvSpPr>
            <p:cNvPr id="42" name="Freeform 17">
              <a:extLst>
                <a:ext uri="{FF2B5EF4-FFF2-40B4-BE49-F238E27FC236}">
                  <a16:creationId xmlns:a16="http://schemas.microsoft.com/office/drawing/2014/main" id="{64B0F6A0-6493-08D4-AB32-5A4065169573}"/>
                </a:ext>
              </a:extLst>
            </p:cNvPr>
            <p:cNvSpPr>
              <a:spLocks/>
            </p:cNvSpPr>
            <p:nvPr/>
          </p:nvSpPr>
          <p:spPr bwMode="auto">
            <a:xfrm flipH="1">
              <a:off x="4626" y="2595"/>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43" name="Freeform 18">
              <a:extLst>
                <a:ext uri="{FF2B5EF4-FFF2-40B4-BE49-F238E27FC236}">
                  <a16:creationId xmlns:a16="http://schemas.microsoft.com/office/drawing/2014/main" id="{6A8E1CA6-CA4D-FED0-8B54-EC767F275F89}"/>
                </a:ext>
              </a:extLst>
            </p:cNvPr>
            <p:cNvSpPr>
              <a:spLocks/>
            </p:cNvSpPr>
            <p:nvPr/>
          </p:nvSpPr>
          <p:spPr bwMode="auto">
            <a:xfrm flipH="1">
              <a:off x="4818" y="2451"/>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44" name="Freeform 19">
              <a:extLst>
                <a:ext uri="{FF2B5EF4-FFF2-40B4-BE49-F238E27FC236}">
                  <a16:creationId xmlns:a16="http://schemas.microsoft.com/office/drawing/2014/main" id="{5750DBC3-3223-CE4D-518C-6333BE70AA36}"/>
                </a:ext>
              </a:extLst>
            </p:cNvPr>
            <p:cNvSpPr>
              <a:spLocks/>
            </p:cNvSpPr>
            <p:nvPr/>
          </p:nvSpPr>
          <p:spPr bwMode="auto">
            <a:xfrm flipH="1">
              <a:off x="5010" y="2307"/>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56" name="TextBox 55">
            <a:extLst>
              <a:ext uri="{FF2B5EF4-FFF2-40B4-BE49-F238E27FC236}">
                <a16:creationId xmlns:a16="http://schemas.microsoft.com/office/drawing/2014/main" id="{DD396A37-B3C9-DD5B-C82D-7251303C2453}"/>
              </a:ext>
            </a:extLst>
          </p:cNvPr>
          <p:cNvSpPr txBox="1"/>
          <p:nvPr/>
        </p:nvSpPr>
        <p:spPr bwMode="auto">
          <a:xfrm>
            <a:off x="908050" y="3975440"/>
            <a:ext cx="6660533" cy="46166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Mathematical model of concurrent computation</a:t>
            </a:r>
            <a:endParaRPr lang="en-US" sz="2400" b="0" dirty="0">
              <a:solidFill>
                <a:srgbClr val="FFFF00"/>
              </a:solidFill>
              <a:latin typeface="Arial" charset="0"/>
            </a:endParaRPr>
          </a:p>
        </p:txBody>
      </p:sp>
      <p:sp>
        <p:nvSpPr>
          <p:cNvPr id="57" name="TextBox 56">
            <a:extLst>
              <a:ext uri="{FF2B5EF4-FFF2-40B4-BE49-F238E27FC236}">
                <a16:creationId xmlns:a16="http://schemas.microsoft.com/office/drawing/2014/main" id="{7113F31B-3621-5E08-1AF4-3911C5C42CC6}"/>
              </a:ext>
            </a:extLst>
          </p:cNvPr>
          <p:cNvSpPr txBox="1"/>
          <p:nvPr/>
        </p:nvSpPr>
        <p:spPr bwMode="auto">
          <a:xfrm>
            <a:off x="900113" y="5402967"/>
            <a:ext cx="4246563" cy="46166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Efficiency (mostly) irrelevant</a:t>
            </a:r>
          </a:p>
        </p:txBody>
      </p:sp>
      <p:sp>
        <p:nvSpPr>
          <p:cNvPr id="58" name="TextBox 3">
            <a:extLst>
              <a:ext uri="{FF2B5EF4-FFF2-40B4-BE49-F238E27FC236}">
                <a16:creationId xmlns:a16="http://schemas.microsoft.com/office/drawing/2014/main" id="{3047A29A-5ABE-F84B-AA89-67DC37B2E1FB}"/>
              </a:ext>
            </a:extLst>
          </p:cNvPr>
          <p:cNvSpPr txBox="1"/>
          <p:nvPr/>
        </p:nvSpPr>
        <p:spPr bwMode="auto">
          <a:xfrm>
            <a:off x="908050" y="4707670"/>
            <a:ext cx="6582366" cy="424732"/>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400" dirty="0">
                <a:solidFill>
                  <a:srgbClr val="FFFF00"/>
                </a:solidFill>
              </a:rPr>
              <a:t>What is (and is not) concurrently computable</a:t>
            </a:r>
            <a:endParaRPr lang="en-US" sz="24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r>
              <a:rPr lang="en-US"/>
              <a:t>Wait-Free Implementation</a:t>
            </a:r>
          </a:p>
        </p:txBody>
      </p:sp>
      <p:sp>
        <p:nvSpPr>
          <p:cNvPr id="4099" name="Slide Number Placeholder 4"/>
          <p:cNvSpPr>
            <a:spLocks noGrp="1"/>
          </p:cNvSpPr>
          <p:nvPr>
            <p:ph type="sldNum" sz="quarter" idx="10"/>
          </p:nvPr>
        </p:nvSpPr>
        <p:spPr>
          <a:noFill/>
        </p:spPr>
        <p:txBody>
          <a:bodyPr/>
          <a:lstStyle/>
          <a:p>
            <a:fld id="{6ED3BFEC-E4C9-42C6-82FD-0475DFA10FCB}" type="slidenum">
              <a:rPr lang="x-none" smtClean="0">
                <a:cs typeface="Arial" pitchFamily="34" charset="0"/>
              </a:rPr>
              <a:pPr/>
              <a:t>3</a:t>
            </a:fld>
            <a:endParaRPr lang="en-US">
              <a:cs typeface="Arial" pitchFamily="34" charset="0"/>
            </a:endParaRPr>
          </a:p>
        </p:txBody>
      </p:sp>
      <p:sp>
        <p:nvSpPr>
          <p:cNvPr id="409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grpSp>
        <p:nvGrpSpPr>
          <p:cNvPr id="2" name="Group 12"/>
          <p:cNvGrpSpPr>
            <a:grpSpLocks/>
          </p:cNvGrpSpPr>
          <p:nvPr/>
        </p:nvGrpSpPr>
        <p:grpSpPr bwMode="auto">
          <a:xfrm>
            <a:off x="3581400" y="4038600"/>
            <a:ext cx="1460500" cy="1549400"/>
            <a:chOff x="1968" y="1984"/>
            <a:chExt cx="1584" cy="1680"/>
          </a:xfrm>
        </p:grpSpPr>
        <p:grpSp>
          <p:nvGrpSpPr>
            <p:cNvPr id="4103" name="Group 4"/>
            <p:cNvGrpSpPr>
              <a:grpSpLocks/>
            </p:cNvGrpSpPr>
            <p:nvPr/>
          </p:nvGrpSpPr>
          <p:grpSpPr bwMode="auto">
            <a:xfrm>
              <a:off x="2201" y="1984"/>
              <a:ext cx="1152" cy="1680"/>
              <a:chOff x="2208" y="1920"/>
              <a:chExt cx="1152" cy="1680"/>
            </a:xfrm>
          </p:grpSpPr>
          <p:sp>
            <p:nvSpPr>
              <p:cNvPr id="4107" name="Oval 5"/>
              <p:cNvSpPr>
                <a:spLocks noChangeArrowheads="1"/>
              </p:cNvSpPr>
              <p:nvPr/>
            </p:nvSpPr>
            <p:spPr bwMode="auto">
              <a:xfrm>
                <a:off x="2208" y="2448"/>
                <a:ext cx="1152" cy="1152"/>
              </a:xfrm>
              <a:prstGeom prst="ellipse">
                <a:avLst/>
              </a:prstGeom>
              <a:solidFill>
                <a:srgbClr val="00B050"/>
              </a:solidFill>
              <a:ln w="9525" algn="ctr">
                <a:solidFill>
                  <a:schemeClr val="tx1"/>
                </a:solidFill>
                <a:round/>
                <a:headEnd/>
                <a:tailEnd/>
              </a:ln>
            </p:spPr>
            <p:txBody>
              <a:bodyPr wrap="none" anchor="ctr"/>
              <a:lstStyle/>
              <a:p>
                <a:endParaRPr lang="en-US" dirty="0">
                  <a:latin typeface="Arial" pitchFamily="34" charset="0"/>
                </a:endParaRPr>
              </a:p>
            </p:txBody>
          </p:sp>
          <p:sp>
            <p:nvSpPr>
              <p:cNvPr id="4108"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itchFamily="34" charset="0"/>
                </a:endParaRPr>
              </a:p>
            </p:txBody>
          </p:sp>
          <p:sp>
            <p:nvSpPr>
              <p:cNvPr id="4109"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endParaRPr>
              </a:p>
            </p:txBody>
          </p:sp>
          <p:sp>
            <p:nvSpPr>
              <p:cNvPr id="4110"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50"/>
              </a:solidFill>
              <a:ln w="9525" algn="ctr">
                <a:solidFill>
                  <a:schemeClr val="tx1"/>
                </a:solidFill>
                <a:miter lim="800000"/>
                <a:headEnd/>
                <a:tailEnd/>
              </a:ln>
            </p:spPr>
            <p:txBody>
              <a:bodyPr wrap="none" anchor="ctr"/>
              <a:lstStyle/>
              <a:p>
                <a:endParaRPr lang="en-US" dirty="0">
                  <a:latin typeface="Arial" pitchFamily="34" charset="0"/>
                </a:endParaRPr>
              </a:p>
            </p:txBody>
          </p:sp>
        </p:grpSp>
        <p:grpSp>
          <p:nvGrpSpPr>
            <p:cNvPr id="4104" name="Group 9"/>
            <p:cNvGrpSpPr>
              <a:grpSpLocks/>
            </p:cNvGrpSpPr>
            <p:nvPr/>
          </p:nvGrpSpPr>
          <p:grpSpPr bwMode="auto">
            <a:xfrm>
              <a:off x="1968" y="2112"/>
              <a:ext cx="1584" cy="1493"/>
              <a:chOff x="1296" y="1824"/>
              <a:chExt cx="2496" cy="2352"/>
            </a:xfrm>
          </p:grpSpPr>
          <p:sp>
            <p:nvSpPr>
              <p:cNvPr id="4105" name="AutoShape 10"/>
              <p:cNvSpPr>
                <a:spLocks noChangeArrowheads="1"/>
              </p:cNvSpPr>
              <p:nvPr/>
            </p:nvSpPr>
            <p:spPr bwMode="auto">
              <a:xfrm>
                <a:off x="1296" y="1824"/>
                <a:ext cx="2496" cy="2352"/>
              </a:xfrm>
              <a:custGeom>
                <a:avLst/>
                <a:gdLst>
                  <a:gd name="T0" fmla="*/ 144 w 21600"/>
                  <a:gd name="T1" fmla="*/ 0 h 21600"/>
                  <a:gd name="T2" fmla="*/ 144 w 21600"/>
                  <a:gd name="T3" fmla="*/ 239 h 21600"/>
                  <a:gd name="T4" fmla="*/ 144 w 21600"/>
                  <a:gd name="T5" fmla="*/ 35 h 21600"/>
                  <a:gd name="T6" fmla="*/ 144 w 21600"/>
                  <a:gd name="T7" fmla="*/ 239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latin typeface="Arial" pitchFamily="34" charset="0"/>
                </a:endParaRPr>
              </a:p>
            </p:txBody>
          </p:sp>
          <p:sp>
            <p:nvSpPr>
              <p:cNvPr id="4106" name="Rectangle 11"/>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latin typeface="Arial" pitchFamily="34" charset="0"/>
                </a:endParaRPr>
              </a:p>
            </p:txBody>
          </p:sp>
        </p:grpSp>
      </p:grpSp>
      <p:sp>
        <p:nvSpPr>
          <p:cNvPr id="3" name="TextBox 2">
            <a:extLst>
              <a:ext uri="{FF2B5EF4-FFF2-40B4-BE49-F238E27FC236}">
                <a16:creationId xmlns:a16="http://schemas.microsoft.com/office/drawing/2014/main" id="{4C743950-C4B6-8756-78F0-F4DC4440B2DA}"/>
              </a:ext>
            </a:extLst>
          </p:cNvPr>
          <p:cNvSpPr txBox="1"/>
          <p:nvPr/>
        </p:nvSpPr>
        <p:spPr bwMode="auto">
          <a:xfrm>
            <a:off x="875018" y="2695929"/>
            <a:ext cx="7451899" cy="46166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Every method call completes in finite number of steps</a:t>
            </a:r>
            <a:endParaRPr lang="en-US" sz="2400" b="0" dirty="0">
              <a:solidFill>
                <a:srgbClr val="FFFF00"/>
              </a:solidFill>
              <a:latin typeface="Arial" charset="0"/>
            </a:endParaRPr>
          </a:p>
        </p:txBody>
      </p:sp>
      <p:sp>
        <p:nvSpPr>
          <p:cNvPr id="4" name="TextBox 3">
            <a:extLst>
              <a:ext uri="{FF2B5EF4-FFF2-40B4-BE49-F238E27FC236}">
                <a16:creationId xmlns:a16="http://schemas.microsoft.com/office/drawing/2014/main" id="{35107D21-8D25-ACBC-7E7E-DF05F752E529}"/>
              </a:ext>
            </a:extLst>
          </p:cNvPr>
          <p:cNvSpPr txBox="1"/>
          <p:nvPr/>
        </p:nvSpPr>
        <p:spPr bwMode="auto">
          <a:xfrm>
            <a:off x="875019" y="3844173"/>
            <a:ext cx="4166882" cy="424732"/>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400" dirty="0">
                <a:solidFill>
                  <a:srgbClr val="FFFF00"/>
                </a:solidFill>
              </a:rPr>
              <a:t>Implies no mutual exclusion</a:t>
            </a:r>
            <a:endParaRPr lang="en-US" sz="24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en-US"/>
              <a:t>From Weakest Register</a:t>
            </a:r>
          </a:p>
        </p:txBody>
      </p:sp>
      <p:sp>
        <p:nvSpPr>
          <p:cNvPr id="5123" name="Slide Number Placeholder 4"/>
          <p:cNvSpPr>
            <a:spLocks noGrp="1"/>
          </p:cNvSpPr>
          <p:nvPr>
            <p:ph type="sldNum" sz="quarter" idx="10"/>
          </p:nvPr>
        </p:nvSpPr>
        <p:spPr>
          <a:noFill/>
        </p:spPr>
        <p:txBody>
          <a:bodyPr/>
          <a:lstStyle/>
          <a:p>
            <a:fld id="{8B25C0C1-79DC-4A25-BA14-FAFFB356919D}" type="slidenum">
              <a:rPr lang="x-none" smtClean="0">
                <a:latin typeface="Arial" pitchFamily="34" charset="0"/>
                <a:cs typeface="Arial" pitchFamily="34" charset="0"/>
              </a:rPr>
              <a:pPr/>
              <a:t>4</a:t>
            </a:fld>
            <a:endParaRPr lang="en-US">
              <a:latin typeface="Arial" pitchFamily="34" charset="0"/>
              <a:cs typeface="Arial" pitchFamily="34" charset="0"/>
            </a:endParaRPr>
          </a:p>
        </p:txBody>
      </p:sp>
      <p:sp>
        <p:nvSpPr>
          <p:cNvPr id="51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grpSp>
        <p:nvGrpSpPr>
          <p:cNvPr id="5125" name="Group 3"/>
          <p:cNvGrpSpPr>
            <a:grpSpLocks/>
          </p:cNvGrpSpPr>
          <p:nvPr/>
        </p:nvGrpSpPr>
        <p:grpSpPr bwMode="auto">
          <a:xfrm>
            <a:off x="1981200" y="3200400"/>
            <a:ext cx="1447800" cy="1295400"/>
            <a:chOff x="3168" y="1824"/>
            <a:chExt cx="912" cy="816"/>
          </a:xfrm>
          <a:effectLst>
            <a:glow rad="139700">
              <a:schemeClr val="accent3">
                <a:satMod val="175000"/>
                <a:alpha val="40000"/>
              </a:schemeClr>
            </a:glow>
          </a:effectLst>
        </p:grpSpPr>
        <p:sp>
          <p:nvSpPr>
            <p:cNvPr id="5144" name="Freeform 4"/>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5" name="Freeform 5"/>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6" name="Freeform 6"/>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7" name="Freeform 7"/>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8" name="Freeform 8"/>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9" name="Freeform 9"/>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50" name="Freeform 10"/>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51" name="Freeform 11"/>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52" name="Freeform 12"/>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5126" name="Freeform 13"/>
          <p:cNvSpPr>
            <a:spLocks/>
          </p:cNvSpPr>
          <p:nvPr/>
        </p:nvSpPr>
        <p:spPr bwMode="auto">
          <a:xfrm>
            <a:off x="2514600" y="4419600"/>
            <a:ext cx="1219200" cy="304800"/>
          </a:xfrm>
          <a:custGeom>
            <a:avLst/>
            <a:gdLst>
              <a:gd name="T0" fmla="*/ 0 w 768"/>
              <a:gd name="T1" fmla="*/ 0 h 192"/>
              <a:gd name="T2" fmla="*/ 1219200 w 768"/>
              <a:gd name="T3" fmla="*/ 304800 h 192"/>
              <a:gd name="T4" fmla="*/ 76200 w 768"/>
              <a:gd name="T5" fmla="*/ 76200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bg1"/>
            </a:solidFill>
            <a:round/>
            <a:headEnd/>
            <a:tailEnd type="triangle" w="med" len="med"/>
          </a:ln>
        </p:spPr>
        <p:txBody>
          <a:bodyPr wrap="none" anchor="ctr"/>
          <a:lstStyle/>
          <a:p>
            <a:endParaRPr lang="en-US">
              <a:latin typeface="Arial" pitchFamily="34" charset="0"/>
              <a:cs typeface="Arial" pitchFamily="34" charset="0"/>
            </a:endParaRPr>
          </a:p>
        </p:txBody>
      </p:sp>
      <p:grpSp>
        <p:nvGrpSpPr>
          <p:cNvPr id="5127" name="Group 14"/>
          <p:cNvGrpSpPr>
            <a:grpSpLocks/>
          </p:cNvGrpSpPr>
          <p:nvPr/>
        </p:nvGrpSpPr>
        <p:grpSpPr bwMode="auto">
          <a:xfrm>
            <a:off x="5638800" y="3124200"/>
            <a:ext cx="1447800" cy="1295400"/>
            <a:chOff x="4224" y="2256"/>
            <a:chExt cx="912" cy="816"/>
          </a:xfrm>
          <a:effectLst>
            <a:glow rad="139700">
              <a:schemeClr val="accent3">
                <a:satMod val="175000"/>
                <a:alpha val="40000"/>
              </a:schemeClr>
            </a:glow>
          </a:effectLst>
        </p:grpSpPr>
        <p:sp>
          <p:nvSpPr>
            <p:cNvPr id="5135"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36"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37" name="Freeform 17"/>
            <p:cNvSpPr>
              <a:spLocks/>
            </p:cNvSpPr>
            <p:nvPr/>
          </p:nvSpPr>
          <p:spPr bwMode="auto">
            <a:xfrm flipH="1">
              <a:off x="4656" y="2256"/>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38"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39"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0"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1" name="Freeform 21"/>
            <p:cNvSpPr>
              <a:spLocks/>
            </p:cNvSpPr>
            <p:nvPr/>
          </p:nvSpPr>
          <p:spPr bwMode="auto">
            <a:xfrm flipH="1">
              <a:off x="4560" y="2736"/>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2" name="Freeform 22"/>
            <p:cNvSpPr>
              <a:spLocks/>
            </p:cNvSpPr>
            <p:nvPr/>
          </p:nvSpPr>
          <p:spPr bwMode="auto">
            <a:xfrm flipH="1">
              <a:off x="4752" y="2592"/>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5143" name="Freeform 23"/>
            <p:cNvSpPr>
              <a:spLocks/>
            </p:cNvSpPr>
            <p:nvPr/>
          </p:nvSpPr>
          <p:spPr bwMode="auto">
            <a:xfrm flipH="1">
              <a:off x="4944" y="2448"/>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5128" name="AutoShape 24"/>
          <p:cNvSpPr>
            <a:spLocks noChangeArrowheads="1"/>
          </p:cNvSpPr>
          <p:nvPr/>
        </p:nvSpPr>
        <p:spPr bwMode="auto">
          <a:xfrm>
            <a:off x="4191000" y="2209800"/>
            <a:ext cx="1447800" cy="1066800"/>
          </a:xfrm>
          <a:prstGeom prst="cloudCallout">
            <a:avLst>
              <a:gd name="adj1" fmla="val 40458"/>
              <a:gd name="adj2" fmla="val 82292"/>
            </a:avLst>
          </a:prstGeom>
          <a:noFill/>
          <a:ln w="38100">
            <a:solidFill>
              <a:schemeClr val="bg1"/>
            </a:solidFill>
            <a:round/>
            <a:headEnd/>
            <a:tailEnd/>
          </a:ln>
        </p:spPr>
        <p:txBody>
          <a:bodyPr anchor="ctr"/>
          <a:lstStyle/>
          <a:p>
            <a:r>
              <a:rPr lang="en-US" sz="4400" dirty="0">
                <a:solidFill>
                  <a:srgbClr val="FFFF00"/>
                </a:solidFill>
                <a:latin typeface="Arial" pitchFamily="34" charset="0"/>
                <a:cs typeface="Arial" pitchFamily="34" charset="0"/>
              </a:rPr>
              <a:t>1</a:t>
            </a:r>
          </a:p>
        </p:txBody>
      </p:sp>
      <p:sp>
        <p:nvSpPr>
          <p:cNvPr id="5129" name="Text Box 25"/>
          <p:cNvSpPr txBox="1">
            <a:spLocks noChangeArrowheads="1"/>
          </p:cNvSpPr>
          <p:nvPr/>
        </p:nvSpPr>
        <p:spPr bwMode="auto">
          <a:xfrm>
            <a:off x="3657600" y="4343400"/>
            <a:ext cx="457200" cy="762000"/>
          </a:xfrm>
          <a:prstGeom prst="rect">
            <a:avLst/>
          </a:prstGeom>
          <a:noFill/>
          <a:ln w="38100">
            <a:noFill/>
            <a:miter lim="800000"/>
            <a:headEnd/>
            <a:tailEnd/>
          </a:ln>
        </p:spPr>
        <p:txBody>
          <a:bodyPr>
            <a:spAutoFit/>
          </a:bodyPr>
          <a:lstStyle/>
          <a:p>
            <a:pPr algn="r">
              <a:spcBef>
                <a:spcPct val="50000"/>
              </a:spcBef>
            </a:pPr>
            <a:r>
              <a:rPr lang="en-US" sz="4400" dirty="0">
                <a:solidFill>
                  <a:srgbClr val="FFFF00"/>
                </a:solidFill>
                <a:latin typeface="Arial" pitchFamily="34" charset="0"/>
                <a:cs typeface="Arial" pitchFamily="34" charset="0"/>
              </a:rPr>
              <a:t>0</a:t>
            </a:r>
          </a:p>
        </p:txBody>
      </p:sp>
      <p:sp>
        <p:nvSpPr>
          <p:cNvPr id="810010" name="Text Box 26"/>
          <p:cNvSpPr txBox="1">
            <a:spLocks noChangeArrowheads="1"/>
          </p:cNvSpPr>
          <p:nvPr/>
        </p:nvSpPr>
        <p:spPr bwMode="auto">
          <a:xfrm>
            <a:off x="4495800" y="4419600"/>
            <a:ext cx="533400" cy="800100"/>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spcBef>
                <a:spcPct val="50000"/>
              </a:spcBef>
              <a:defRPr/>
            </a:pPr>
            <a:r>
              <a:rPr lang="en-US" sz="4400">
                <a:latin typeface="Arial" pitchFamily="34" charset="0"/>
                <a:cs typeface="Arial" pitchFamily="34" charset="0"/>
              </a:rPr>
              <a:t>1</a:t>
            </a:r>
          </a:p>
        </p:txBody>
      </p:sp>
      <p:sp>
        <p:nvSpPr>
          <p:cNvPr id="5131" name="Text Box 27"/>
          <p:cNvSpPr txBox="1">
            <a:spLocks noChangeArrowheads="1"/>
          </p:cNvSpPr>
          <p:nvPr/>
        </p:nvSpPr>
        <p:spPr bwMode="auto">
          <a:xfrm>
            <a:off x="5867400" y="2316163"/>
            <a:ext cx="2809875" cy="579437"/>
          </a:xfrm>
          <a:prstGeom prst="rect">
            <a:avLst/>
          </a:prstGeom>
          <a:noFill/>
          <a:ln w="38100">
            <a:solidFill>
              <a:schemeClr val="accent2"/>
            </a:solidFill>
            <a:miter lim="800000"/>
            <a:headEnd/>
            <a:tailEnd/>
          </a:ln>
        </p:spPr>
        <p:txBody>
          <a:bodyPr wrap="square">
            <a:spAutoFit/>
          </a:bodyPr>
          <a:lstStyle/>
          <a:p>
            <a:r>
              <a:rPr lang="en-US" sz="3200" dirty="0">
                <a:solidFill>
                  <a:srgbClr val="FFFF00"/>
                </a:solidFill>
                <a:latin typeface="Arial" pitchFamily="34" charset="0"/>
                <a:cs typeface="Arial" pitchFamily="34" charset="0"/>
              </a:rPr>
              <a:t>Single reader</a:t>
            </a:r>
          </a:p>
        </p:txBody>
      </p:sp>
      <p:sp>
        <p:nvSpPr>
          <p:cNvPr id="5132" name="Text Box 28"/>
          <p:cNvSpPr txBox="1">
            <a:spLocks noChangeArrowheads="1"/>
          </p:cNvSpPr>
          <p:nvPr/>
        </p:nvSpPr>
        <p:spPr bwMode="auto">
          <a:xfrm>
            <a:off x="400050" y="2316163"/>
            <a:ext cx="3124200" cy="579437"/>
          </a:xfrm>
          <a:prstGeom prst="rect">
            <a:avLst/>
          </a:prstGeom>
          <a:noFill/>
          <a:ln w="38100">
            <a:solidFill>
              <a:srgbClr val="FF0000"/>
            </a:solidFill>
            <a:miter lim="800000"/>
            <a:headEnd/>
            <a:tailEnd/>
          </a:ln>
        </p:spPr>
        <p:txBody>
          <a:bodyPr>
            <a:spAutoFit/>
          </a:bodyPr>
          <a:lstStyle/>
          <a:p>
            <a:r>
              <a:rPr lang="en-US" sz="3200" dirty="0">
                <a:solidFill>
                  <a:srgbClr val="FFFF00"/>
                </a:solidFill>
                <a:latin typeface="Arial" pitchFamily="34" charset="0"/>
                <a:cs typeface="Arial" pitchFamily="34" charset="0"/>
              </a:rPr>
              <a:t>Single writer</a:t>
            </a:r>
          </a:p>
        </p:txBody>
      </p:sp>
      <p:sp>
        <p:nvSpPr>
          <p:cNvPr id="5133" name="Text Box 29"/>
          <p:cNvSpPr txBox="1">
            <a:spLocks noChangeArrowheads="1"/>
          </p:cNvSpPr>
          <p:nvPr/>
        </p:nvSpPr>
        <p:spPr bwMode="auto">
          <a:xfrm>
            <a:off x="2514600" y="5334000"/>
            <a:ext cx="4419600" cy="579438"/>
          </a:xfrm>
          <a:prstGeom prst="rect">
            <a:avLst/>
          </a:prstGeom>
          <a:noFill/>
          <a:ln w="38100">
            <a:solidFill>
              <a:schemeClr val="accent1">
                <a:lumMod val="60000"/>
                <a:lumOff val="40000"/>
              </a:schemeClr>
            </a:solidFill>
            <a:miter lim="800000"/>
            <a:headEnd/>
            <a:tailEnd/>
          </a:ln>
        </p:spPr>
        <p:txBody>
          <a:bodyPr>
            <a:spAutoFit/>
          </a:bodyPr>
          <a:lstStyle/>
          <a:p>
            <a:r>
              <a:rPr lang="en-US" sz="3200" dirty="0">
                <a:solidFill>
                  <a:srgbClr val="FFFF00"/>
                </a:solidFill>
                <a:latin typeface="Arial" pitchFamily="34" charset="0"/>
                <a:cs typeface="Arial" pitchFamily="34" charset="0"/>
              </a:rPr>
              <a:t>Safe Boolean register</a:t>
            </a:r>
          </a:p>
        </p:txBody>
      </p:sp>
      <p:sp>
        <p:nvSpPr>
          <p:cNvPr id="5134" name="Freeform 30"/>
          <p:cNvSpPr>
            <a:spLocks/>
          </p:cNvSpPr>
          <p:nvPr/>
        </p:nvSpPr>
        <p:spPr bwMode="auto">
          <a:xfrm rot="585974">
            <a:off x="5289550" y="4075113"/>
            <a:ext cx="522288" cy="474662"/>
          </a:xfrm>
          <a:custGeom>
            <a:avLst/>
            <a:gdLst>
              <a:gd name="T0" fmla="*/ 0 w 528"/>
              <a:gd name="T1" fmla="*/ 474662 h 480"/>
              <a:gd name="T2" fmla="*/ 237404 w 528"/>
              <a:gd name="T3" fmla="*/ 237331 h 480"/>
              <a:gd name="T4" fmla="*/ 0 w 528"/>
              <a:gd name="T5" fmla="*/ 237331 h 480"/>
              <a:gd name="T6" fmla="*/ 522288 w 528"/>
              <a:gd name="T7" fmla="*/ 0 h 480"/>
              <a:gd name="T8" fmla="*/ 284884 w 528"/>
              <a:gd name="T9" fmla="*/ 189865 h 480"/>
              <a:gd name="T10" fmla="*/ 427326 w 528"/>
              <a:gd name="T11" fmla="*/ 189865 h 480"/>
              <a:gd name="T12" fmla="*/ 0 w 528"/>
              <a:gd name="T13" fmla="*/ 474662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xplosion 1 41"/>
          <p:cNvSpPr/>
          <p:nvPr/>
        </p:nvSpPr>
        <p:spPr bwMode="auto">
          <a:xfrm>
            <a:off x="6441440" y="1757680"/>
            <a:ext cx="1320800" cy="1469469"/>
          </a:xfrm>
          <a:prstGeom prst="irregularSeal1">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rgbClr val="0000FF"/>
              </a:solidFill>
              <a:effectLst/>
              <a:latin typeface="Comic Sans MS" pitchFamily="66" charset="0"/>
            </a:endParaRPr>
          </a:p>
        </p:txBody>
      </p:sp>
      <p:sp>
        <p:nvSpPr>
          <p:cNvPr id="6148" name="Rectangle 2"/>
          <p:cNvSpPr>
            <a:spLocks noGrp="1" noChangeArrowheads="1"/>
          </p:cNvSpPr>
          <p:nvPr>
            <p:ph type="title"/>
          </p:nvPr>
        </p:nvSpPr>
        <p:spPr>
          <a:xfrm>
            <a:off x="685800" y="809625"/>
            <a:ext cx="7772400" cy="1143000"/>
          </a:xfrm>
        </p:spPr>
        <p:txBody>
          <a:bodyPr/>
          <a:lstStyle/>
          <a:p>
            <a:r>
              <a:rPr lang="en-US"/>
              <a:t>All the way to a Wait-free Implementation of Atomic Snapshots</a:t>
            </a:r>
          </a:p>
        </p:txBody>
      </p:sp>
      <p:sp>
        <p:nvSpPr>
          <p:cNvPr id="6147" name="Slide Number Placeholder 3"/>
          <p:cNvSpPr>
            <a:spLocks noGrp="1"/>
          </p:cNvSpPr>
          <p:nvPr>
            <p:ph type="sldNum" sz="quarter" idx="10"/>
          </p:nvPr>
        </p:nvSpPr>
        <p:spPr>
          <a:noFill/>
        </p:spPr>
        <p:txBody>
          <a:bodyPr/>
          <a:lstStyle/>
          <a:p>
            <a:fld id="{D83D3ADB-4CC9-44D9-9D8A-E67CCF4426BE}" type="slidenum">
              <a:rPr lang="x-none" smtClean="0">
                <a:latin typeface="Arial" pitchFamily="34" charset="0"/>
                <a:cs typeface="Arial" pitchFamily="34" charset="0"/>
              </a:rPr>
              <a:pPr/>
              <a:t>5</a:t>
            </a:fld>
            <a:endParaRPr lang="en-US">
              <a:latin typeface="Arial" pitchFamily="34" charset="0"/>
              <a:cs typeface="Arial" pitchFamily="34" charset="0"/>
            </a:endParaRPr>
          </a:p>
        </p:txBody>
      </p:sp>
      <p:sp>
        <p:nvSpPr>
          <p:cNvPr id="614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6149" name="Line 3"/>
          <p:cNvSpPr>
            <a:spLocks noChangeShapeType="1"/>
          </p:cNvSpPr>
          <p:nvPr/>
        </p:nvSpPr>
        <p:spPr bwMode="auto">
          <a:xfrm>
            <a:off x="3825875" y="2638425"/>
            <a:ext cx="0" cy="2286000"/>
          </a:xfrm>
          <a:prstGeom prst="line">
            <a:avLst/>
          </a:prstGeom>
          <a:noFill/>
          <a:ln w="38100">
            <a:solidFill>
              <a:schemeClr val="accent1">
                <a:lumMod val="60000"/>
                <a:lumOff val="40000"/>
              </a:schemeClr>
            </a:solidFill>
            <a:round/>
            <a:headEnd type="triangle" w="med" len="med"/>
            <a:tailEnd/>
          </a:ln>
        </p:spPr>
        <p:txBody>
          <a:bodyPr/>
          <a:lstStyle/>
          <a:p>
            <a:endParaRPr lang="en-US">
              <a:latin typeface="Arial" pitchFamily="34" charset="0"/>
              <a:cs typeface="Arial" pitchFamily="34" charset="0"/>
            </a:endParaRPr>
          </a:p>
        </p:txBody>
      </p:sp>
      <p:sp>
        <p:nvSpPr>
          <p:cNvPr id="6150" name="Line 4"/>
          <p:cNvSpPr>
            <a:spLocks noChangeShapeType="1"/>
          </p:cNvSpPr>
          <p:nvPr/>
        </p:nvSpPr>
        <p:spPr bwMode="auto">
          <a:xfrm flipH="1">
            <a:off x="3825875" y="3705225"/>
            <a:ext cx="1752600" cy="1219200"/>
          </a:xfrm>
          <a:prstGeom prst="line">
            <a:avLst/>
          </a:prstGeom>
          <a:noFill/>
          <a:ln w="38100">
            <a:solidFill>
              <a:schemeClr val="accent1">
                <a:lumMod val="60000"/>
                <a:lumOff val="40000"/>
              </a:schemeClr>
            </a:solidFill>
            <a:round/>
            <a:headEnd type="triangle" w="med" len="med"/>
            <a:tailEnd/>
          </a:ln>
        </p:spPr>
        <p:txBody>
          <a:bodyPr/>
          <a:lstStyle/>
          <a:p>
            <a:endParaRPr lang="en-US">
              <a:latin typeface="Arial" pitchFamily="34" charset="0"/>
              <a:cs typeface="Arial" pitchFamily="34" charset="0"/>
            </a:endParaRPr>
          </a:p>
        </p:txBody>
      </p:sp>
      <p:sp>
        <p:nvSpPr>
          <p:cNvPr id="6151" name="Line 5"/>
          <p:cNvSpPr>
            <a:spLocks noChangeShapeType="1"/>
          </p:cNvSpPr>
          <p:nvPr/>
        </p:nvSpPr>
        <p:spPr bwMode="auto">
          <a:xfrm flipH="1" flipV="1">
            <a:off x="3825875" y="4924425"/>
            <a:ext cx="2895600" cy="788988"/>
          </a:xfrm>
          <a:prstGeom prst="line">
            <a:avLst/>
          </a:prstGeom>
          <a:noFill/>
          <a:ln w="38100">
            <a:solidFill>
              <a:schemeClr val="tx1"/>
            </a:solidFill>
            <a:round/>
            <a:headEnd type="triangle" w="med" len="med"/>
            <a:tailEnd/>
          </a:ln>
        </p:spPr>
        <p:txBody>
          <a:bodyPr/>
          <a:lstStyle/>
          <a:p>
            <a:endParaRPr lang="en-US">
              <a:latin typeface="Arial" pitchFamily="34" charset="0"/>
              <a:cs typeface="Arial" pitchFamily="34" charset="0"/>
            </a:endParaRPr>
          </a:p>
        </p:txBody>
      </p:sp>
      <p:sp>
        <p:nvSpPr>
          <p:cNvPr id="6152" name="Text Box 6"/>
          <p:cNvSpPr txBox="1">
            <a:spLocks noChangeArrowheads="1"/>
          </p:cNvSpPr>
          <p:nvPr/>
        </p:nvSpPr>
        <p:spPr bwMode="auto">
          <a:xfrm>
            <a:off x="2720975" y="3098800"/>
            <a:ext cx="971550" cy="366713"/>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MRMW</a:t>
            </a:r>
          </a:p>
        </p:txBody>
      </p:sp>
      <p:sp>
        <p:nvSpPr>
          <p:cNvPr id="6153" name="Text Box 7"/>
          <p:cNvSpPr txBox="1">
            <a:spLocks noChangeArrowheads="1"/>
          </p:cNvSpPr>
          <p:nvPr/>
        </p:nvSpPr>
        <p:spPr bwMode="auto">
          <a:xfrm>
            <a:off x="2751138" y="3784600"/>
            <a:ext cx="928687" cy="366713"/>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MRSW</a:t>
            </a:r>
          </a:p>
        </p:txBody>
      </p:sp>
      <p:sp>
        <p:nvSpPr>
          <p:cNvPr id="6154" name="Text Box 8"/>
          <p:cNvSpPr txBox="1">
            <a:spLocks noChangeArrowheads="1"/>
          </p:cNvSpPr>
          <p:nvPr/>
        </p:nvSpPr>
        <p:spPr bwMode="auto">
          <a:xfrm>
            <a:off x="2781300" y="4470400"/>
            <a:ext cx="885825" cy="366713"/>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SRSW</a:t>
            </a:r>
          </a:p>
        </p:txBody>
      </p:sp>
      <p:sp>
        <p:nvSpPr>
          <p:cNvPr id="6155" name="Text Box 9"/>
          <p:cNvSpPr txBox="1">
            <a:spLocks noChangeArrowheads="1"/>
          </p:cNvSpPr>
          <p:nvPr/>
        </p:nvSpPr>
        <p:spPr bwMode="auto">
          <a:xfrm>
            <a:off x="3299946" y="5156200"/>
            <a:ext cx="671979" cy="369332"/>
          </a:xfrm>
          <a:prstGeom prst="rect">
            <a:avLst/>
          </a:prstGeom>
          <a:noFill/>
          <a:ln w="9525">
            <a:noFill/>
            <a:miter lim="800000"/>
            <a:headEnd/>
            <a:tailEnd/>
          </a:ln>
        </p:spPr>
        <p:txBody>
          <a:bodyPr wrap="none">
            <a:spAutoFit/>
          </a:bodyPr>
          <a:lstStyle/>
          <a:p>
            <a:pPr algn="r" eaLnBrk="1" hangingPunct="1"/>
            <a:r>
              <a:rPr lang="en-US" sz="1800" b="1" dirty="0">
                <a:solidFill>
                  <a:srgbClr val="FFFF00"/>
                </a:solidFill>
                <a:latin typeface="Arial" pitchFamily="34" charset="0"/>
                <a:cs typeface="Arial" pitchFamily="34" charset="0"/>
              </a:rPr>
              <a:t>Saf</a:t>
            </a:r>
            <a:r>
              <a:rPr lang="en-US" sz="1800" b="1" u="sng" dirty="0">
                <a:solidFill>
                  <a:srgbClr val="FFFF00"/>
                </a:solidFill>
                <a:latin typeface="Arial" pitchFamily="34" charset="0"/>
                <a:cs typeface="Arial" pitchFamily="34" charset="0"/>
              </a:rPr>
              <a:t>e</a:t>
            </a:r>
          </a:p>
        </p:txBody>
      </p:sp>
      <p:sp>
        <p:nvSpPr>
          <p:cNvPr id="6156" name="Text Box 10"/>
          <p:cNvSpPr txBox="1">
            <a:spLocks noChangeArrowheads="1"/>
          </p:cNvSpPr>
          <p:nvPr/>
        </p:nvSpPr>
        <p:spPr bwMode="auto">
          <a:xfrm>
            <a:off x="3753549" y="5384800"/>
            <a:ext cx="1043876" cy="369332"/>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Regular</a:t>
            </a:r>
          </a:p>
        </p:txBody>
      </p:sp>
      <p:sp>
        <p:nvSpPr>
          <p:cNvPr id="6157" name="Text Box 11"/>
          <p:cNvSpPr txBox="1">
            <a:spLocks noChangeArrowheads="1"/>
          </p:cNvSpPr>
          <p:nvPr/>
        </p:nvSpPr>
        <p:spPr bwMode="auto">
          <a:xfrm>
            <a:off x="4363894" y="5613400"/>
            <a:ext cx="966931" cy="369332"/>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Atomic</a:t>
            </a:r>
          </a:p>
        </p:txBody>
      </p:sp>
      <p:sp>
        <p:nvSpPr>
          <p:cNvPr id="6158" name="Text Box 12"/>
          <p:cNvSpPr txBox="1">
            <a:spLocks noChangeArrowheads="1"/>
          </p:cNvSpPr>
          <p:nvPr/>
        </p:nvSpPr>
        <p:spPr bwMode="auto">
          <a:xfrm>
            <a:off x="5227638" y="3937000"/>
            <a:ext cx="1208087" cy="366713"/>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M-valued</a:t>
            </a:r>
          </a:p>
        </p:txBody>
      </p:sp>
      <p:sp>
        <p:nvSpPr>
          <p:cNvPr id="6159" name="Text Box 13"/>
          <p:cNvSpPr txBox="1">
            <a:spLocks noChangeArrowheads="1"/>
          </p:cNvSpPr>
          <p:nvPr/>
        </p:nvSpPr>
        <p:spPr bwMode="auto">
          <a:xfrm>
            <a:off x="4400753" y="4406900"/>
            <a:ext cx="1095172" cy="369332"/>
          </a:xfrm>
          <a:prstGeom prst="rect">
            <a:avLst/>
          </a:prstGeom>
          <a:noFill/>
          <a:ln w="9525">
            <a:noFill/>
            <a:miter lim="800000"/>
            <a:headEnd/>
            <a:tailEnd/>
          </a:ln>
        </p:spPr>
        <p:txBody>
          <a:bodyPr wrap="none">
            <a:spAutoFit/>
          </a:bodyPr>
          <a:lstStyle/>
          <a:p>
            <a:pPr algn="r" eaLnBrk="1" hangingPunct="1"/>
            <a:r>
              <a:rPr lang="en-US" sz="1800" b="1">
                <a:solidFill>
                  <a:srgbClr val="FFFF00"/>
                </a:solidFill>
                <a:latin typeface="Arial" pitchFamily="34" charset="0"/>
                <a:cs typeface="Arial" pitchFamily="34" charset="0"/>
              </a:rPr>
              <a:t>Boolean</a:t>
            </a:r>
          </a:p>
        </p:txBody>
      </p:sp>
      <p:sp>
        <p:nvSpPr>
          <p:cNvPr id="6160" name="Line 14"/>
          <p:cNvSpPr>
            <a:spLocks noChangeShapeType="1"/>
          </p:cNvSpPr>
          <p:nvPr/>
        </p:nvSpPr>
        <p:spPr bwMode="auto">
          <a:xfrm>
            <a:off x="3787775" y="4695825"/>
            <a:ext cx="76200" cy="0"/>
          </a:xfrm>
          <a:prstGeom prst="line">
            <a:avLst/>
          </a:prstGeom>
          <a:noFill/>
          <a:ln w="38100">
            <a:solidFill>
              <a:schemeClr val="accent1">
                <a:lumMod val="60000"/>
                <a:lumOff val="40000"/>
              </a:schemeClr>
            </a:solidFill>
            <a:round/>
            <a:headEnd/>
            <a:tailEnd/>
          </a:ln>
        </p:spPr>
        <p:txBody>
          <a:bodyPr/>
          <a:lstStyle/>
          <a:p>
            <a:endParaRPr lang="en-US">
              <a:latin typeface="Arial" pitchFamily="34" charset="0"/>
              <a:cs typeface="Arial" pitchFamily="34" charset="0"/>
            </a:endParaRPr>
          </a:p>
        </p:txBody>
      </p:sp>
      <p:sp>
        <p:nvSpPr>
          <p:cNvPr id="6161" name="Line 15"/>
          <p:cNvSpPr>
            <a:spLocks noChangeShapeType="1"/>
          </p:cNvSpPr>
          <p:nvPr/>
        </p:nvSpPr>
        <p:spPr bwMode="auto">
          <a:xfrm>
            <a:off x="3787775" y="4010025"/>
            <a:ext cx="76200" cy="0"/>
          </a:xfrm>
          <a:prstGeom prst="line">
            <a:avLst/>
          </a:prstGeom>
          <a:noFill/>
          <a:ln w="38100">
            <a:solidFill>
              <a:schemeClr val="accent1">
                <a:lumMod val="60000"/>
                <a:lumOff val="40000"/>
              </a:schemeClr>
            </a:solidFill>
            <a:round/>
            <a:headEnd/>
            <a:tailEnd/>
          </a:ln>
        </p:spPr>
        <p:txBody>
          <a:bodyPr/>
          <a:lstStyle/>
          <a:p>
            <a:endParaRPr lang="en-US">
              <a:latin typeface="Arial" pitchFamily="34" charset="0"/>
              <a:cs typeface="Arial" pitchFamily="34" charset="0"/>
            </a:endParaRPr>
          </a:p>
        </p:txBody>
      </p:sp>
      <p:sp>
        <p:nvSpPr>
          <p:cNvPr id="6162" name="Line 16"/>
          <p:cNvSpPr>
            <a:spLocks noChangeShapeType="1"/>
          </p:cNvSpPr>
          <p:nvPr/>
        </p:nvSpPr>
        <p:spPr bwMode="auto">
          <a:xfrm>
            <a:off x="3787775" y="3248025"/>
            <a:ext cx="76200" cy="0"/>
          </a:xfrm>
          <a:prstGeom prst="line">
            <a:avLst/>
          </a:prstGeom>
          <a:noFill/>
          <a:ln w="38100">
            <a:solidFill>
              <a:schemeClr val="accent1">
                <a:lumMod val="60000"/>
                <a:lumOff val="40000"/>
              </a:schemeClr>
            </a:solidFill>
            <a:round/>
            <a:headEnd/>
            <a:tailEnd/>
          </a:ln>
        </p:spPr>
        <p:txBody>
          <a:bodyPr/>
          <a:lstStyle/>
          <a:p>
            <a:endParaRPr lang="en-US">
              <a:latin typeface="Arial" pitchFamily="34" charset="0"/>
              <a:cs typeface="Arial" pitchFamily="34" charset="0"/>
            </a:endParaRPr>
          </a:p>
        </p:txBody>
      </p:sp>
      <p:sp>
        <p:nvSpPr>
          <p:cNvPr id="6163" name="Line 17"/>
          <p:cNvSpPr>
            <a:spLocks noChangeShapeType="1"/>
          </p:cNvSpPr>
          <p:nvPr/>
        </p:nvSpPr>
        <p:spPr bwMode="auto">
          <a:xfrm>
            <a:off x="4441825" y="4445000"/>
            <a:ext cx="101600" cy="26988"/>
          </a:xfrm>
          <a:prstGeom prst="line">
            <a:avLst/>
          </a:prstGeom>
          <a:noFill/>
          <a:ln w="38100">
            <a:solidFill>
              <a:schemeClr val="accent1">
                <a:lumMod val="60000"/>
                <a:lumOff val="40000"/>
              </a:schemeClr>
            </a:solidFill>
            <a:round/>
            <a:headEnd/>
            <a:tailEnd/>
          </a:ln>
        </p:spPr>
        <p:txBody>
          <a:bodyPr/>
          <a:lstStyle/>
          <a:p>
            <a:endParaRPr lang="en-US">
              <a:latin typeface="Arial" pitchFamily="34" charset="0"/>
              <a:cs typeface="Arial" pitchFamily="34" charset="0"/>
            </a:endParaRPr>
          </a:p>
        </p:txBody>
      </p:sp>
      <p:sp>
        <p:nvSpPr>
          <p:cNvPr id="6164" name="Line 18"/>
          <p:cNvSpPr>
            <a:spLocks noChangeShapeType="1"/>
          </p:cNvSpPr>
          <p:nvPr/>
        </p:nvSpPr>
        <p:spPr bwMode="auto">
          <a:xfrm>
            <a:off x="5073650" y="3995738"/>
            <a:ext cx="101600" cy="26987"/>
          </a:xfrm>
          <a:prstGeom prst="line">
            <a:avLst/>
          </a:prstGeom>
          <a:noFill/>
          <a:ln w="38100">
            <a:solidFill>
              <a:schemeClr val="accent1">
                <a:lumMod val="60000"/>
                <a:lumOff val="40000"/>
              </a:schemeClr>
            </a:solidFill>
            <a:round/>
            <a:headEnd/>
            <a:tailEnd/>
          </a:ln>
        </p:spPr>
        <p:txBody>
          <a:bodyPr/>
          <a:lstStyle/>
          <a:p>
            <a:endParaRPr lang="en-US">
              <a:latin typeface="Arial" pitchFamily="34" charset="0"/>
              <a:cs typeface="Arial" pitchFamily="34" charset="0"/>
            </a:endParaRPr>
          </a:p>
        </p:txBody>
      </p:sp>
      <p:sp>
        <p:nvSpPr>
          <p:cNvPr id="6165" name="Line 19"/>
          <p:cNvSpPr>
            <a:spLocks noChangeShapeType="1"/>
          </p:cNvSpPr>
          <p:nvPr/>
        </p:nvSpPr>
        <p:spPr bwMode="auto">
          <a:xfrm flipV="1">
            <a:off x="3962400" y="4979988"/>
            <a:ext cx="68263" cy="55562"/>
          </a:xfrm>
          <a:prstGeom prst="line">
            <a:avLst/>
          </a:prstGeom>
          <a:noFill/>
          <a:ln w="38100">
            <a:solidFill>
              <a:schemeClr val="tx1"/>
            </a:solidFill>
            <a:round/>
            <a:headEnd/>
            <a:tailEnd/>
          </a:ln>
        </p:spPr>
        <p:txBody>
          <a:bodyPr/>
          <a:lstStyle/>
          <a:p>
            <a:endParaRPr lang="en-US">
              <a:latin typeface="Arial" pitchFamily="34" charset="0"/>
              <a:cs typeface="Arial" pitchFamily="34" charset="0"/>
            </a:endParaRPr>
          </a:p>
        </p:txBody>
      </p:sp>
      <p:sp>
        <p:nvSpPr>
          <p:cNvPr id="6166" name="Line 20"/>
          <p:cNvSpPr>
            <a:spLocks noChangeShapeType="1"/>
          </p:cNvSpPr>
          <p:nvPr/>
        </p:nvSpPr>
        <p:spPr bwMode="auto">
          <a:xfrm flipV="1">
            <a:off x="4602163" y="5149850"/>
            <a:ext cx="68262" cy="55563"/>
          </a:xfrm>
          <a:prstGeom prst="line">
            <a:avLst/>
          </a:prstGeom>
          <a:noFill/>
          <a:ln w="38100">
            <a:solidFill>
              <a:schemeClr val="tx1"/>
            </a:solidFill>
            <a:round/>
            <a:headEnd/>
            <a:tailEnd/>
          </a:ln>
        </p:spPr>
        <p:txBody>
          <a:bodyPr/>
          <a:lstStyle/>
          <a:p>
            <a:endParaRPr lang="en-US">
              <a:latin typeface="Arial" pitchFamily="34" charset="0"/>
              <a:cs typeface="Arial" pitchFamily="34" charset="0"/>
            </a:endParaRPr>
          </a:p>
        </p:txBody>
      </p:sp>
      <p:sp>
        <p:nvSpPr>
          <p:cNvPr id="6167" name="Line 21"/>
          <p:cNvSpPr>
            <a:spLocks noChangeShapeType="1"/>
          </p:cNvSpPr>
          <p:nvPr/>
        </p:nvSpPr>
        <p:spPr bwMode="auto">
          <a:xfrm flipV="1">
            <a:off x="5237163" y="5329238"/>
            <a:ext cx="68262" cy="55562"/>
          </a:xfrm>
          <a:prstGeom prst="line">
            <a:avLst/>
          </a:prstGeom>
          <a:noFill/>
          <a:ln w="38100">
            <a:solidFill>
              <a:schemeClr val="tx1"/>
            </a:solidFill>
            <a:round/>
            <a:headEnd/>
            <a:tailEnd/>
          </a:ln>
        </p:spPr>
        <p:txBody>
          <a:bodyPr/>
          <a:lstStyle/>
          <a:p>
            <a:endParaRPr lang="en-US">
              <a:latin typeface="Arial" pitchFamily="34" charset="0"/>
              <a:cs typeface="Arial" pitchFamily="34" charset="0"/>
            </a:endParaRPr>
          </a:p>
        </p:txBody>
      </p:sp>
      <p:sp>
        <p:nvSpPr>
          <p:cNvPr id="6168" name="Text Box 22"/>
          <p:cNvSpPr txBox="1">
            <a:spLocks noChangeArrowheads="1"/>
          </p:cNvSpPr>
          <p:nvPr/>
        </p:nvSpPr>
        <p:spPr bwMode="auto">
          <a:xfrm>
            <a:off x="5110589" y="5808663"/>
            <a:ext cx="1236236"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Snapshot</a:t>
            </a:r>
          </a:p>
        </p:txBody>
      </p:sp>
      <p:sp>
        <p:nvSpPr>
          <p:cNvPr id="6169" name="Line 23"/>
          <p:cNvSpPr>
            <a:spLocks noChangeShapeType="1"/>
          </p:cNvSpPr>
          <p:nvPr/>
        </p:nvSpPr>
        <p:spPr bwMode="auto">
          <a:xfrm flipV="1">
            <a:off x="5873750" y="5508625"/>
            <a:ext cx="68263" cy="55563"/>
          </a:xfrm>
          <a:prstGeom prst="line">
            <a:avLst/>
          </a:prstGeom>
          <a:noFill/>
          <a:ln w="38100">
            <a:solidFill>
              <a:schemeClr val="tx1"/>
            </a:solidFill>
            <a:round/>
            <a:headEnd/>
            <a:tailEnd/>
          </a:ln>
        </p:spPr>
        <p:txBody>
          <a:bodyPr/>
          <a:lstStyle/>
          <a:p>
            <a:endParaRPr lang="en-US">
              <a:latin typeface="Arial" pitchFamily="34" charset="0"/>
              <a:cs typeface="Arial" pitchFamily="34" charset="0"/>
            </a:endParaRPr>
          </a:p>
        </p:txBody>
      </p:sp>
      <p:sp>
        <p:nvSpPr>
          <p:cNvPr id="28" name="Oval 35"/>
          <p:cNvSpPr>
            <a:spLocks noChangeArrowheads="1"/>
          </p:cNvSpPr>
          <p:nvPr/>
        </p:nvSpPr>
        <p:spPr bwMode="auto">
          <a:xfrm>
            <a:off x="6951663" y="2281555"/>
            <a:ext cx="177800" cy="192088"/>
          </a:xfrm>
          <a:prstGeom prst="ellipse">
            <a:avLst/>
          </a:prstGeom>
          <a:solidFill>
            <a:schemeClr val="tx1"/>
          </a:solidFill>
          <a:ln w="57150" algn="ctr">
            <a:noFill/>
            <a:round/>
            <a:headEnd/>
            <a:tailEnd/>
          </a:ln>
        </p:spPr>
        <p:txBody>
          <a:bodyPr anchor="ctr">
            <a:spAutoFit/>
          </a:bodyPr>
          <a:lstStyle/>
          <a:p>
            <a:endParaRPr lang="en-US"/>
          </a:p>
        </p:txBody>
      </p:sp>
      <p:cxnSp>
        <p:nvCxnSpPr>
          <p:cNvPr id="33" name="Straight Arrow Connector 32"/>
          <p:cNvCxnSpPr/>
          <p:nvPr/>
        </p:nvCxnSpPr>
        <p:spPr bwMode="auto">
          <a:xfrm>
            <a:off x="3876675" y="4954905"/>
            <a:ext cx="2178685" cy="511175"/>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cxnSp>
        <p:nvCxnSpPr>
          <p:cNvPr id="34" name="Straight Arrow Connector 33"/>
          <p:cNvCxnSpPr>
            <a:endCxn id="29" idx="2"/>
          </p:cNvCxnSpPr>
          <p:nvPr/>
        </p:nvCxnSpPr>
        <p:spPr bwMode="auto">
          <a:xfrm flipV="1">
            <a:off x="6004560" y="4460240"/>
            <a:ext cx="1016000" cy="975360"/>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cxnSp>
        <p:nvCxnSpPr>
          <p:cNvPr id="37" name="Straight Arrow Connector 36"/>
          <p:cNvCxnSpPr>
            <a:endCxn id="28" idx="4"/>
          </p:cNvCxnSpPr>
          <p:nvPr/>
        </p:nvCxnSpPr>
        <p:spPr bwMode="auto">
          <a:xfrm flipV="1">
            <a:off x="7030720" y="2473643"/>
            <a:ext cx="9843" cy="2037397"/>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92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9DB97229-3BD9-416E-8A80-FC0494E407C6}" type="slidenum">
              <a:rPr lang="x-none" sz="1400">
                <a:solidFill>
                  <a:srgbClr val="FFFF00"/>
                </a:solidFill>
                <a:latin typeface="Arial" pitchFamily="34" charset="0"/>
                <a:cs typeface="Arial" pitchFamily="34" charset="0"/>
              </a:rPr>
              <a:pPr algn="r"/>
              <a:t>6</a:t>
            </a:fld>
            <a:endParaRPr lang="en-US" sz="1400" dirty="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D461CAD7-315B-7510-1A0C-E209BE050E9D}"/>
              </a:ext>
            </a:extLst>
          </p:cNvPr>
          <p:cNvSpPr>
            <a:spLocks noGrp="1"/>
          </p:cNvSpPr>
          <p:nvPr>
            <p:ph type="sldNum" sz="quarter" idx="10"/>
          </p:nvPr>
        </p:nvSpPr>
        <p:spPr/>
        <p:txBody>
          <a:bodyPr/>
          <a:lstStyle/>
          <a:p>
            <a:pPr>
              <a:defRPr/>
            </a:pPr>
            <a:fld id="{E95643C6-E061-4CCC-87EA-E416AB44523D}" type="slidenum">
              <a:rPr lang="x-none" smtClean="0"/>
              <a:pPr>
                <a:defRPr/>
              </a:pPr>
              <a:t>6</a:t>
            </a:fld>
            <a:endParaRPr lang="en-US" dirty="0"/>
          </a:p>
        </p:txBody>
      </p:sp>
      <p:sp>
        <p:nvSpPr>
          <p:cNvPr id="9220" name="Rectangle 2"/>
          <p:cNvSpPr>
            <a:spLocks noGrp="1" noChangeArrowheads="1"/>
          </p:cNvSpPr>
          <p:nvPr>
            <p:ph type="title" idx="4294967295"/>
          </p:nvPr>
        </p:nvSpPr>
        <p:spPr>
          <a:xfrm>
            <a:off x="0" y="508000"/>
            <a:ext cx="8213725" cy="1143000"/>
          </a:xfrm>
        </p:spPr>
        <p:txBody>
          <a:bodyPr/>
          <a:lstStyle/>
          <a:p>
            <a:r>
              <a:rPr lang="en-US" sz="4800" dirty="0"/>
              <a:t>Rationale for wait-freedom</a:t>
            </a:r>
          </a:p>
        </p:txBody>
      </p:sp>
      <p:sp>
        <p:nvSpPr>
          <p:cNvPr id="3" name="TextBox 2">
            <a:extLst>
              <a:ext uri="{FF2B5EF4-FFF2-40B4-BE49-F238E27FC236}">
                <a16:creationId xmlns:a16="http://schemas.microsoft.com/office/drawing/2014/main" id="{9924F239-6F97-F5E4-BF5A-1A7B86FC8ED9}"/>
              </a:ext>
            </a:extLst>
          </p:cNvPr>
          <p:cNvSpPr txBox="1"/>
          <p:nvPr/>
        </p:nvSpPr>
        <p:spPr bwMode="auto">
          <a:xfrm>
            <a:off x="802177" y="1752600"/>
            <a:ext cx="6156644"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wanted atomic registers to implement mutual exclusion</a:t>
            </a:r>
            <a:endParaRPr lang="en-US" sz="2800" b="0" dirty="0">
              <a:solidFill>
                <a:srgbClr val="FFFF00"/>
              </a:solidFill>
              <a:latin typeface="Arial" charset="0"/>
            </a:endParaRPr>
          </a:p>
        </p:txBody>
      </p:sp>
      <p:sp>
        <p:nvSpPr>
          <p:cNvPr id="4" name="TextBox 3">
            <a:extLst>
              <a:ext uri="{FF2B5EF4-FFF2-40B4-BE49-F238E27FC236}">
                <a16:creationId xmlns:a16="http://schemas.microsoft.com/office/drawing/2014/main" id="{9C3D99CF-5124-CE5B-1563-8935B97826D3}"/>
              </a:ext>
            </a:extLst>
          </p:cNvPr>
          <p:cNvSpPr txBox="1"/>
          <p:nvPr/>
        </p:nvSpPr>
        <p:spPr bwMode="auto">
          <a:xfrm>
            <a:off x="802177" y="4771073"/>
            <a:ext cx="411162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wait, there’s more!</a:t>
            </a:r>
          </a:p>
        </p:txBody>
      </p:sp>
      <p:sp>
        <p:nvSpPr>
          <p:cNvPr id="5" name="TextBox 3">
            <a:extLst>
              <a:ext uri="{FF2B5EF4-FFF2-40B4-BE49-F238E27FC236}">
                <a16:creationId xmlns:a16="http://schemas.microsoft.com/office/drawing/2014/main" id="{8982D0D8-7CB8-3D97-D4D3-86B208F9A19F}"/>
              </a:ext>
            </a:extLst>
          </p:cNvPr>
          <p:cNvSpPr txBox="1"/>
          <p:nvPr/>
        </p:nvSpPr>
        <p:spPr bwMode="auto">
          <a:xfrm>
            <a:off x="802177" y="3304925"/>
            <a:ext cx="6892925" cy="86793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So we couldn’t use mutual exclusion to implement atomic registers</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4"/>
          <p:cNvSpPr>
            <a:spLocks noGrp="1"/>
          </p:cNvSpPr>
          <p:nvPr>
            <p:ph type="sldNum" sz="quarter" idx="10"/>
          </p:nvPr>
        </p:nvSpPr>
        <p:spPr>
          <a:noFill/>
        </p:spPr>
        <p:txBody>
          <a:bodyPr/>
          <a:lstStyle/>
          <a:p>
            <a:fld id="{150A71CB-0AAD-49BF-A1C5-B8780011BE4E}" type="slidenum">
              <a:rPr lang="x-none" smtClean="0">
                <a:latin typeface="Arial" pitchFamily="34" charset="0"/>
                <a:cs typeface="Arial" pitchFamily="34" charset="0"/>
              </a:rPr>
              <a:pPr/>
              <a:t>7</a:t>
            </a:fld>
            <a:endParaRPr lang="en-US">
              <a:latin typeface="Arial" pitchFamily="34" charset="0"/>
              <a:cs typeface="Arial" pitchFamily="34" charset="0"/>
            </a:endParaRPr>
          </a:p>
        </p:txBody>
      </p:sp>
      <p:sp>
        <p:nvSpPr>
          <p:cNvPr id="1024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0244" name="Rectangle 4"/>
          <p:cNvSpPr>
            <a:spLocks noChangeArrowheads="1"/>
          </p:cNvSpPr>
          <p:nvPr/>
        </p:nvSpPr>
        <p:spPr bwMode="auto">
          <a:xfrm>
            <a:off x="685800" y="2130425"/>
            <a:ext cx="7772400" cy="1470025"/>
          </a:xfrm>
          <a:prstGeom prst="rect">
            <a:avLst/>
          </a:prstGeom>
          <a:noFill/>
          <a:ln w="9525">
            <a:noFill/>
            <a:miter lim="800000"/>
            <a:headEnd/>
            <a:tailEnd/>
          </a:ln>
        </p:spPr>
        <p:txBody>
          <a:bodyPr anchor="ctr"/>
          <a:lstStyle/>
          <a:p>
            <a:r>
              <a:rPr lang="en-US" sz="4800">
                <a:solidFill>
                  <a:srgbClr val="FFFF00"/>
                </a:solidFill>
                <a:latin typeface="Arial" pitchFamily="34" charset="0"/>
                <a:cs typeface="Arial" pitchFamily="34" charset="0"/>
              </a:rPr>
              <a:t>Why is Mutual Exclusion so wrong?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70" name="Group 13"/>
          <p:cNvGrpSpPr>
            <a:grpSpLocks/>
          </p:cNvGrpSpPr>
          <p:nvPr/>
        </p:nvGrpSpPr>
        <p:grpSpPr bwMode="auto">
          <a:xfrm>
            <a:off x="6096000" y="3200400"/>
            <a:ext cx="1358900" cy="1282700"/>
            <a:chOff x="3840" y="2784"/>
            <a:chExt cx="856" cy="808"/>
          </a:xfrm>
          <a:effectLst>
            <a:glow rad="101600">
              <a:schemeClr val="accent3">
                <a:satMod val="175000"/>
                <a:alpha val="40000"/>
              </a:schemeClr>
            </a:glow>
          </a:effectLst>
        </p:grpSpPr>
        <p:sp>
          <p:nvSpPr>
            <p:cNvPr id="11301" name="Rectangle 14"/>
            <p:cNvSpPr>
              <a:spLocks noChangeArrowheads="1"/>
            </p:cNvSpPr>
            <p:nvPr/>
          </p:nvSpPr>
          <p:spPr bwMode="auto">
            <a:xfrm flipH="1">
              <a:off x="4184" y="3368"/>
              <a:ext cx="488" cy="160"/>
            </a:xfrm>
            <a:prstGeom prst="rect">
              <a:avLst/>
            </a:prstGeom>
            <a:solidFill>
              <a:srgbClr val="6666FF"/>
            </a:solidFill>
            <a:ln w="38100" algn="ctr">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1302" name="Freeform 15"/>
            <p:cNvSpPr>
              <a:spLocks/>
            </p:cNvSpPr>
            <p:nvPr/>
          </p:nvSpPr>
          <p:spPr bwMode="auto">
            <a:xfrm>
              <a:off x="456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3" name="Freeform 16"/>
            <p:cNvSpPr>
              <a:spLocks/>
            </p:cNvSpPr>
            <p:nvPr/>
          </p:nvSpPr>
          <p:spPr bwMode="auto">
            <a:xfrm>
              <a:off x="4504" y="306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4" name="Freeform 17"/>
            <p:cNvSpPr>
              <a:spLocks/>
            </p:cNvSpPr>
            <p:nvPr/>
          </p:nvSpPr>
          <p:spPr bwMode="auto">
            <a:xfrm>
              <a:off x="4377"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5" name="Freeform 18"/>
            <p:cNvSpPr>
              <a:spLocks/>
            </p:cNvSpPr>
            <p:nvPr/>
          </p:nvSpPr>
          <p:spPr bwMode="auto">
            <a:xfrm flipH="1">
              <a:off x="3928" y="278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6666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6" name="Freeform 19"/>
            <p:cNvSpPr>
              <a:spLocks/>
            </p:cNvSpPr>
            <p:nvPr/>
          </p:nvSpPr>
          <p:spPr bwMode="auto">
            <a:xfrm flipH="1">
              <a:off x="3936" y="278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6666FF"/>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7" name="Freeform 20"/>
            <p:cNvSpPr>
              <a:spLocks/>
            </p:cNvSpPr>
            <p:nvPr/>
          </p:nvSpPr>
          <p:spPr bwMode="auto">
            <a:xfrm flipH="1">
              <a:off x="3984" y="324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8" name="Freeform 21"/>
            <p:cNvSpPr>
              <a:spLocks/>
            </p:cNvSpPr>
            <p:nvPr/>
          </p:nvSpPr>
          <p:spPr bwMode="auto">
            <a:xfrm flipH="1">
              <a:off x="3912" y="307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09" name="Freeform 22"/>
            <p:cNvSpPr>
              <a:spLocks/>
            </p:cNvSpPr>
            <p:nvPr/>
          </p:nvSpPr>
          <p:spPr bwMode="auto">
            <a:xfrm flipH="1">
              <a:off x="3840" y="290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grpSp>
        <p:nvGrpSpPr>
          <p:cNvPr id="5" name="Group 29"/>
          <p:cNvGrpSpPr>
            <a:grpSpLocks/>
          </p:cNvGrpSpPr>
          <p:nvPr/>
        </p:nvGrpSpPr>
        <p:grpSpPr bwMode="auto">
          <a:xfrm rot="1402478">
            <a:off x="5968806" y="2311400"/>
            <a:ext cx="2362200" cy="2984500"/>
            <a:chOff x="2064" y="1608"/>
            <a:chExt cx="1488" cy="1880"/>
          </a:xfrm>
          <a:solidFill>
            <a:schemeClr val="tx1"/>
          </a:solidFill>
        </p:grpSpPr>
        <p:grpSp>
          <p:nvGrpSpPr>
            <p:cNvPr id="11290" name="Group 30"/>
            <p:cNvGrpSpPr>
              <a:grpSpLocks/>
            </p:cNvGrpSpPr>
            <p:nvPr/>
          </p:nvGrpSpPr>
          <p:grpSpPr bwMode="auto">
            <a:xfrm>
              <a:off x="2064" y="2256"/>
              <a:ext cx="1488" cy="1232"/>
              <a:chOff x="720" y="1344"/>
              <a:chExt cx="1488" cy="1232"/>
            </a:xfrm>
            <a:grpFill/>
          </p:grpSpPr>
          <p:sp>
            <p:nvSpPr>
              <p:cNvPr id="11292" name="Text Box 31"/>
              <p:cNvSpPr txBox="1">
                <a:spLocks noChangeArrowheads="1"/>
              </p:cNvSpPr>
              <p:nvPr/>
            </p:nvSpPr>
            <p:spPr bwMode="auto">
              <a:xfrm>
                <a:off x="720" y="1344"/>
                <a:ext cx="1488" cy="1232"/>
              </a:xfrm>
              <a:prstGeom prst="rect">
                <a:avLst/>
              </a:prstGeom>
              <a:grpFill/>
              <a:ln w="38100">
                <a:solidFill>
                  <a:srgbClr val="FF0000"/>
                </a:solidFill>
                <a:miter lim="800000"/>
                <a:headEnd/>
                <a:tailEnd/>
              </a:ln>
            </p:spPr>
            <p:txBody>
              <a:bodyPr>
                <a:spAutoFit/>
              </a:bodyPr>
              <a:lstStyle/>
              <a:p>
                <a:r>
                  <a:rPr lang="en-US" sz="2400">
                    <a:solidFill>
                      <a:srgbClr val="FFFF00"/>
                    </a:solidFill>
                    <a:latin typeface="Arial" pitchFamily="34" charset="0"/>
                    <a:cs typeface="Arial" pitchFamily="34" charset="0"/>
                  </a:rPr>
                  <a:t>Swapped out</a:t>
                </a:r>
              </a:p>
              <a:p>
                <a:r>
                  <a:rPr lang="en-US" sz="2400">
                    <a:solidFill>
                      <a:srgbClr val="FFFF00"/>
                    </a:solidFill>
                    <a:latin typeface="Arial" pitchFamily="34" charset="0"/>
                    <a:cs typeface="Arial" pitchFamily="34" charset="0"/>
                  </a:rPr>
                  <a:t>back at</a:t>
                </a:r>
              </a:p>
              <a:p>
                <a:endParaRPr lang="en-US" sz="2400">
                  <a:solidFill>
                    <a:srgbClr val="FFFF00"/>
                  </a:solidFill>
                  <a:latin typeface="Arial" pitchFamily="34" charset="0"/>
                  <a:cs typeface="Arial" pitchFamily="34" charset="0"/>
                </a:endParaRPr>
              </a:p>
              <a:p>
                <a:endParaRPr lang="en-US" sz="2400">
                  <a:solidFill>
                    <a:srgbClr val="FFFF00"/>
                  </a:solidFill>
                  <a:latin typeface="Arial" pitchFamily="34" charset="0"/>
                  <a:cs typeface="Arial" pitchFamily="34" charset="0"/>
                </a:endParaRPr>
              </a:p>
              <a:p>
                <a:endParaRPr lang="en-US" sz="2400">
                  <a:solidFill>
                    <a:srgbClr val="FFFF00"/>
                  </a:solidFill>
                  <a:latin typeface="Arial" pitchFamily="34" charset="0"/>
                  <a:cs typeface="Arial" pitchFamily="34" charset="0"/>
                </a:endParaRPr>
              </a:p>
            </p:txBody>
          </p:sp>
          <p:grpSp>
            <p:nvGrpSpPr>
              <p:cNvPr id="11293" name="Group 32"/>
              <p:cNvGrpSpPr>
                <a:grpSpLocks/>
              </p:cNvGrpSpPr>
              <p:nvPr/>
            </p:nvGrpSpPr>
            <p:grpSpPr bwMode="auto">
              <a:xfrm>
                <a:off x="1200" y="1920"/>
                <a:ext cx="480" cy="480"/>
                <a:chOff x="1200" y="2064"/>
                <a:chExt cx="720" cy="720"/>
              </a:xfrm>
              <a:grpFill/>
            </p:grpSpPr>
            <p:sp>
              <p:nvSpPr>
                <p:cNvPr id="11294" name="Oval 33"/>
                <p:cNvSpPr>
                  <a:spLocks noChangeArrowheads="1"/>
                </p:cNvSpPr>
                <p:nvPr/>
              </p:nvSpPr>
              <p:spPr bwMode="auto">
                <a:xfrm>
                  <a:off x="1200" y="2064"/>
                  <a:ext cx="720" cy="720"/>
                </a:xfrm>
                <a:prstGeom prst="ellipse">
                  <a:avLst/>
                </a:prstGeom>
                <a:grpFill/>
                <a:ln w="38100">
                  <a:solidFill>
                    <a:srgbClr val="FF0000"/>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1295" name="Line 34"/>
                <p:cNvSpPr>
                  <a:spLocks noChangeShapeType="1"/>
                </p:cNvSpPr>
                <p:nvPr/>
              </p:nvSpPr>
              <p:spPr bwMode="auto">
                <a:xfrm>
                  <a:off x="1536" y="2400"/>
                  <a:ext cx="240" cy="288"/>
                </a:xfrm>
                <a:prstGeom prst="line">
                  <a:avLst/>
                </a:prstGeom>
                <a:grpFill/>
                <a:ln w="38100">
                  <a:solidFill>
                    <a:srgbClr val="FF0000"/>
                  </a:solidFill>
                  <a:round/>
                  <a:headEnd/>
                  <a:tailEnd type="triangle" w="med" len="med"/>
                </a:ln>
              </p:spPr>
              <p:txBody>
                <a:bodyPr wrap="none" anchor="ctr"/>
                <a:lstStyle/>
                <a:p>
                  <a:endParaRPr lang="en-US">
                    <a:solidFill>
                      <a:srgbClr val="FFFF00"/>
                    </a:solidFill>
                    <a:latin typeface="Arial" pitchFamily="34" charset="0"/>
                    <a:cs typeface="Arial" pitchFamily="34" charset="0"/>
                  </a:endParaRPr>
                </a:p>
              </p:txBody>
            </p:sp>
            <p:sp>
              <p:nvSpPr>
                <p:cNvPr id="11296" name="Line 35"/>
                <p:cNvSpPr>
                  <a:spLocks noChangeShapeType="1"/>
                </p:cNvSpPr>
                <p:nvPr/>
              </p:nvSpPr>
              <p:spPr bwMode="auto">
                <a:xfrm flipH="1">
                  <a:off x="1344" y="2400"/>
                  <a:ext cx="192" cy="144"/>
                </a:xfrm>
                <a:prstGeom prst="line">
                  <a:avLst/>
                </a:prstGeom>
                <a:grpFill/>
                <a:ln w="38100">
                  <a:solidFill>
                    <a:srgbClr val="FF0000"/>
                  </a:solidFill>
                  <a:round/>
                  <a:headEnd/>
                  <a:tailEnd type="triangle" w="med" len="med"/>
                </a:ln>
              </p:spPr>
              <p:txBody>
                <a:bodyPr wrap="none" anchor="ctr"/>
                <a:lstStyle/>
                <a:p>
                  <a:endParaRPr lang="en-US">
                    <a:solidFill>
                      <a:srgbClr val="FFFF00"/>
                    </a:solidFill>
                    <a:latin typeface="Arial" pitchFamily="34" charset="0"/>
                    <a:cs typeface="Arial" pitchFamily="34" charset="0"/>
                  </a:endParaRPr>
                </a:p>
              </p:txBody>
            </p:sp>
          </p:grpSp>
        </p:grpSp>
        <p:sp>
          <p:nvSpPr>
            <p:cNvPr id="11291" name="Freeform 36"/>
            <p:cNvSpPr>
              <a:spLocks/>
            </p:cNvSpPr>
            <p:nvPr/>
          </p:nvSpPr>
          <p:spPr bwMode="auto">
            <a:xfrm>
              <a:off x="2306" y="1608"/>
              <a:ext cx="1056" cy="648"/>
            </a:xfrm>
            <a:custGeom>
              <a:avLst/>
              <a:gdLst>
                <a:gd name="T0" fmla="*/ 0 w 1056"/>
                <a:gd name="T1" fmla="*/ 648 h 648"/>
                <a:gd name="T2" fmla="*/ 336 w 1056"/>
                <a:gd name="T3" fmla="*/ 216 h 648"/>
                <a:gd name="T4" fmla="*/ 624 w 1056"/>
                <a:gd name="T5" fmla="*/ 72 h 648"/>
                <a:gd name="T6" fmla="*/ 1056 w 1056"/>
                <a:gd name="T7" fmla="*/ 648 h 648"/>
                <a:gd name="T8" fmla="*/ 0 60000 65536"/>
                <a:gd name="T9" fmla="*/ 0 60000 65536"/>
                <a:gd name="T10" fmla="*/ 0 60000 65536"/>
                <a:gd name="T11" fmla="*/ 0 60000 65536"/>
                <a:gd name="T12" fmla="*/ 0 w 1056"/>
                <a:gd name="T13" fmla="*/ 0 h 648"/>
                <a:gd name="T14" fmla="*/ 1056 w 1056"/>
                <a:gd name="T15" fmla="*/ 648 h 648"/>
              </a:gdLst>
              <a:ahLst/>
              <a:cxnLst>
                <a:cxn ang="T8">
                  <a:pos x="T0" y="T1"/>
                </a:cxn>
                <a:cxn ang="T9">
                  <a:pos x="T2" y="T3"/>
                </a:cxn>
                <a:cxn ang="T10">
                  <a:pos x="T4" y="T5"/>
                </a:cxn>
                <a:cxn ang="T11">
                  <a:pos x="T6" y="T7"/>
                </a:cxn>
              </a:cxnLst>
              <a:rect l="T12" t="T13" r="T14" b="T15"/>
              <a:pathLst>
                <a:path w="1056" h="648">
                  <a:moveTo>
                    <a:pt x="0" y="648"/>
                  </a:moveTo>
                  <a:cubicBezTo>
                    <a:pt x="116" y="480"/>
                    <a:pt x="232" y="312"/>
                    <a:pt x="336" y="216"/>
                  </a:cubicBezTo>
                  <a:cubicBezTo>
                    <a:pt x="440" y="120"/>
                    <a:pt x="504" y="0"/>
                    <a:pt x="624" y="72"/>
                  </a:cubicBezTo>
                  <a:cubicBezTo>
                    <a:pt x="744" y="144"/>
                    <a:pt x="984" y="552"/>
                    <a:pt x="1056" y="648"/>
                  </a:cubicBezTo>
                </a:path>
              </a:pathLst>
            </a:custGeom>
            <a:grpFill/>
            <a:ln w="38100">
              <a:solidFill>
                <a:srgbClr val="FF0000"/>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1268" name="Rectangle 2"/>
          <p:cNvSpPr>
            <a:spLocks noGrp="1" noChangeArrowheads="1"/>
          </p:cNvSpPr>
          <p:nvPr>
            <p:ph type="title"/>
          </p:nvPr>
        </p:nvSpPr>
        <p:spPr/>
        <p:txBody>
          <a:bodyPr/>
          <a:lstStyle/>
          <a:p>
            <a:r>
              <a:rPr lang="en-US"/>
              <a:t>Asynchronous Interrupts</a:t>
            </a:r>
          </a:p>
        </p:txBody>
      </p:sp>
      <p:sp>
        <p:nvSpPr>
          <p:cNvPr id="11267" name="Slide Number Placeholder 3"/>
          <p:cNvSpPr>
            <a:spLocks noGrp="1"/>
          </p:cNvSpPr>
          <p:nvPr>
            <p:ph type="sldNum" sz="quarter" idx="10"/>
          </p:nvPr>
        </p:nvSpPr>
        <p:spPr>
          <a:noFill/>
        </p:spPr>
        <p:txBody>
          <a:bodyPr/>
          <a:lstStyle/>
          <a:p>
            <a:fld id="{340EA8FC-4ED4-457F-81BF-3F7CADDFBD16}" type="slidenum">
              <a:rPr lang="x-none" smtClean="0">
                <a:latin typeface="Arial" pitchFamily="34" charset="0"/>
                <a:cs typeface="Arial" pitchFamily="34" charset="0"/>
              </a:rPr>
              <a:pPr/>
              <a:t>8</a:t>
            </a:fld>
            <a:endParaRPr lang="en-US">
              <a:latin typeface="Arial" pitchFamily="34" charset="0"/>
              <a:cs typeface="Arial" pitchFamily="34" charset="0"/>
            </a:endParaRPr>
          </a:p>
        </p:txBody>
      </p:sp>
      <p:sp>
        <p:nvSpPr>
          <p:cNvPr id="1126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grpSp>
        <p:nvGrpSpPr>
          <p:cNvPr id="11269" name="Group 3"/>
          <p:cNvGrpSpPr>
            <a:grpSpLocks/>
          </p:cNvGrpSpPr>
          <p:nvPr/>
        </p:nvGrpSpPr>
        <p:grpSpPr bwMode="auto">
          <a:xfrm>
            <a:off x="1600200" y="3200400"/>
            <a:ext cx="1358900" cy="1282700"/>
            <a:chOff x="1008" y="2720"/>
            <a:chExt cx="856" cy="808"/>
          </a:xfrm>
          <a:effectLst>
            <a:glow rad="101600">
              <a:schemeClr val="accent3">
                <a:satMod val="175000"/>
                <a:alpha val="40000"/>
              </a:schemeClr>
            </a:glow>
          </a:effectLst>
        </p:grpSpPr>
        <p:sp>
          <p:nvSpPr>
            <p:cNvPr id="11310" name="Rectangle 4"/>
            <p:cNvSpPr>
              <a:spLocks noChangeArrowheads="1"/>
            </p:cNvSpPr>
            <p:nvPr/>
          </p:nvSpPr>
          <p:spPr bwMode="auto">
            <a:xfrm>
              <a:off x="1032" y="3304"/>
              <a:ext cx="488" cy="160"/>
            </a:xfrm>
            <a:prstGeom prst="rect">
              <a:avLst/>
            </a:prstGeom>
            <a:solidFill>
              <a:srgbClr val="FF0000"/>
            </a:solidFill>
            <a:ln w="38100" algn="ctr">
              <a:solidFill>
                <a:schemeClr val="bg1"/>
              </a:solidFill>
              <a:miter lim="800000"/>
              <a:headEnd/>
              <a:tailEnd/>
            </a:ln>
          </p:spPr>
          <p:txBody>
            <a:bodyPr wrap="none" anchor="ctr"/>
            <a:lstStyle/>
            <a:p>
              <a:endParaRPr lang="en-US">
                <a:latin typeface="Arial" pitchFamily="34" charset="0"/>
                <a:cs typeface="Arial" pitchFamily="34" charset="0"/>
              </a:endParaRPr>
            </a:p>
          </p:txBody>
        </p:sp>
        <p:sp>
          <p:nvSpPr>
            <p:cNvPr id="11311"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2" name="Freeform 6"/>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3" name="Freeform 7"/>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4"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5"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6"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7" name="Freeform 11"/>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318" name="Freeform 12"/>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grpSp>
        <p:nvGrpSpPr>
          <p:cNvPr id="11271" name="Group 23"/>
          <p:cNvGrpSpPr>
            <a:grpSpLocks/>
          </p:cNvGrpSpPr>
          <p:nvPr/>
        </p:nvGrpSpPr>
        <p:grpSpPr bwMode="auto">
          <a:xfrm>
            <a:off x="6477000" y="4572000"/>
            <a:ext cx="836613" cy="1219200"/>
            <a:chOff x="2208" y="1920"/>
            <a:chExt cx="1152" cy="1680"/>
          </a:xfrm>
        </p:grpSpPr>
        <p:sp>
          <p:nvSpPr>
            <p:cNvPr id="11297" name="Oval 24"/>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98" name="Oval 25"/>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299" name="AutoShape 26"/>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a:latin typeface="Arial" pitchFamily="34" charset="0"/>
                <a:cs typeface="Arial" pitchFamily="34" charset="0"/>
              </a:endParaRPr>
            </a:p>
          </p:txBody>
        </p:sp>
        <p:sp>
          <p:nvSpPr>
            <p:cNvPr id="11300" name="AutoShape 27"/>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a:latin typeface="Arial" pitchFamily="34" charset="0"/>
                <a:cs typeface="Arial" pitchFamily="34" charset="0"/>
              </a:endParaRPr>
            </a:p>
          </p:txBody>
        </p:sp>
      </p:grpSp>
      <p:sp>
        <p:nvSpPr>
          <p:cNvPr id="11272" name="Freeform 28"/>
          <p:cNvSpPr>
            <a:spLocks/>
          </p:cNvSpPr>
          <p:nvPr/>
        </p:nvSpPr>
        <p:spPr bwMode="auto">
          <a:xfrm>
            <a:off x="6324600" y="4343400"/>
            <a:ext cx="381000" cy="381000"/>
          </a:xfrm>
          <a:custGeom>
            <a:avLst/>
            <a:gdLst>
              <a:gd name="T0" fmla="*/ 0 w 240"/>
              <a:gd name="T1" fmla="*/ 0 h 240"/>
              <a:gd name="T2" fmla="*/ 381000 w 240"/>
              <a:gd name="T3" fmla="*/ 381000 h 240"/>
              <a:gd name="T4" fmla="*/ 76200 w 240"/>
              <a:gd name="T5" fmla="*/ 152400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0" y="0"/>
                </a:moveTo>
                <a:lnTo>
                  <a:pt x="240" y="240"/>
                </a:lnTo>
                <a:lnTo>
                  <a:pt x="48" y="96"/>
                </a:lnTo>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nvGrpSpPr>
          <p:cNvPr id="8" name="Group 37"/>
          <p:cNvGrpSpPr>
            <a:grpSpLocks/>
          </p:cNvGrpSpPr>
          <p:nvPr/>
        </p:nvGrpSpPr>
        <p:grpSpPr bwMode="auto">
          <a:xfrm>
            <a:off x="7848600" y="2667000"/>
            <a:ext cx="228600" cy="152400"/>
            <a:chOff x="4944" y="1680"/>
            <a:chExt cx="144" cy="96"/>
          </a:xfrm>
        </p:grpSpPr>
        <p:sp>
          <p:nvSpPr>
            <p:cNvPr id="11288" name="Line 38"/>
            <p:cNvSpPr>
              <a:spLocks noChangeShapeType="1"/>
            </p:cNvSpPr>
            <p:nvPr/>
          </p:nvSpPr>
          <p:spPr bwMode="auto">
            <a:xfrm flipV="1">
              <a:off x="4944" y="1728"/>
              <a:ext cx="96" cy="48"/>
            </a:xfrm>
            <a:prstGeom prst="line">
              <a:avLst/>
            </a:prstGeom>
            <a:noFill/>
            <a:ln w="38100">
              <a:solidFill>
                <a:srgbClr val="FF0000"/>
              </a:solidFill>
              <a:round/>
              <a:headEnd/>
              <a:tailEnd/>
            </a:ln>
          </p:spPr>
          <p:txBody>
            <a:bodyPr wrap="none" anchor="ctr"/>
            <a:lstStyle/>
            <a:p>
              <a:endParaRPr lang="en-US">
                <a:latin typeface="Arial" pitchFamily="34" charset="0"/>
                <a:cs typeface="Arial" pitchFamily="34" charset="0"/>
              </a:endParaRPr>
            </a:p>
          </p:txBody>
        </p:sp>
        <p:sp>
          <p:nvSpPr>
            <p:cNvPr id="11289" name="Oval 39"/>
            <p:cNvSpPr>
              <a:spLocks noChangeArrowheads="1"/>
            </p:cNvSpPr>
            <p:nvPr/>
          </p:nvSpPr>
          <p:spPr bwMode="auto">
            <a:xfrm>
              <a:off x="5040" y="1680"/>
              <a:ext cx="48" cy="96"/>
            </a:xfrm>
            <a:prstGeom prst="ellipse">
              <a:avLst/>
            </a:prstGeom>
            <a:solidFill>
              <a:srgbClr val="FF0000"/>
            </a:solidFill>
            <a:ln w="9525">
              <a:solidFill>
                <a:srgbClr val="FF0000"/>
              </a:solidFill>
              <a:round/>
              <a:headEnd/>
              <a:tailEnd/>
            </a:ln>
          </p:spPr>
          <p:txBody>
            <a:bodyPr wrap="none" anchor="ctr"/>
            <a:lstStyle/>
            <a:p>
              <a:endParaRPr lang="en-US">
                <a:latin typeface="Arial" pitchFamily="34" charset="0"/>
                <a:cs typeface="Arial" pitchFamily="34" charset="0"/>
              </a:endParaRPr>
            </a:p>
          </p:txBody>
        </p:sp>
      </p:grpSp>
      <p:sp>
        <p:nvSpPr>
          <p:cNvPr id="11275" name="AutoShape 40"/>
          <p:cNvSpPr>
            <a:spLocks noChangeArrowheads="1"/>
          </p:cNvSpPr>
          <p:nvPr/>
        </p:nvSpPr>
        <p:spPr bwMode="auto">
          <a:xfrm>
            <a:off x="2286000" y="1981200"/>
            <a:ext cx="1676400" cy="914400"/>
          </a:xfrm>
          <a:prstGeom prst="cloudCallout">
            <a:avLst>
              <a:gd name="adj1" fmla="val -43750"/>
              <a:gd name="adj2" fmla="val 70000"/>
            </a:avLst>
          </a:prstGeom>
          <a:solidFill>
            <a:schemeClr val="tx1"/>
          </a:solidFill>
          <a:ln w="38100">
            <a:solidFill>
              <a:srgbClr val="FF0000"/>
            </a:solidFill>
            <a:round/>
            <a:headEnd/>
            <a:tailEnd/>
          </a:ln>
        </p:spPr>
        <p:txBody>
          <a:bodyPr anchor="ctr"/>
          <a:lstStyle/>
          <a:p>
            <a:r>
              <a:rPr lang="en-US" sz="4000" dirty="0">
                <a:solidFill>
                  <a:srgbClr val="FFFF00"/>
                </a:solidFill>
                <a:latin typeface="Arial" pitchFamily="34" charset="0"/>
                <a:cs typeface="Arial" pitchFamily="34" charset="0"/>
              </a:rPr>
              <a:t>???</a:t>
            </a:r>
          </a:p>
        </p:txBody>
      </p:sp>
      <p:sp>
        <p:nvSpPr>
          <p:cNvPr id="11276" name="AutoShape 41"/>
          <p:cNvSpPr>
            <a:spLocks noChangeArrowheads="1"/>
          </p:cNvSpPr>
          <p:nvPr/>
        </p:nvSpPr>
        <p:spPr bwMode="auto">
          <a:xfrm>
            <a:off x="4953000" y="1981200"/>
            <a:ext cx="1676400" cy="914400"/>
          </a:xfrm>
          <a:prstGeom prst="cloudCallout">
            <a:avLst>
              <a:gd name="adj1" fmla="val -66477"/>
              <a:gd name="adj2" fmla="val 77083"/>
            </a:avLst>
          </a:prstGeom>
          <a:solidFill>
            <a:schemeClr val="tx1"/>
          </a:solidFill>
          <a:ln w="38100">
            <a:solidFill>
              <a:srgbClr val="FF9900"/>
            </a:solidFill>
            <a:round/>
            <a:headEnd/>
            <a:tailEnd/>
          </a:ln>
        </p:spPr>
        <p:txBody>
          <a:bodyPr anchor="ctr"/>
          <a:lstStyle/>
          <a:p>
            <a:r>
              <a:rPr lang="en-US" sz="4000" dirty="0">
                <a:solidFill>
                  <a:srgbClr val="FFFF00"/>
                </a:solidFill>
                <a:latin typeface="Arial" pitchFamily="34" charset="0"/>
                <a:cs typeface="Arial" pitchFamily="34" charset="0"/>
              </a:rPr>
              <a:t>???</a:t>
            </a:r>
          </a:p>
        </p:txBody>
      </p:sp>
      <p:grpSp>
        <p:nvGrpSpPr>
          <p:cNvPr id="11277" name="Group 42"/>
          <p:cNvGrpSpPr>
            <a:grpSpLocks/>
          </p:cNvGrpSpPr>
          <p:nvPr/>
        </p:nvGrpSpPr>
        <p:grpSpPr bwMode="auto">
          <a:xfrm>
            <a:off x="3962400" y="3254375"/>
            <a:ext cx="1130300" cy="1173163"/>
            <a:chOff x="2496" y="2050"/>
            <a:chExt cx="712" cy="739"/>
          </a:xfrm>
          <a:effectLst>
            <a:glow rad="101600">
              <a:schemeClr val="accent3">
                <a:satMod val="175000"/>
                <a:alpha val="40000"/>
              </a:schemeClr>
            </a:glow>
          </a:effectLst>
        </p:grpSpPr>
        <p:sp>
          <p:nvSpPr>
            <p:cNvPr id="11278" name="Rectangle 43"/>
            <p:cNvSpPr>
              <a:spLocks noChangeArrowheads="1"/>
            </p:cNvSpPr>
            <p:nvPr/>
          </p:nvSpPr>
          <p:spPr bwMode="auto">
            <a:xfrm>
              <a:off x="2592" y="2637"/>
              <a:ext cx="528" cy="144"/>
            </a:xfrm>
            <a:prstGeom prst="rect">
              <a:avLst/>
            </a:prstGeom>
            <a:solidFill>
              <a:srgbClr val="FF9900"/>
            </a:solidFill>
            <a:ln w="38100" algn="ctr">
              <a:solidFill>
                <a:schemeClr val="bg1"/>
              </a:solidFill>
              <a:miter lim="800000"/>
              <a:headEnd/>
              <a:tailEnd/>
            </a:ln>
          </p:spPr>
          <p:txBody>
            <a:bodyPr wrap="none" anchor="ctr"/>
            <a:lstStyle/>
            <a:p>
              <a:endParaRPr lang="en-US">
                <a:latin typeface="Arial" pitchFamily="34" charset="0"/>
                <a:cs typeface="Arial" pitchFamily="34" charset="0"/>
              </a:endParaRPr>
            </a:p>
          </p:txBody>
        </p:sp>
        <p:grpSp>
          <p:nvGrpSpPr>
            <p:cNvPr id="11279" name="Group 44"/>
            <p:cNvGrpSpPr>
              <a:grpSpLocks/>
            </p:cNvGrpSpPr>
            <p:nvPr/>
          </p:nvGrpSpPr>
          <p:grpSpPr bwMode="auto">
            <a:xfrm>
              <a:off x="3072" y="2157"/>
              <a:ext cx="136" cy="632"/>
              <a:chOff x="3072" y="2832"/>
              <a:chExt cx="136" cy="632"/>
            </a:xfrm>
          </p:grpSpPr>
          <p:sp>
            <p:nvSpPr>
              <p:cNvPr id="11285" name="Freeform 4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286" name="Freeform 46"/>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287" name="Freeform 47"/>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grpSp>
          <p:nvGrpSpPr>
            <p:cNvPr id="11280" name="Group 48"/>
            <p:cNvGrpSpPr>
              <a:grpSpLocks/>
            </p:cNvGrpSpPr>
            <p:nvPr/>
          </p:nvGrpSpPr>
          <p:grpSpPr bwMode="auto">
            <a:xfrm flipH="1">
              <a:off x="2496" y="2157"/>
              <a:ext cx="136" cy="632"/>
              <a:chOff x="3072" y="2832"/>
              <a:chExt cx="136" cy="632"/>
            </a:xfrm>
          </p:grpSpPr>
          <p:sp>
            <p:nvSpPr>
              <p:cNvPr id="11282" name="Freeform 4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283" name="Freeform 50"/>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sp>
            <p:nvSpPr>
              <p:cNvPr id="11284" name="Freeform 51"/>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latin typeface="Arial" pitchFamily="34" charset="0"/>
                  <a:cs typeface="Arial" pitchFamily="34" charset="0"/>
                </a:endParaRPr>
              </a:p>
            </p:txBody>
          </p:sp>
        </p:grpSp>
        <p:sp>
          <p:nvSpPr>
            <p:cNvPr id="11281" name="Freeform 52"/>
            <p:cNvSpPr>
              <a:spLocks/>
            </p:cNvSpPr>
            <p:nvPr/>
          </p:nvSpPr>
          <p:spPr bwMode="auto">
            <a:xfrm>
              <a:off x="2592" y="2050"/>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9900"/>
            </a:solidFill>
            <a:ln w="38100">
              <a:solidFill>
                <a:schemeClr val="bg1"/>
              </a:solidFill>
              <a:round/>
              <a:headEnd/>
              <a:tailEnd/>
            </a:ln>
          </p:spPr>
          <p:txBody>
            <a:bodyPr wrap="none" anchor="ctr"/>
            <a:lstStyle/>
            <a:p>
              <a:endParaRPr lang="en-US">
                <a:latin typeface="Arial" pitchFamily="34" charset="0"/>
                <a:cs typeface="Arial" pitchFamily="34" charset="0"/>
              </a:endParaRPr>
            </a:p>
          </p:txBody>
        </p:sp>
      </p:grpSp>
      <p:grpSp>
        <p:nvGrpSpPr>
          <p:cNvPr id="55" name="Group 34">
            <a:extLst>
              <a:ext uri="{FF2B5EF4-FFF2-40B4-BE49-F238E27FC236}">
                <a16:creationId xmlns:a16="http://schemas.microsoft.com/office/drawing/2014/main" id="{1F8FFABA-1A0E-4749-BAB0-621456CAEDBB}"/>
              </a:ext>
            </a:extLst>
          </p:cNvPr>
          <p:cNvGrpSpPr>
            <a:grpSpLocks/>
          </p:cNvGrpSpPr>
          <p:nvPr/>
        </p:nvGrpSpPr>
        <p:grpSpPr bwMode="auto">
          <a:xfrm>
            <a:off x="6633949" y="4728949"/>
            <a:ext cx="836613" cy="1219200"/>
            <a:chOff x="2208" y="1920"/>
            <a:chExt cx="1152" cy="1680"/>
          </a:xfrm>
          <a:effectLst>
            <a:glow rad="228600">
              <a:schemeClr val="accent2">
                <a:satMod val="175000"/>
                <a:alpha val="40000"/>
              </a:schemeClr>
            </a:glow>
          </a:effectLst>
        </p:grpSpPr>
        <p:sp>
          <p:nvSpPr>
            <p:cNvPr id="56" name="Oval 35">
              <a:extLst>
                <a:ext uri="{FF2B5EF4-FFF2-40B4-BE49-F238E27FC236}">
                  <a16:creationId xmlns:a16="http://schemas.microsoft.com/office/drawing/2014/main" id="{C1D682AD-3BE0-49C5-85A3-327A84232822}"/>
                </a:ext>
              </a:extLst>
            </p:cNvPr>
            <p:cNvSpPr>
              <a:spLocks noChangeArrowheads="1"/>
            </p:cNvSpPr>
            <p:nvPr/>
          </p:nvSpPr>
          <p:spPr bwMode="auto">
            <a:xfrm>
              <a:off x="2208" y="2448"/>
              <a:ext cx="1152" cy="1152"/>
            </a:xfrm>
            <a:prstGeom prst="ellipse">
              <a:avLst/>
            </a:prstGeom>
            <a:solidFill>
              <a:schemeClr val="accent6">
                <a:lumMod val="75000"/>
              </a:schemeClr>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 name="Oval 36">
              <a:extLst>
                <a:ext uri="{FF2B5EF4-FFF2-40B4-BE49-F238E27FC236}">
                  <a16:creationId xmlns:a16="http://schemas.microsoft.com/office/drawing/2014/main" id="{4860BF81-B994-47F9-9278-791C9AB0029A}"/>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 name="AutoShape 37">
              <a:extLst>
                <a:ext uri="{FF2B5EF4-FFF2-40B4-BE49-F238E27FC236}">
                  <a16:creationId xmlns:a16="http://schemas.microsoft.com/office/drawing/2014/main" id="{E563A05B-B509-42C9-8388-EF5DC09BD74C}"/>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9" name="AutoShape 38">
              <a:extLst>
                <a:ext uri="{FF2B5EF4-FFF2-40B4-BE49-F238E27FC236}">
                  <a16:creationId xmlns:a16="http://schemas.microsoft.com/office/drawing/2014/main" id="{FFCF0480-38C1-4A98-BB2F-E9E7BE4A994B}"/>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6">
                <a:lumMod val="75000"/>
              </a:schemeClr>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r>
              <a:rPr lang="en-US" sz="4800" dirty="0"/>
              <a:t>Heterogeneous</a:t>
            </a:r>
            <a:r>
              <a:rPr lang="en-US" dirty="0"/>
              <a:t> Processors</a:t>
            </a:r>
          </a:p>
        </p:txBody>
      </p:sp>
      <p:sp>
        <p:nvSpPr>
          <p:cNvPr id="12291" name="Slide Number Placeholder 3"/>
          <p:cNvSpPr>
            <a:spLocks noGrp="1"/>
          </p:cNvSpPr>
          <p:nvPr>
            <p:ph type="sldNum" sz="quarter" idx="10"/>
          </p:nvPr>
        </p:nvSpPr>
        <p:spPr>
          <a:noFill/>
        </p:spPr>
        <p:txBody>
          <a:bodyPr/>
          <a:lstStyle/>
          <a:p>
            <a:fld id="{3873BE79-302E-495C-B547-64C21CF145C0}" type="slidenum">
              <a:rPr lang="x-none" smtClean="0">
                <a:latin typeface="Arial" pitchFamily="34" charset="0"/>
                <a:cs typeface="Arial" pitchFamily="34" charset="0"/>
              </a:rPr>
              <a:pPr/>
              <a:t>9</a:t>
            </a:fld>
            <a:endParaRPr lang="en-US">
              <a:latin typeface="Arial" pitchFamily="34" charset="0"/>
              <a:cs typeface="Arial" pitchFamily="34" charset="0"/>
            </a:endParaRPr>
          </a:p>
        </p:txBody>
      </p:sp>
      <p:sp>
        <p:nvSpPr>
          <p:cNvPr id="12290"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grpSp>
        <p:nvGrpSpPr>
          <p:cNvPr id="12293" name="Group 14"/>
          <p:cNvGrpSpPr>
            <a:grpSpLocks/>
          </p:cNvGrpSpPr>
          <p:nvPr/>
        </p:nvGrpSpPr>
        <p:grpSpPr bwMode="auto">
          <a:xfrm>
            <a:off x="1600200" y="3200400"/>
            <a:ext cx="1358900" cy="1282700"/>
            <a:chOff x="1008" y="2720"/>
            <a:chExt cx="856" cy="808"/>
          </a:xfrm>
          <a:effectLst>
            <a:glow rad="101600">
              <a:schemeClr val="accent3">
                <a:satMod val="175000"/>
                <a:alpha val="40000"/>
              </a:schemeClr>
            </a:glow>
          </a:effectLst>
        </p:grpSpPr>
        <p:sp>
          <p:nvSpPr>
            <p:cNvPr id="12327" name="Rectangle 15"/>
            <p:cNvSpPr>
              <a:spLocks noChangeArrowheads="1"/>
            </p:cNvSpPr>
            <p:nvPr/>
          </p:nvSpPr>
          <p:spPr bwMode="auto">
            <a:xfrm>
              <a:off x="1032" y="3304"/>
              <a:ext cx="488" cy="160"/>
            </a:xfrm>
            <a:prstGeom prst="rect">
              <a:avLst/>
            </a:prstGeom>
            <a:solidFill>
              <a:srgbClr val="FF000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2328"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9" name="Freeform 17"/>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0" name="Freeform 18"/>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1"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2"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3"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4" name="Freeform 22"/>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35" name="Freeform 23"/>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2294" name="Group 24"/>
          <p:cNvGrpSpPr>
            <a:grpSpLocks/>
          </p:cNvGrpSpPr>
          <p:nvPr/>
        </p:nvGrpSpPr>
        <p:grpSpPr bwMode="auto">
          <a:xfrm>
            <a:off x="6261100" y="3921125"/>
            <a:ext cx="609600" cy="574675"/>
            <a:chOff x="3840" y="2784"/>
            <a:chExt cx="856" cy="808"/>
          </a:xfrm>
          <a:effectLst>
            <a:glow rad="101600">
              <a:schemeClr val="accent3">
                <a:satMod val="175000"/>
                <a:alpha val="40000"/>
              </a:schemeClr>
            </a:glow>
          </a:effectLst>
        </p:grpSpPr>
        <p:sp>
          <p:nvSpPr>
            <p:cNvPr id="12318" name="Rectangle 25"/>
            <p:cNvSpPr>
              <a:spLocks noChangeArrowheads="1"/>
            </p:cNvSpPr>
            <p:nvPr/>
          </p:nvSpPr>
          <p:spPr bwMode="auto">
            <a:xfrm flipH="1">
              <a:off x="4184" y="3368"/>
              <a:ext cx="488" cy="160"/>
            </a:xfrm>
            <a:prstGeom prst="rect">
              <a:avLst/>
            </a:prstGeom>
            <a:solidFill>
              <a:srgbClr val="6666FF"/>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2319" name="Freeform 26"/>
            <p:cNvSpPr>
              <a:spLocks/>
            </p:cNvSpPr>
            <p:nvPr/>
          </p:nvSpPr>
          <p:spPr bwMode="auto">
            <a:xfrm>
              <a:off x="456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0" name="Freeform 27"/>
            <p:cNvSpPr>
              <a:spLocks/>
            </p:cNvSpPr>
            <p:nvPr/>
          </p:nvSpPr>
          <p:spPr bwMode="auto">
            <a:xfrm>
              <a:off x="4504" y="306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1" name="Freeform 28"/>
            <p:cNvSpPr>
              <a:spLocks/>
            </p:cNvSpPr>
            <p:nvPr/>
          </p:nvSpPr>
          <p:spPr bwMode="auto">
            <a:xfrm>
              <a:off x="4377"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2" name="Freeform 29"/>
            <p:cNvSpPr>
              <a:spLocks/>
            </p:cNvSpPr>
            <p:nvPr/>
          </p:nvSpPr>
          <p:spPr bwMode="auto">
            <a:xfrm flipH="1">
              <a:off x="3928" y="278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6666FF"/>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3" name="Freeform 30"/>
            <p:cNvSpPr>
              <a:spLocks/>
            </p:cNvSpPr>
            <p:nvPr/>
          </p:nvSpPr>
          <p:spPr bwMode="auto">
            <a:xfrm flipH="1">
              <a:off x="3936" y="278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6666FF"/>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4" name="Freeform 31"/>
            <p:cNvSpPr>
              <a:spLocks/>
            </p:cNvSpPr>
            <p:nvPr/>
          </p:nvSpPr>
          <p:spPr bwMode="auto">
            <a:xfrm flipH="1">
              <a:off x="3984" y="324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5" name="Freeform 32"/>
            <p:cNvSpPr>
              <a:spLocks/>
            </p:cNvSpPr>
            <p:nvPr/>
          </p:nvSpPr>
          <p:spPr bwMode="auto">
            <a:xfrm flipH="1">
              <a:off x="3912" y="307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26" name="Freeform 33"/>
            <p:cNvSpPr>
              <a:spLocks/>
            </p:cNvSpPr>
            <p:nvPr/>
          </p:nvSpPr>
          <p:spPr bwMode="auto">
            <a:xfrm flipH="1">
              <a:off x="3840" y="290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2296" name="Freeform 39"/>
          <p:cNvSpPr>
            <a:spLocks/>
          </p:cNvSpPr>
          <p:nvPr/>
        </p:nvSpPr>
        <p:spPr bwMode="auto">
          <a:xfrm>
            <a:off x="6324600" y="4343400"/>
            <a:ext cx="381000" cy="381000"/>
          </a:xfrm>
          <a:custGeom>
            <a:avLst/>
            <a:gdLst>
              <a:gd name="T0" fmla="*/ 0 w 240"/>
              <a:gd name="T1" fmla="*/ 0 h 240"/>
              <a:gd name="T2" fmla="*/ 381000 w 240"/>
              <a:gd name="T3" fmla="*/ 381000 h 240"/>
              <a:gd name="T4" fmla="*/ 76200 w 240"/>
              <a:gd name="T5" fmla="*/ 152400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0" y="0"/>
                </a:moveTo>
                <a:lnTo>
                  <a:pt x="240" y="240"/>
                </a:lnTo>
                <a:lnTo>
                  <a:pt x="48" y="96"/>
                </a:lnTo>
              </a:path>
            </a:pathLst>
          </a:custGeom>
          <a:solidFill>
            <a:schemeClr val="tx1"/>
          </a:solidFill>
          <a:ln w="9525">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297" name="AutoShape 50"/>
          <p:cNvSpPr>
            <a:spLocks noChangeArrowheads="1"/>
          </p:cNvSpPr>
          <p:nvPr/>
        </p:nvSpPr>
        <p:spPr bwMode="auto">
          <a:xfrm>
            <a:off x="2286000" y="1981200"/>
            <a:ext cx="1676400" cy="914400"/>
          </a:xfrm>
          <a:prstGeom prst="cloudCallout">
            <a:avLst>
              <a:gd name="adj1" fmla="val -43750"/>
              <a:gd name="adj2" fmla="val 70000"/>
            </a:avLst>
          </a:prstGeom>
          <a:noFill/>
          <a:ln w="38100">
            <a:solidFill>
              <a:srgbClr val="FF0000"/>
            </a:solidFill>
            <a:round/>
            <a:headEnd/>
            <a:tailEnd/>
          </a:ln>
        </p:spPr>
        <p:txBody>
          <a:bodyPr anchor="ctr"/>
          <a:lstStyle/>
          <a:p>
            <a:r>
              <a:rPr lang="en-US" sz="4000" dirty="0">
                <a:solidFill>
                  <a:srgbClr val="FFFF00"/>
                </a:solidFill>
                <a:latin typeface="Arial" pitchFamily="34" charset="0"/>
                <a:cs typeface="Arial" pitchFamily="34" charset="0"/>
              </a:rPr>
              <a:t>???</a:t>
            </a:r>
          </a:p>
        </p:txBody>
      </p:sp>
      <p:sp>
        <p:nvSpPr>
          <p:cNvPr id="12298" name="AutoShape 51"/>
          <p:cNvSpPr>
            <a:spLocks noChangeArrowheads="1"/>
          </p:cNvSpPr>
          <p:nvPr/>
        </p:nvSpPr>
        <p:spPr bwMode="auto">
          <a:xfrm>
            <a:off x="4953000" y="1981200"/>
            <a:ext cx="1676400" cy="914400"/>
          </a:xfrm>
          <a:prstGeom prst="cloudCallout">
            <a:avLst>
              <a:gd name="adj1" fmla="val -66477"/>
              <a:gd name="adj2" fmla="val 77083"/>
            </a:avLst>
          </a:prstGeom>
          <a:noFill/>
          <a:ln w="38100">
            <a:solidFill>
              <a:srgbClr val="FF9900"/>
            </a:solidFill>
            <a:round/>
            <a:headEnd/>
            <a:tailEnd/>
          </a:ln>
        </p:spPr>
        <p:txBody>
          <a:bodyPr anchor="ctr"/>
          <a:lstStyle/>
          <a:p>
            <a:r>
              <a:rPr lang="en-US" sz="4000" dirty="0">
                <a:solidFill>
                  <a:srgbClr val="FFFF00"/>
                </a:solidFill>
                <a:latin typeface="Arial" pitchFamily="34" charset="0"/>
                <a:cs typeface="Arial" pitchFamily="34" charset="0"/>
              </a:rPr>
              <a:t>???</a:t>
            </a:r>
          </a:p>
        </p:txBody>
      </p:sp>
      <p:sp>
        <p:nvSpPr>
          <p:cNvPr id="12299" name="AutoShape 58"/>
          <p:cNvSpPr>
            <a:spLocks noChangeArrowheads="1"/>
          </p:cNvSpPr>
          <p:nvPr/>
        </p:nvSpPr>
        <p:spPr bwMode="auto">
          <a:xfrm>
            <a:off x="6858000" y="2438400"/>
            <a:ext cx="1676400" cy="914400"/>
          </a:xfrm>
          <a:prstGeom prst="cloudCallout">
            <a:avLst>
              <a:gd name="adj1" fmla="val -40907"/>
              <a:gd name="adj2" fmla="val 82986"/>
            </a:avLst>
          </a:prstGeom>
          <a:noFill/>
          <a:ln w="38100">
            <a:solidFill>
              <a:srgbClr val="0000FF"/>
            </a:solidFill>
            <a:round/>
            <a:headEnd/>
            <a:tailEnd/>
          </a:ln>
        </p:spPr>
        <p:txBody>
          <a:bodyPr anchor="ctr"/>
          <a:lstStyle/>
          <a:p>
            <a:r>
              <a:rPr lang="en-US" dirty="0">
                <a:solidFill>
                  <a:srgbClr val="FFFF00"/>
                </a:solidFill>
                <a:latin typeface="Arial" pitchFamily="34" charset="0"/>
                <a:cs typeface="Arial" pitchFamily="34" charset="0"/>
              </a:rPr>
              <a:t>yawn</a:t>
            </a:r>
          </a:p>
        </p:txBody>
      </p:sp>
      <p:grpSp>
        <p:nvGrpSpPr>
          <p:cNvPr id="12300" name="Group 59"/>
          <p:cNvGrpSpPr>
            <a:grpSpLocks/>
          </p:cNvGrpSpPr>
          <p:nvPr/>
        </p:nvGrpSpPr>
        <p:grpSpPr bwMode="auto">
          <a:xfrm>
            <a:off x="3962400" y="3254375"/>
            <a:ext cx="1130300" cy="1173163"/>
            <a:chOff x="2496" y="2050"/>
            <a:chExt cx="712" cy="739"/>
          </a:xfrm>
          <a:effectLst>
            <a:glow rad="101600">
              <a:schemeClr val="accent3">
                <a:satMod val="175000"/>
                <a:alpha val="40000"/>
              </a:schemeClr>
            </a:glow>
          </a:effectLst>
        </p:grpSpPr>
        <p:sp>
          <p:nvSpPr>
            <p:cNvPr id="12304" name="Rectangle 4"/>
            <p:cNvSpPr>
              <a:spLocks noChangeArrowheads="1"/>
            </p:cNvSpPr>
            <p:nvPr/>
          </p:nvSpPr>
          <p:spPr bwMode="auto">
            <a:xfrm>
              <a:off x="2592" y="2637"/>
              <a:ext cx="528" cy="144"/>
            </a:xfrm>
            <a:prstGeom prst="rect">
              <a:avLst/>
            </a:prstGeom>
            <a:solidFill>
              <a:srgbClr val="FF990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grpSp>
          <p:nvGrpSpPr>
            <p:cNvPr id="12305" name="Group 6"/>
            <p:cNvGrpSpPr>
              <a:grpSpLocks/>
            </p:cNvGrpSpPr>
            <p:nvPr/>
          </p:nvGrpSpPr>
          <p:grpSpPr bwMode="auto">
            <a:xfrm>
              <a:off x="3072" y="2157"/>
              <a:ext cx="136" cy="632"/>
              <a:chOff x="3072" y="2832"/>
              <a:chExt cx="136" cy="632"/>
            </a:xfrm>
          </p:grpSpPr>
          <p:sp>
            <p:nvSpPr>
              <p:cNvPr id="12311"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12" name="Freeform 8"/>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13" name="Freeform 9"/>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2306" name="Group 10"/>
            <p:cNvGrpSpPr>
              <a:grpSpLocks/>
            </p:cNvGrpSpPr>
            <p:nvPr/>
          </p:nvGrpSpPr>
          <p:grpSpPr bwMode="auto">
            <a:xfrm flipH="1">
              <a:off x="2496" y="2157"/>
              <a:ext cx="136" cy="632"/>
              <a:chOff x="3072" y="2832"/>
              <a:chExt cx="136" cy="632"/>
            </a:xfrm>
          </p:grpSpPr>
          <p:sp>
            <p:nvSpPr>
              <p:cNvPr id="12308"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09" name="Freeform 12"/>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2310" name="Freeform 13"/>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2307" name="Freeform 5"/>
            <p:cNvSpPr>
              <a:spLocks/>
            </p:cNvSpPr>
            <p:nvPr/>
          </p:nvSpPr>
          <p:spPr bwMode="auto">
            <a:xfrm>
              <a:off x="2592" y="2050"/>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99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2301" name="AutoShape 67"/>
          <p:cNvSpPr>
            <a:spLocks noChangeArrowheads="1"/>
          </p:cNvSpPr>
          <p:nvPr/>
        </p:nvSpPr>
        <p:spPr bwMode="auto">
          <a:xfrm>
            <a:off x="3276600" y="5257800"/>
            <a:ext cx="2413000" cy="609600"/>
          </a:xfrm>
          <a:prstGeom prst="wedgeRoundRectCallout">
            <a:avLst>
              <a:gd name="adj1" fmla="val 13101"/>
              <a:gd name="adj2" fmla="val -173907"/>
              <a:gd name="adj3" fmla="val 16667"/>
            </a:avLst>
          </a:prstGeom>
          <a:noFill/>
          <a:ln w="38100">
            <a:solidFill>
              <a:srgbClr val="FF9900"/>
            </a:solidFill>
            <a:miter lim="800000"/>
            <a:headEnd/>
            <a:tailEnd/>
          </a:ln>
        </p:spPr>
        <p:txBody>
          <a:bodyPr anchor="ctr"/>
          <a:lstStyle/>
          <a:p>
            <a:r>
              <a:rPr lang="en-US" sz="2400" dirty="0">
                <a:solidFill>
                  <a:srgbClr val="FFFF00"/>
                </a:solidFill>
                <a:latin typeface="Arial" pitchFamily="34" charset="0"/>
                <a:cs typeface="Arial" pitchFamily="34" charset="0"/>
              </a:rPr>
              <a:t>supercomputer</a:t>
            </a:r>
          </a:p>
        </p:txBody>
      </p:sp>
      <p:sp>
        <p:nvSpPr>
          <p:cNvPr id="12302" name="AutoShape 68"/>
          <p:cNvSpPr>
            <a:spLocks noChangeArrowheads="1"/>
          </p:cNvSpPr>
          <p:nvPr/>
        </p:nvSpPr>
        <p:spPr bwMode="auto">
          <a:xfrm>
            <a:off x="833120" y="5410200"/>
            <a:ext cx="2296160" cy="609600"/>
          </a:xfrm>
          <a:prstGeom prst="wedgeRoundRectCallout">
            <a:avLst>
              <a:gd name="adj1" fmla="val -4583"/>
              <a:gd name="adj2" fmla="val -200259"/>
              <a:gd name="adj3" fmla="val 16667"/>
            </a:avLst>
          </a:prstGeom>
          <a:noFill/>
          <a:ln w="38100">
            <a:solidFill>
              <a:srgbClr val="FF0000"/>
            </a:solidFill>
            <a:miter lim="800000"/>
            <a:headEnd/>
            <a:tailEnd/>
          </a:ln>
        </p:spPr>
        <p:txBody>
          <a:bodyPr anchor="ctr"/>
          <a:lstStyle/>
          <a:p>
            <a:r>
              <a:rPr lang="en-US" sz="2400" dirty="0">
                <a:solidFill>
                  <a:srgbClr val="FFFF00"/>
                </a:solidFill>
                <a:latin typeface="Arial" pitchFamily="34" charset="0"/>
                <a:cs typeface="Arial" pitchFamily="34" charset="0"/>
              </a:rPr>
              <a:t>supercomputer</a:t>
            </a:r>
          </a:p>
        </p:txBody>
      </p:sp>
      <p:sp>
        <p:nvSpPr>
          <p:cNvPr id="12303" name="AutoShape 69"/>
          <p:cNvSpPr>
            <a:spLocks noChangeArrowheads="1"/>
          </p:cNvSpPr>
          <p:nvPr/>
        </p:nvSpPr>
        <p:spPr bwMode="auto">
          <a:xfrm>
            <a:off x="7467600" y="5181600"/>
            <a:ext cx="1524000" cy="609600"/>
          </a:xfrm>
          <a:prstGeom prst="wedgeRoundRectCallout">
            <a:avLst>
              <a:gd name="adj1" fmla="val -69583"/>
              <a:gd name="adj2" fmla="val -151042"/>
              <a:gd name="adj3" fmla="val 16667"/>
            </a:avLst>
          </a:prstGeom>
          <a:noFill/>
          <a:ln w="38100">
            <a:solidFill>
              <a:srgbClr val="0000FF"/>
            </a:solidFill>
            <a:miter lim="800000"/>
            <a:headEnd/>
            <a:tailEnd/>
          </a:ln>
        </p:spPr>
        <p:txBody>
          <a:bodyPr anchor="ctr"/>
          <a:lstStyle/>
          <a:p>
            <a:r>
              <a:rPr lang="en-US" sz="2400" dirty="0">
                <a:solidFill>
                  <a:srgbClr val="FFFF00"/>
                </a:solidFill>
                <a:latin typeface="Arial" pitchFamily="34" charset="0"/>
                <a:cs typeface="Arial" pitchFamily="34" charset="0"/>
              </a:rPr>
              <a:t>toaster</a:t>
            </a:r>
          </a:p>
        </p:txBody>
      </p:sp>
      <p:grpSp>
        <p:nvGrpSpPr>
          <p:cNvPr id="48" name="Group 34">
            <a:extLst>
              <a:ext uri="{FF2B5EF4-FFF2-40B4-BE49-F238E27FC236}">
                <a16:creationId xmlns:a16="http://schemas.microsoft.com/office/drawing/2014/main" id="{02CB75CC-14DF-4FEA-B297-B79CFBB92DED}"/>
              </a:ext>
            </a:extLst>
          </p:cNvPr>
          <p:cNvGrpSpPr>
            <a:grpSpLocks/>
          </p:cNvGrpSpPr>
          <p:nvPr/>
        </p:nvGrpSpPr>
        <p:grpSpPr bwMode="auto">
          <a:xfrm>
            <a:off x="6629400" y="4728949"/>
            <a:ext cx="836613" cy="1219200"/>
            <a:chOff x="2208" y="1920"/>
            <a:chExt cx="1152" cy="1680"/>
          </a:xfrm>
          <a:effectLst>
            <a:glow rad="228600">
              <a:schemeClr val="accent2">
                <a:satMod val="175000"/>
                <a:alpha val="40000"/>
              </a:schemeClr>
            </a:glow>
          </a:effectLst>
        </p:grpSpPr>
        <p:sp>
          <p:nvSpPr>
            <p:cNvPr id="49" name="Oval 35">
              <a:extLst>
                <a:ext uri="{FF2B5EF4-FFF2-40B4-BE49-F238E27FC236}">
                  <a16:creationId xmlns:a16="http://schemas.microsoft.com/office/drawing/2014/main" id="{CA67FDBE-5445-42F0-9F9D-9C73399023D5}"/>
                </a:ext>
              </a:extLst>
            </p:cNvPr>
            <p:cNvSpPr>
              <a:spLocks noChangeArrowheads="1"/>
            </p:cNvSpPr>
            <p:nvPr/>
          </p:nvSpPr>
          <p:spPr bwMode="auto">
            <a:xfrm>
              <a:off x="2208" y="2448"/>
              <a:ext cx="1152" cy="1152"/>
            </a:xfrm>
            <a:prstGeom prst="ellipse">
              <a:avLst/>
            </a:prstGeom>
            <a:solidFill>
              <a:schemeClr val="accent6">
                <a:lumMod val="75000"/>
              </a:schemeClr>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0" name="Oval 36">
              <a:extLst>
                <a:ext uri="{FF2B5EF4-FFF2-40B4-BE49-F238E27FC236}">
                  <a16:creationId xmlns:a16="http://schemas.microsoft.com/office/drawing/2014/main" id="{373E84DE-F6A4-4142-9349-49AEA32C4EA8}"/>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1" name="AutoShape 37">
              <a:extLst>
                <a:ext uri="{FF2B5EF4-FFF2-40B4-BE49-F238E27FC236}">
                  <a16:creationId xmlns:a16="http://schemas.microsoft.com/office/drawing/2014/main" id="{4A7366B1-018D-45D5-8B38-7808B0B20006}"/>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2" name="AutoShape 38">
              <a:extLst>
                <a:ext uri="{FF2B5EF4-FFF2-40B4-BE49-F238E27FC236}">
                  <a16:creationId xmlns:a16="http://schemas.microsoft.com/office/drawing/2014/main" id="{9D9888F9-B6F0-4DA9-89B5-0E704FDA1F98}"/>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6">
                <a:lumMod val="75000"/>
              </a:schemeClr>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r>
              <a:rPr lang="en-US"/>
              <a:t>Fault-tolerance</a:t>
            </a:r>
          </a:p>
        </p:txBody>
      </p:sp>
      <p:sp>
        <p:nvSpPr>
          <p:cNvPr id="13315" name="Slide Number Placeholder 3"/>
          <p:cNvSpPr>
            <a:spLocks noGrp="1"/>
          </p:cNvSpPr>
          <p:nvPr>
            <p:ph type="sldNum" sz="quarter" idx="10"/>
          </p:nvPr>
        </p:nvSpPr>
        <p:spPr>
          <a:noFill/>
        </p:spPr>
        <p:txBody>
          <a:bodyPr/>
          <a:lstStyle/>
          <a:p>
            <a:fld id="{9580F937-6B94-4B74-95AC-BAF020872D5E}" type="slidenum">
              <a:rPr lang="x-none" smtClean="0">
                <a:latin typeface="Arial" pitchFamily="34" charset="0"/>
                <a:cs typeface="Arial" pitchFamily="34" charset="0"/>
              </a:rPr>
              <a:pPr/>
              <a:t>10</a:t>
            </a:fld>
            <a:endParaRPr lang="en-US">
              <a:latin typeface="Arial" pitchFamily="34" charset="0"/>
              <a:cs typeface="Arial" pitchFamily="34" charset="0"/>
            </a:endParaRPr>
          </a:p>
        </p:txBody>
      </p:sp>
      <p:sp>
        <p:nvSpPr>
          <p:cNvPr id="13314"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grpSp>
        <p:nvGrpSpPr>
          <p:cNvPr id="13317" name="Group 14"/>
          <p:cNvGrpSpPr>
            <a:grpSpLocks/>
          </p:cNvGrpSpPr>
          <p:nvPr/>
        </p:nvGrpSpPr>
        <p:grpSpPr bwMode="auto">
          <a:xfrm>
            <a:off x="1600200" y="3200400"/>
            <a:ext cx="1358900" cy="1282700"/>
            <a:chOff x="1008" y="2720"/>
            <a:chExt cx="856" cy="808"/>
          </a:xfrm>
          <a:effectLst>
            <a:glow rad="101600">
              <a:schemeClr val="accent3">
                <a:satMod val="175000"/>
                <a:alpha val="40000"/>
              </a:schemeClr>
            </a:glow>
          </a:effectLst>
        </p:grpSpPr>
        <p:sp>
          <p:nvSpPr>
            <p:cNvPr id="13360" name="Rectangle 15"/>
            <p:cNvSpPr>
              <a:spLocks noChangeArrowheads="1"/>
            </p:cNvSpPr>
            <p:nvPr/>
          </p:nvSpPr>
          <p:spPr bwMode="auto">
            <a:xfrm>
              <a:off x="1032" y="3304"/>
              <a:ext cx="488" cy="160"/>
            </a:xfrm>
            <a:prstGeom prst="rect">
              <a:avLst/>
            </a:prstGeom>
            <a:solidFill>
              <a:srgbClr val="FF000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3361"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2" name="Freeform 17"/>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3" name="Freeform 18"/>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4"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5"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6"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7" name="Freeform 22"/>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68" name="Freeform 23"/>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3318" name="Group 46"/>
          <p:cNvGrpSpPr>
            <a:grpSpLocks/>
          </p:cNvGrpSpPr>
          <p:nvPr/>
        </p:nvGrpSpPr>
        <p:grpSpPr bwMode="auto">
          <a:xfrm>
            <a:off x="6096000" y="3200400"/>
            <a:ext cx="1358900" cy="1524000"/>
            <a:chOff x="3840" y="2016"/>
            <a:chExt cx="856" cy="960"/>
          </a:xfrm>
          <a:effectLst>
            <a:glow rad="139700">
              <a:schemeClr val="accent3">
                <a:satMod val="175000"/>
                <a:alpha val="40000"/>
              </a:schemeClr>
            </a:glow>
          </a:effectLst>
        </p:grpSpPr>
        <p:grpSp>
          <p:nvGrpSpPr>
            <p:cNvPr id="13349" name="Group 24"/>
            <p:cNvGrpSpPr>
              <a:grpSpLocks/>
            </p:cNvGrpSpPr>
            <p:nvPr/>
          </p:nvGrpSpPr>
          <p:grpSpPr bwMode="auto">
            <a:xfrm>
              <a:off x="3840" y="2016"/>
              <a:ext cx="856" cy="808"/>
              <a:chOff x="3840" y="2784"/>
              <a:chExt cx="856" cy="808"/>
            </a:xfrm>
          </p:grpSpPr>
          <p:sp>
            <p:nvSpPr>
              <p:cNvPr id="13351" name="Rectangle 25"/>
              <p:cNvSpPr>
                <a:spLocks noChangeArrowheads="1"/>
              </p:cNvSpPr>
              <p:nvPr/>
            </p:nvSpPr>
            <p:spPr bwMode="auto">
              <a:xfrm flipH="1">
                <a:off x="4184" y="3368"/>
                <a:ext cx="488" cy="160"/>
              </a:xfrm>
              <a:prstGeom prst="rect">
                <a:avLst/>
              </a:prstGeom>
              <a:solidFill>
                <a:srgbClr val="6666FF"/>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3352" name="Freeform 26"/>
              <p:cNvSpPr>
                <a:spLocks/>
              </p:cNvSpPr>
              <p:nvPr/>
            </p:nvSpPr>
            <p:spPr bwMode="auto">
              <a:xfrm>
                <a:off x="456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3" name="Freeform 27"/>
              <p:cNvSpPr>
                <a:spLocks/>
              </p:cNvSpPr>
              <p:nvPr/>
            </p:nvSpPr>
            <p:spPr bwMode="auto">
              <a:xfrm>
                <a:off x="4504" y="306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4" name="Freeform 28"/>
              <p:cNvSpPr>
                <a:spLocks/>
              </p:cNvSpPr>
              <p:nvPr/>
            </p:nvSpPr>
            <p:spPr bwMode="auto">
              <a:xfrm>
                <a:off x="4377"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5" name="Freeform 29"/>
              <p:cNvSpPr>
                <a:spLocks/>
              </p:cNvSpPr>
              <p:nvPr/>
            </p:nvSpPr>
            <p:spPr bwMode="auto">
              <a:xfrm flipH="1">
                <a:off x="3928" y="278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6666FF"/>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6" name="Freeform 30"/>
              <p:cNvSpPr>
                <a:spLocks/>
              </p:cNvSpPr>
              <p:nvPr/>
            </p:nvSpPr>
            <p:spPr bwMode="auto">
              <a:xfrm flipH="1">
                <a:off x="3936" y="278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6666FF"/>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7" name="Freeform 31"/>
              <p:cNvSpPr>
                <a:spLocks/>
              </p:cNvSpPr>
              <p:nvPr/>
            </p:nvSpPr>
            <p:spPr bwMode="auto">
              <a:xfrm flipH="1">
                <a:off x="3984" y="324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8" name="Freeform 32"/>
              <p:cNvSpPr>
                <a:spLocks/>
              </p:cNvSpPr>
              <p:nvPr/>
            </p:nvSpPr>
            <p:spPr bwMode="auto">
              <a:xfrm flipH="1">
                <a:off x="3912" y="307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59" name="Freeform 33"/>
              <p:cNvSpPr>
                <a:spLocks/>
              </p:cNvSpPr>
              <p:nvPr/>
            </p:nvSpPr>
            <p:spPr bwMode="auto">
              <a:xfrm flipH="1">
                <a:off x="3840" y="290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13350" name="Freeform 39"/>
            <p:cNvSpPr>
              <a:spLocks/>
            </p:cNvSpPr>
            <p:nvPr/>
          </p:nvSpPr>
          <p:spPr bwMode="auto">
            <a:xfrm>
              <a:off x="3984" y="2736"/>
              <a:ext cx="240" cy="240"/>
            </a:xfrm>
            <a:custGeom>
              <a:avLst/>
              <a:gdLst>
                <a:gd name="T0" fmla="*/ 0 w 240"/>
                <a:gd name="T1" fmla="*/ 0 h 240"/>
                <a:gd name="T2" fmla="*/ 240 w 240"/>
                <a:gd name="T3" fmla="*/ 240 h 240"/>
                <a:gd name="T4" fmla="*/ 48 w 240"/>
                <a:gd name="T5" fmla="*/ 96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0" y="0"/>
                  </a:moveTo>
                  <a:lnTo>
                    <a:pt x="240" y="240"/>
                  </a:lnTo>
                  <a:lnTo>
                    <a:pt x="48" y="96"/>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351272" name="AutoShape 40"/>
          <p:cNvSpPr>
            <a:spLocks noChangeArrowheads="1"/>
          </p:cNvSpPr>
          <p:nvPr/>
        </p:nvSpPr>
        <p:spPr bwMode="auto">
          <a:xfrm>
            <a:off x="2286000" y="1981200"/>
            <a:ext cx="1676400" cy="914400"/>
          </a:xfrm>
          <a:prstGeom prst="cloudCallout">
            <a:avLst>
              <a:gd name="adj1" fmla="val -43750"/>
              <a:gd name="adj2" fmla="val 70000"/>
            </a:avLst>
          </a:prstGeom>
          <a:noFill/>
          <a:ln w="38100">
            <a:solidFill>
              <a:srgbClr val="FF0000"/>
            </a:solidFill>
            <a:round/>
            <a:headEnd/>
            <a:tailEnd/>
          </a:ln>
        </p:spPr>
        <p:txBody>
          <a:bodyPr anchor="ctr"/>
          <a:lstStyle/>
          <a:p>
            <a:r>
              <a:rPr lang="en-US" sz="4000" dirty="0">
                <a:solidFill>
                  <a:srgbClr val="FFFF00"/>
                </a:solidFill>
                <a:latin typeface="Arial" pitchFamily="34" charset="0"/>
                <a:cs typeface="Arial" pitchFamily="34" charset="0"/>
              </a:rPr>
              <a:t>???</a:t>
            </a:r>
          </a:p>
        </p:txBody>
      </p:sp>
      <p:sp>
        <p:nvSpPr>
          <p:cNvPr id="351273" name="AutoShape 41"/>
          <p:cNvSpPr>
            <a:spLocks noChangeArrowheads="1"/>
          </p:cNvSpPr>
          <p:nvPr/>
        </p:nvSpPr>
        <p:spPr bwMode="auto">
          <a:xfrm>
            <a:off x="4953000" y="1981200"/>
            <a:ext cx="1676400" cy="914400"/>
          </a:xfrm>
          <a:prstGeom prst="cloudCallout">
            <a:avLst>
              <a:gd name="adj1" fmla="val -66477"/>
              <a:gd name="adj2" fmla="val 77083"/>
            </a:avLst>
          </a:prstGeom>
          <a:noFill/>
          <a:ln w="38100">
            <a:solidFill>
              <a:srgbClr val="FF9900"/>
            </a:solidFill>
            <a:round/>
            <a:headEnd/>
            <a:tailEnd/>
          </a:ln>
        </p:spPr>
        <p:txBody>
          <a:bodyPr anchor="ctr"/>
          <a:lstStyle/>
          <a:p>
            <a:r>
              <a:rPr lang="en-US" sz="4000" dirty="0">
                <a:solidFill>
                  <a:srgbClr val="FFFF00"/>
                </a:solidFill>
                <a:latin typeface="Arial" pitchFamily="34" charset="0"/>
                <a:cs typeface="Arial" pitchFamily="34" charset="0"/>
              </a:rPr>
              <a:t>???</a:t>
            </a:r>
          </a:p>
        </p:txBody>
      </p:sp>
      <p:grpSp>
        <p:nvGrpSpPr>
          <p:cNvPr id="13323" name="Group 59"/>
          <p:cNvGrpSpPr>
            <a:grpSpLocks/>
          </p:cNvGrpSpPr>
          <p:nvPr/>
        </p:nvGrpSpPr>
        <p:grpSpPr bwMode="auto">
          <a:xfrm>
            <a:off x="3962400" y="3254375"/>
            <a:ext cx="1130300" cy="1173163"/>
            <a:chOff x="2496" y="2050"/>
            <a:chExt cx="712" cy="739"/>
          </a:xfrm>
          <a:effectLst>
            <a:glow rad="101600">
              <a:schemeClr val="accent3">
                <a:satMod val="175000"/>
                <a:alpha val="40000"/>
              </a:schemeClr>
            </a:glow>
          </a:effectLst>
        </p:grpSpPr>
        <p:sp>
          <p:nvSpPr>
            <p:cNvPr id="13324" name="Rectangle 4"/>
            <p:cNvSpPr>
              <a:spLocks noChangeArrowheads="1"/>
            </p:cNvSpPr>
            <p:nvPr/>
          </p:nvSpPr>
          <p:spPr bwMode="auto">
            <a:xfrm>
              <a:off x="2592" y="2637"/>
              <a:ext cx="528" cy="144"/>
            </a:xfrm>
            <a:prstGeom prst="rect">
              <a:avLst/>
            </a:prstGeom>
            <a:solidFill>
              <a:srgbClr val="FF990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3325" name="Freeform 5"/>
            <p:cNvSpPr>
              <a:spLocks/>
            </p:cNvSpPr>
            <p:nvPr/>
          </p:nvSpPr>
          <p:spPr bwMode="auto">
            <a:xfrm>
              <a:off x="2592" y="2050"/>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99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nvGrpSpPr>
            <p:cNvPr id="13326" name="Group 6"/>
            <p:cNvGrpSpPr>
              <a:grpSpLocks/>
            </p:cNvGrpSpPr>
            <p:nvPr/>
          </p:nvGrpSpPr>
          <p:grpSpPr bwMode="auto">
            <a:xfrm>
              <a:off x="3072" y="2157"/>
              <a:ext cx="136" cy="632"/>
              <a:chOff x="3072" y="2832"/>
              <a:chExt cx="136" cy="632"/>
            </a:xfrm>
          </p:grpSpPr>
          <p:sp>
            <p:nvSpPr>
              <p:cNvPr id="13331"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32" name="Freeform 8"/>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33" name="Freeform 9"/>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13327" name="Group 10"/>
            <p:cNvGrpSpPr>
              <a:grpSpLocks/>
            </p:cNvGrpSpPr>
            <p:nvPr/>
          </p:nvGrpSpPr>
          <p:grpSpPr bwMode="auto">
            <a:xfrm flipH="1">
              <a:off x="2496" y="2157"/>
              <a:ext cx="136" cy="632"/>
              <a:chOff x="3072" y="2832"/>
              <a:chExt cx="136" cy="632"/>
            </a:xfrm>
          </p:grpSpPr>
          <p:sp>
            <p:nvSpPr>
              <p:cNvPr id="13328"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29" name="Freeform 12"/>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30" name="Freeform 13"/>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grpSp>
        <p:nvGrpSpPr>
          <p:cNvPr id="8" name="Group 7">
            <a:extLst>
              <a:ext uri="{FF2B5EF4-FFF2-40B4-BE49-F238E27FC236}">
                <a16:creationId xmlns:a16="http://schemas.microsoft.com/office/drawing/2014/main" id="{CCA9FAF0-6ECB-3E89-0C09-AA8009CEA3C5}"/>
              </a:ext>
            </a:extLst>
          </p:cNvPr>
          <p:cNvGrpSpPr/>
          <p:nvPr/>
        </p:nvGrpSpPr>
        <p:grpSpPr>
          <a:xfrm>
            <a:off x="5715000" y="2286000"/>
            <a:ext cx="2590800" cy="3124200"/>
            <a:chOff x="5715000" y="2286000"/>
            <a:chExt cx="2590800" cy="3124200"/>
          </a:xfrm>
        </p:grpSpPr>
        <p:sp>
          <p:nvSpPr>
            <p:cNvPr id="13338" name="Rectangle 48"/>
            <p:cNvSpPr>
              <a:spLocks noChangeArrowheads="1"/>
            </p:cNvSpPr>
            <p:nvPr/>
          </p:nvSpPr>
          <p:spPr bwMode="auto">
            <a:xfrm>
              <a:off x="5715000" y="2286000"/>
              <a:ext cx="2590800" cy="3124200"/>
            </a:xfrm>
            <a:prstGeom prst="rect">
              <a:avLst/>
            </a:prstGeom>
            <a:solidFill>
              <a:schemeClr val="tx1"/>
            </a:solidFill>
            <a:ln w="9525">
              <a:noFill/>
              <a:miter lim="800000"/>
              <a:headEnd/>
              <a:tailEnd/>
            </a:ln>
          </p:spPr>
          <p:txBody>
            <a:bodyPr wrap="none" anchor="ctr"/>
            <a:lstStyle/>
            <a:p>
              <a:endParaRPr lang="en-US">
                <a:solidFill>
                  <a:srgbClr val="FFFF00"/>
                </a:solidFill>
                <a:latin typeface="Arial" pitchFamily="34" charset="0"/>
                <a:cs typeface="Arial" pitchFamily="34" charset="0"/>
              </a:endParaRPr>
            </a:p>
          </p:txBody>
        </p:sp>
        <p:grpSp>
          <p:nvGrpSpPr>
            <p:cNvPr id="13339" name="Group 49"/>
            <p:cNvGrpSpPr>
              <a:grpSpLocks/>
            </p:cNvGrpSpPr>
            <p:nvPr/>
          </p:nvGrpSpPr>
          <p:grpSpPr bwMode="auto">
            <a:xfrm>
              <a:off x="6124575" y="3314700"/>
              <a:ext cx="1770063" cy="1065213"/>
              <a:chOff x="1295" y="669"/>
              <a:chExt cx="1115" cy="671"/>
            </a:xfrm>
          </p:grpSpPr>
          <p:sp>
            <p:nvSpPr>
              <p:cNvPr id="13340" name="Freeform 50"/>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1" name="Rectangle 51"/>
              <p:cNvSpPr>
                <a:spLocks noChangeArrowheads="1"/>
              </p:cNvSpPr>
              <p:nvPr/>
            </p:nvSpPr>
            <p:spPr bwMode="auto">
              <a:xfrm>
                <a:off x="1728" y="1200"/>
                <a:ext cx="530" cy="140"/>
              </a:xfrm>
              <a:prstGeom prst="rect">
                <a:avLst/>
              </a:prstGeom>
              <a:solidFill>
                <a:srgbClr val="DDDDDD"/>
              </a:solidFill>
              <a:ln w="38100" algn="ctr">
                <a:solidFill>
                  <a:schemeClr val="bg2"/>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13342" name="Freeform 52"/>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3" name="Freeform 53"/>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4" name="Freeform 54"/>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5" name="Freeform 55"/>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6" name="Freeform 56"/>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7" name="Freeform 57"/>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13348" name="Freeform 58"/>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grpSp>
        <p:nvGrpSpPr>
          <p:cNvPr id="57" name="Group 34">
            <a:extLst>
              <a:ext uri="{FF2B5EF4-FFF2-40B4-BE49-F238E27FC236}">
                <a16:creationId xmlns:a16="http://schemas.microsoft.com/office/drawing/2014/main" id="{EE19C60C-AC96-4EE6-A614-30E6DA976E85}"/>
              </a:ext>
            </a:extLst>
          </p:cNvPr>
          <p:cNvGrpSpPr>
            <a:grpSpLocks/>
          </p:cNvGrpSpPr>
          <p:nvPr/>
        </p:nvGrpSpPr>
        <p:grpSpPr bwMode="auto">
          <a:xfrm>
            <a:off x="6629400" y="4728949"/>
            <a:ext cx="836613" cy="1219200"/>
            <a:chOff x="2208" y="1920"/>
            <a:chExt cx="1152" cy="1680"/>
          </a:xfrm>
          <a:effectLst>
            <a:glow rad="228600">
              <a:schemeClr val="accent2">
                <a:satMod val="175000"/>
                <a:alpha val="40000"/>
              </a:schemeClr>
            </a:glow>
          </a:effectLst>
        </p:grpSpPr>
        <p:sp>
          <p:nvSpPr>
            <p:cNvPr id="58" name="Oval 35">
              <a:extLst>
                <a:ext uri="{FF2B5EF4-FFF2-40B4-BE49-F238E27FC236}">
                  <a16:creationId xmlns:a16="http://schemas.microsoft.com/office/drawing/2014/main" id="{BB54ABAE-D64B-4568-8287-AA3AA5BB4A65}"/>
                </a:ext>
              </a:extLst>
            </p:cNvPr>
            <p:cNvSpPr>
              <a:spLocks noChangeArrowheads="1"/>
            </p:cNvSpPr>
            <p:nvPr/>
          </p:nvSpPr>
          <p:spPr bwMode="auto">
            <a:xfrm>
              <a:off x="2208" y="2448"/>
              <a:ext cx="1152" cy="1152"/>
            </a:xfrm>
            <a:prstGeom prst="ellipse">
              <a:avLst/>
            </a:prstGeom>
            <a:solidFill>
              <a:schemeClr val="accent6">
                <a:lumMod val="75000"/>
              </a:schemeClr>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9" name="Oval 36">
              <a:extLst>
                <a:ext uri="{FF2B5EF4-FFF2-40B4-BE49-F238E27FC236}">
                  <a16:creationId xmlns:a16="http://schemas.microsoft.com/office/drawing/2014/main" id="{6B17A5FB-E4F3-4B60-8B67-E5B2D341A13F}"/>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60" name="AutoShape 37">
              <a:extLst>
                <a:ext uri="{FF2B5EF4-FFF2-40B4-BE49-F238E27FC236}">
                  <a16:creationId xmlns:a16="http://schemas.microsoft.com/office/drawing/2014/main" id="{E64FF538-DD3A-4FC0-89DD-72FB22D90B47}"/>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61" name="AutoShape 38">
              <a:extLst>
                <a:ext uri="{FF2B5EF4-FFF2-40B4-BE49-F238E27FC236}">
                  <a16:creationId xmlns:a16="http://schemas.microsoft.com/office/drawing/2014/main" id="{D3B72804-A642-43EF-91FA-620751F7E91B}"/>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6">
                <a:lumMod val="75000"/>
              </a:schemeClr>
            </a:solidFill>
            <a:ln w="9525" algn="ctr">
              <a:noFill/>
              <a:miter lim="800000"/>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51272"/>
                                        </p:tgtEl>
                                        <p:attrNameLst>
                                          <p:attrName>style.visibility</p:attrName>
                                        </p:attrNameLst>
                                      </p:cBhvr>
                                      <p:to>
                                        <p:strVal val="visible"/>
                                      </p:to>
                                    </p:set>
                                    <p:animEffect transition="in" filter="blinds(horizontal)">
                                      <p:cBhvr>
                                        <p:cTn id="7" dur="500"/>
                                        <p:tgtEl>
                                          <p:spTgt spid="35127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51273"/>
                                        </p:tgtEl>
                                        <p:attrNameLst>
                                          <p:attrName>style.visibility</p:attrName>
                                        </p:attrNameLst>
                                      </p:cBhvr>
                                      <p:to>
                                        <p:strVal val="visible"/>
                                      </p:to>
                                    </p:set>
                                    <p:animEffect transition="in" filter="blinds(horizontal)">
                                      <p:cBhvr>
                                        <p:cTn id="10" dur="500"/>
                                        <p:tgtEl>
                                          <p:spTgt spid="35127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72" grpId="0" animBg="1"/>
      <p:bldP spid="35127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p:txBody>
          <a:bodyPr/>
          <a:lstStyle/>
          <a:p>
            <a:r>
              <a:rPr lang="en-US"/>
              <a:t>Machine Level Instruction Granularity</a:t>
            </a:r>
          </a:p>
        </p:txBody>
      </p:sp>
      <p:sp>
        <p:nvSpPr>
          <p:cNvPr id="14339" name="Slide Number Placeholder 3"/>
          <p:cNvSpPr>
            <a:spLocks noGrp="1"/>
          </p:cNvSpPr>
          <p:nvPr>
            <p:ph type="sldNum" sz="quarter" idx="10"/>
          </p:nvPr>
        </p:nvSpPr>
        <p:spPr>
          <a:noFill/>
        </p:spPr>
        <p:txBody>
          <a:bodyPr/>
          <a:lstStyle/>
          <a:p>
            <a:fld id="{35393705-2678-4F6F-9DB0-671191AE09A1}" type="slidenum">
              <a:rPr lang="x-none" smtClean="0">
                <a:cs typeface="Arial" pitchFamily="34" charset="0"/>
              </a:rPr>
              <a:pPr/>
              <a:t>11</a:t>
            </a:fld>
            <a:endParaRPr lang="en-US">
              <a:cs typeface="Arial" pitchFamily="34" charset="0"/>
            </a:endParaRPr>
          </a:p>
        </p:txBody>
      </p:sp>
      <p:sp>
        <p:nvSpPr>
          <p:cNvPr id="14338"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grpSp>
        <p:nvGrpSpPr>
          <p:cNvPr id="14341" name="Group 5"/>
          <p:cNvGrpSpPr>
            <a:grpSpLocks/>
          </p:cNvGrpSpPr>
          <p:nvPr/>
        </p:nvGrpSpPr>
        <p:grpSpPr bwMode="auto">
          <a:xfrm>
            <a:off x="1600200" y="3200400"/>
            <a:ext cx="1358900" cy="1282700"/>
            <a:chOff x="1008" y="2720"/>
            <a:chExt cx="856" cy="808"/>
          </a:xfrm>
          <a:effectLst>
            <a:glow rad="101600">
              <a:schemeClr val="accent3">
                <a:satMod val="175000"/>
                <a:alpha val="40000"/>
              </a:schemeClr>
            </a:glow>
          </a:effectLst>
        </p:grpSpPr>
        <p:sp>
          <p:nvSpPr>
            <p:cNvPr id="14422" name="Rectangle 6"/>
            <p:cNvSpPr>
              <a:spLocks noChangeArrowheads="1"/>
            </p:cNvSpPr>
            <p:nvPr/>
          </p:nvSpPr>
          <p:spPr bwMode="auto">
            <a:xfrm>
              <a:off x="1032" y="3304"/>
              <a:ext cx="488" cy="160"/>
            </a:xfrm>
            <a:prstGeom prst="rect">
              <a:avLst/>
            </a:prstGeom>
            <a:solidFill>
              <a:srgbClr val="FF000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4423" name="Freeform 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4" name="Freeform 8"/>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5" name="Freeform 9"/>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6" name="Freeform 1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7" name="Freeform 1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8" name="Freeform 1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9" name="Freeform 13"/>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30" name="Freeform 14"/>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14342" name="Group 16"/>
          <p:cNvGrpSpPr>
            <a:grpSpLocks/>
          </p:cNvGrpSpPr>
          <p:nvPr/>
        </p:nvGrpSpPr>
        <p:grpSpPr bwMode="auto">
          <a:xfrm>
            <a:off x="6096000" y="3200400"/>
            <a:ext cx="1358900" cy="1282700"/>
            <a:chOff x="3840" y="2784"/>
            <a:chExt cx="856" cy="808"/>
          </a:xfrm>
          <a:effectLst>
            <a:glow rad="101600">
              <a:schemeClr val="accent3">
                <a:satMod val="175000"/>
                <a:alpha val="40000"/>
              </a:schemeClr>
            </a:glow>
          </a:effectLst>
        </p:grpSpPr>
        <p:sp>
          <p:nvSpPr>
            <p:cNvPr id="14413" name="Rectangle 17"/>
            <p:cNvSpPr>
              <a:spLocks noChangeArrowheads="1"/>
            </p:cNvSpPr>
            <p:nvPr/>
          </p:nvSpPr>
          <p:spPr bwMode="auto">
            <a:xfrm flipH="1">
              <a:off x="4184" y="3368"/>
              <a:ext cx="488" cy="160"/>
            </a:xfrm>
            <a:prstGeom prst="rect">
              <a:avLst/>
            </a:prstGeom>
            <a:solidFill>
              <a:srgbClr val="6666FF"/>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4414" name="Freeform 18"/>
            <p:cNvSpPr>
              <a:spLocks/>
            </p:cNvSpPr>
            <p:nvPr/>
          </p:nvSpPr>
          <p:spPr bwMode="auto">
            <a:xfrm>
              <a:off x="456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5" name="Freeform 19"/>
            <p:cNvSpPr>
              <a:spLocks/>
            </p:cNvSpPr>
            <p:nvPr/>
          </p:nvSpPr>
          <p:spPr bwMode="auto">
            <a:xfrm>
              <a:off x="4504" y="306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6" name="Freeform 20"/>
            <p:cNvSpPr>
              <a:spLocks/>
            </p:cNvSpPr>
            <p:nvPr/>
          </p:nvSpPr>
          <p:spPr bwMode="auto">
            <a:xfrm>
              <a:off x="4377"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7" name="Freeform 21"/>
            <p:cNvSpPr>
              <a:spLocks/>
            </p:cNvSpPr>
            <p:nvPr/>
          </p:nvSpPr>
          <p:spPr bwMode="auto">
            <a:xfrm flipH="1">
              <a:off x="3928" y="278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6666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8" name="Freeform 22"/>
            <p:cNvSpPr>
              <a:spLocks/>
            </p:cNvSpPr>
            <p:nvPr/>
          </p:nvSpPr>
          <p:spPr bwMode="auto">
            <a:xfrm flipH="1">
              <a:off x="3936" y="278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6666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9" name="Freeform 23"/>
            <p:cNvSpPr>
              <a:spLocks/>
            </p:cNvSpPr>
            <p:nvPr/>
          </p:nvSpPr>
          <p:spPr bwMode="auto">
            <a:xfrm flipH="1">
              <a:off x="3984" y="324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0" name="Freeform 24"/>
            <p:cNvSpPr>
              <a:spLocks/>
            </p:cNvSpPr>
            <p:nvPr/>
          </p:nvSpPr>
          <p:spPr bwMode="auto">
            <a:xfrm flipH="1">
              <a:off x="3912" y="307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21" name="Freeform 25"/>
            <p:cNvSpPr>
              <a:spLocks/>
            </p:cNvSpPr>
            <p:nvPr/>
          </p:nvSpPr>
          <p:spPr bwMode="auto">
            <a:xfrm flipH="1">
              <a:off x="3840" y="290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14343" name="AutoShape 27"/>
          <p:cNvSpPr>
            <a:spLocks noChangeArrowheads="1"/>
          </p:cNvSpPr>
          <p:nvPr/>
        </p:nvSpPr>
        <p:spPr bwMode="auto">
          <a:xfrm>
            <a:off x="1229032" y="2020888"/>
            <a:ext cx="3296931" cy="874712"/>
          </a:xfrm>
          <a:prstGeom prst="cloudCallout">
            <a:avLst>
              <a:gd name="adj1" fmla="val -18000"/>
              <a:gd name="adj2" fmla="val 70870"/>
            </a:avLst>
          </a:prstGeom>
          <a:noFill/>
          <a:ln w="38100">
            <a:solidFill>
              <a:srgbClr val="FF0000"/>
            </a:solidFill>
            <a:round/>
            <a:headEnd/>
            <a:tailEnd/>
          </a:ln>
        </p:spPr>
        <p:txBody>
          <a:bodyPr anchor="ctr"/>
          <a:lstStyle/>
          <a:p>
            <a:r>
              <a:rPr lang="en-US" sz="3600" dirty="0">
                <a:solidFill>
                  <a:srgbClr val="FFFF00"/>
                </a:solidFill>
                <a:latin typeface="Arial" pitchFamily="34" charset="0"/>
                <a:cs typeface="Arial" pitchFamily="34" charset="0"/>
              </a:rPr>
              <a:t>Amdahl’s</a:t>
            </a:r>
          </a:p>
        </p:txBody>
      </p:sp>
      <p:sp>
        <p:nvSpPr>
          <p:cNvPr id="14344" name="AutoShape 45"/>
          <p:cNvSpPr>
            <a:spLocks noChangeArrowheads="1"/>
          </p:cNvSpPr>
          <p:nvPr/>
        </p:nvSpPr>
        <p:spPr bwMode="auto">
          <a:xfrm>
            <a:off x="4737100" y="2008188"/>
            <a:ext cx="3128963" cy="914400"/>
          </a:xfrm>
          <a:prstGeom prst="cloudCallout">
            <a:avLst>
              <a:gd name="adj1" fmla="val -58829"/>
              <a:gd name="adj2" fmla="val 77083"/>
            </a:avLst>
          </a:prstGeom>
          <a:noFill/>
          <a:ln w="38100">
            <a:solidFill>
              <a:srgbClr val="FF9900"/>
            </a:solidFill>
            <a:round/>
            <a:headEnd/>
            <a:tailEnd/>
          </a:ln>
        </p:spPr>
        <p:txBody>
          <a:bodyPr anchor="ctr"/>
          <a:lstStyle/>
          <a:p>
            <a:r>
              <a:rPr lang="en-US" sz="3600" dirty="0">
                <a:solidFill>
                  <a:srgbClr val="FFFF00"/>
                </a:solidFill>
                <a:latin typeface="Arial" pitchFamily="34" charset="0"/>
                <a:cs typeface="Arial" pitchFamily="34" charset="0"/>
              </a:rPr>
              <a:t>Law</a:t>
            </a:r>
          </a:p>
        </p:txBody>
      </p:sp>
      <p:grpSp>
        <p:nvGrpSpPr>
          <p:cNvPr id="14345" name="Group 46"/>
          <p:cNvGrpSpPr>
            <a:grpSpLocks/>
          </p:cNvGrpSpPr>
          <p:nvPr/>
        </p:nvGrpSpPr>
        <p:grpSpPr bwMode="auto">
          <a:xfrm>
            <a:off x="3962400" y="3254375"/>
            <a:ext cx="1130300" cy="1173163"/>
            <a:chOff x="2496" y="2050"/>
            <a:chExt cx="712" cy="739"/>
          </a:xfrm>
          <a:effectLst>
            <a:glow rad="101600">
              <a:schemeClr val="accent3">
                <a:satMod val="175000"/>
                <a:alpha val="40000"/>
              </a:schemeClr>
            </a:glow>
          </a:effectLst>
        </p:grpSpPr>
        <p:sp>
          <p:nvSpPr>
            <p:cNvPr id="14403" name="Rectangle 47"/>
            <p:cNvSpPr>
              <a:spLocks noChangeArrowheads="1"/>
            </p:cNvSpPr>
            <p:nvPr/>
          </p:nvSpPr>
          <p:spPr bwMode="auto">
            <a:xfrm>
              <a:off x="2592" y="2637"/>
              <a:ext cx="528" cy="144"/>
            </a:xfrm>
            <a:prstGeom prst="rect">
              <a:avLst/>
            </a:prstGeom>
            <a:solidFill>
              <a:srgbClr val="FF990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4404" name="Freeform 48"/>
            <p:cNvSpPr>
              <a:spLocks/>
            </p:cNvSpPr>
            <p:nvPr/>
          </p:nvSpPr>
          <p:spPr bwMode="auto">
            <a:xfrm>
              <a:off x="2592" y="2050"/>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grpSp>
          <p:nvGrpSpPr>
            <p:cNvPr id="14405" name="Group 49"/>
            <p:cNvGrpSpPr>
              <a:grpSpLocks/>
            </p:cNvGrpSpPr>
            <p:nvPr/>
          </p:nvGrpSpPr>
          <p:grpSpPr bwMode="auto">
            <a:xfrm>
              <a:off x="3072" y="2157"/>
              <a:ext cx="136" cy="632"/>
              <a:chOff x="3072" y="2832"/>
              <a:chExt cx="136" cy="632"/>
            </a:xfrm>
          </p:grpSpPr>
          <p:sp>
            <p:nvSpPr>
              <p:cNvPr id="14410" name="Freeform 5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1" name="Freeform 51"/>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12" name="Freeform 52"/>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14406" name="Group 53"/>
            <p:cNvGrpSpPr>
              <a:grpSpLocks/>
            </p:cNvGrpSpPr>
            <p:nvPr/>
          </p:nvGrpSpPr>
          <p:grpSpPr bwMode="auto">
            <a:xfrm flipH="1">
              <a:off x="2496" y="2157"/>
              <a:ext cx="136" cy="632"/>
              <a:chOff x="3072" y="2832"/>
              <a:chExt cx="136" cy="632"/>
            </a:xfrm>
          </p:grpSpPr>
          <p:sp>
            <p:nvSpPr>
              <p:cNvPr id="14407" name="Freeform 5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08" name="Freeform 55"/>
              <p:cNvSpPr>
                <a:spLocks/>
              </p:cNvSpPr>
              <p:nvPr/>
            </p:nvSpPr>
            <p:spPr bwMode="auto">
              <a:xfrm>
                <a:off x="3072" y="297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409" name="Freeform 56"/>
              <p:cNvSpPr>
                <a:spLocks/>
              </p:cNvSpPr>
              <p:nvPr/>
            </p:nvSpPr>
            <p:spPr bwMode="auto">
              <a:xfrm>
                <a:off x="3072" y="2832"/>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sp>
        <p:nvSpPr>
          <p:cNvPr id="14347" name="Freeform 64"/>
          <p:cNvSpPr>
            <a:spLocks/>
          </p:cNvSpPr>
          <p:nvPr/>
        </p:nvSpPr>
        <p:spPr bwMode="auto">
          <a:xfrm>
            <a:off x="5486400" y="4368800"/>
            <a:ext cx="860425" cy="523220"/>
          </a:xfrm>
          <a:custGeom>
            <a:avLst/>
            <a:gdLst>
              <a:gd name="T0" fmla="*/ 0 w 585"/>
              <a:gd name="T1" fmla="*/ 327025 h 292"/>
              <a:gd name="T2" fmla="*/ 847188 w 585"/>
              <a:gd name="T3" fmla="*/ 0 h 292"/>
              <a:gd name="T4" fmla="*/ 860425 w 585"/>
              <a:gd name="T5" fmla="*/ 76157 h 292"/>
              <a:gd name="T6" fmla="*/ 0 w 585"/>
              <a:gd name="T7" fmla="*/ 327025 h 292"/>
              <a:gd name="T8" fmla="*/ 0 60000 65536"/>
              <a:gd name="T9" fmla="*/ 0 60000 65536"/>
              <a:gd name="T10" fmla="*/ 0 60000 65536"/>
              <a:gd name="T11" fmla="*/ 0 60000 65536"/>
              <a:gd name="T12" fmla="*/ 0 w 585"/>
              <a:gd name="T13" fmla="*/ 0 h 292"/>
              <a:gd name="T14" fmla="*/ 585 w 585"/>
              <a:gd name="T15" fmla="*/ 292 h 292"/>
            </a:gdLst>
            <a:ahLst/>
            <a:cxnLst>
              <a:cxn ang="T8">
                <a:pos x="T0" y="T1"/>
              </a:cxn>
              <a:cxn ang="T9">
                <a:pos x="T2" y="T3"/>
              </a:cxn>
              <a:cxn ang="T10">
                <a:pos x="T4" y="T5"/>
              </a:cxn>
              <a:cxn ang="T11">
                <a:pos x="T6" y="T7"/>
              </a:cxn>
            </a:cxnLst>
            <a:rect l="T12" t="T13" r="T14" b="T15"/>
            <a:pathLst>
              <a:path w="585" h="292">
                <a:moveTo>
                  <a:pt x="0" y="292"/>
                </a:moveTo>
                <a:lnTo>
                  <a:pt x="576" y="0"/>
                </a:lnTo>
                <a:lnTo>
                  <a:pt x="585" y="68"/>
                </a:lnTo>
                <a:lnTo>
                  <a:pt x="0" y="292"/>
                </a:lnTo>
                <a:close/>
              </a:path>
            </a:pathLst>
          </a:custGeom>
          <a:solidFill>
            <a:schemeClr val="tx2"/>
          </a:solidFill>
          <a:ln w="9525">
            <a:solidFill>
              <a:schemeClr val="bg1"/>
            </a:solidFill>
            <a:round/>
            <a:headEnd/>
            <a:tailEnd/>
          </a:ln>
          <a:effectLst>
            <a:glow rad="139700">
              <a:schemeClr val="accent3">
                <a:satMod val="175000"/>
                <a:alpha val="40000"/>
              </a:schemeClr>
            </a:glow>
          </a:effectLst>
        </p:spPr>
        <p:txBody>
          <a:bodyPr>
            <a:spAutoFit/>
          </a:bodyPr>
          <a:lstStyle/>
          <a:p>
            <a:endParaRPr lang="en-US" dirty="0">
              <a:solidFill>
                <a:srgbClr val="FFFF00"/>
              </a:solidFill>
              <a:latin typeface="Arial" pitchFamily="34" charset="0"/>
            </a:endParaRPr>
          </a:p>
        </p:txBody>
      </p:sp>
      <p:sp>
        <p:nvSpPr>
          <p:cNvPr id="14400" name="Freeform 118"/>
          <p:cNvSpPr>
            <a:spLocks/>
          </p:cNvSpPr>
          <p:nvPr/>
        </p:nvSpPr>
        <p:spPr bwMode="auto">
          <a:xfrm flipH="1">
            <a:off x="5064125" y="4221163"/>
            <a:ext cx="204788" cy="523220"/>
          </a:xfrm>
          <a:custGeom>
            <a:avLst/>
            <a:gdLst>
              <a:gd name="T0" fmla="*/ 0 w 585"/>
              <a:gd name="T1" fmla="*/ 600075 h 292"/>
              <a:gd name="T2" fmla="*/ 201637 w 585"/>
              <a:gd name="T3" fmla="*/ 0 h 292"/>
              <a:gd name="T4" fmla="*/ 204788 w 585"/>
              <a:gd name="T5" fmla="*/ 139743 h 292"/>
              <a:gd name="T6" fmla="*/ 0 w 585"/>
              <a:gd name="T7" fmla="*/ 600075 h 292"/>
              <a:gd name="T8" fmla="*/ 0 60000 65536"/>
              <a:gd name="T9" fmla="*/ 0 60000 65536"/>
              <a:gd name="T10" fmla="*/ 0 60000 65536"/>
              <a:gd name="T11" fmla="*/ 0 60000 65536"/>
              <a:gd name="T12" fmla="*/ 0 w 585"/>
              <a:gd name="T13" fmla="*/ 0 h 292"/>
              <a:gd name="T14" fmla="*/ 585 w 585"/>
              <a:gd name="T15" fmla="*/ 292 h 292"/>
            </a:gdLst>
            <a:ahLst/>
            <a:cxnLst>
              <a:cxn ang="T8">
                <a:pos x="T0" y="T1"/>
              </a:cxn>
              <a:cxn ang="T9">
                <a:pos x="T2" y="T3"/>
              </a:cxn>
              <a:cxn ang="T10">
                <a:pos x="T4" y="T5"/>
              </a:cxn>
              <a:cxn ang="T11">
                <a:pos x="T6" y="T7"/>
              </a:cxn>
            </a:cxnLst>
            <a:rect l="T12" t="T13" r="T14" b="T15"/>
            <a:pathLst>
              <a:path w="585" h="292">
                <a:moveTo>
                  <a:pt x="0" y="292"/>
                </a:moveTo>
                <a:lnTo>
                  <a:pt x="576" y="0"/>
                </a:lnTo>
                <a:lnTo>
                  <a:pt x="585" y="68"/>
                </a:lnTo>
                <a:lnTo>
                  <a:pt x="0" y="292"/>
                </a:lnTo>
                <a:close/>
              </a:path>
            </a:pathLst>
          </a:custGeom>
          <a:solidFill>
            <a:schemeClr val="tx2"/>
          </a:solidFill>
          <a:ln w="9525">
            <a:solidFill>
              <a:schemeClr val="bg1"/>
            </a:solidFill>
            <a:round/>
            <a:headEnd/>
            <a:tailEnd/>
          </a:ln>
          <a:effectLst>
            <a:glow rad="139700">
              <a:schemeClr val="accent3">
                <a:satMod val="175000"/>
                <a:alpha val="40000"/>
              </a:schemeClr>
            </a:glow>
          </a:effectLst>
        </p:spPr>
        <p:txBody>
          <a:bodyPr>
            <a:spAutoFit/>
          </a:bodyPr>
          <a:lstStyle/>
          <a:p>
            <a:endParaRPr lang="en-US" dirty="0">
              <a:solidFill>
                <a:srgbClr val="FFFF00"/>
              </a:solidFill>
              <a:latin typeface="Arial" pitchFamily="34" charset="0"/>
            </a:endParaRPr>
          </a:p>
        </p:txBody>
      </p:sp>
      <p:sp>
        <p:nvSpPr>
          <p:cNvPr id="14401" name="Freeform 119"/>
          <p:cNvSpPr>
            <a:spLocks/>
          </p:cNvSpPr>
          <p:nvPr/>
        </p:nvSpPr>
        <p:spPr bwMode="auto">
          <a:xfrm flipH="1">
            <a:off x="2690813" y="4279900"/>
            <a:ext cx="2511425" cy="523220"/>
          </a:xfrm>
          <a:custGeom>
            <a:avLst/>
            <a:gdLst>
              <a:gd name="T0" fmla="*/ 0 w 585"/>
              <a:gd name="T1" fmla="*/ 708025 h 292"/>
              <a:gd name="T2" fmla="*/ 2472788 w 585"/>
              <a:gd name="T3" fmla="*/ 0 h 292"/>
              <a:gd name="T4" fmla="*/ 2511425 w 585"/>
              <a:gd name="T5" fmla="*/ 164883 h 292"/>
              <a:gd name="T6" fmla="*/ 0 w 585"/>
              <a:gd name="T7" fmla="*/ 708025 h 292"/>
              <a:gd name="T8" fmla="*/ 0 60000 65536"/>
              <a:gd name="T9" fmla="*/ 0 60000 65536"/>
              <a:gd name="T10" fmla="*/ 0 60000 65536"/>
              <a:gd name="T11" fmla="*/ 0 60000 65536"/>
              <a:gd name="T12" fmla="*/ 0 w 585"/>
              <a:gd name="T13" fmla="*/ 0 h 292"/>
              <a:gd name="T14" fmla="*/ 585 w 585"/>
              <a:gd name="T15" fmla="*/ 292 h 292"/>
            </a:gdLst>
            <a:ahLst/>
            <a:cxnLst>
              <a:cxn ang="T8">
                <a:pos x="T0" y="T1"/>
              </a:cxn>
              <a:cxn ang="T9">
                <a:pos x="T2" y="T3"/>
              </a:cxn>
              <a:cxn ang="T10">
                <a:pos x="T4" y="T5"/>
              </a:cxn>
              <a:cxn ang="T11">
                <a:pos x="T6" y="T7"/>
              </a:cxn>
            </a:cxnLst>
            <a:rect l="T12" t="T13" r="T14" b="T15"/>
            <a:pathLst>
              <a:path w="585" h="292">
                <a:moveTo>
                  <a:pt x="0" y="292"/>
                </a:moveTo>
                <a:lnTo>
                  <a:pt x="576" y="0"/>
                </a:lnTo>
                <a:lnTo>
                  <a:pt x="585" y="68"/>
                </a:lnTo>
                <a:lnTo>
                  <a:pt x="0" y="292"/>
                </a:lnTo>
                <a:close/>
              </a:path>
            </a:pathLst>
          </a:custGeom>
          <a:solidFill>
            <a:schemeClr val="tx2"/>
          </a:solidFill>
          <a:ln w="9525">
            <a:solidFill>
              <a:schemeClr val="bg1"/>
            </a:solidFill>
            <a:round/>
            <a:headEnd/>
            <a:tailEnd/>
          </a:ln>
          <a:effectLst>
            <a:glow rad="139700">
              <a:schemeClr val="accent3">
                <a:satMod val="175000"/>
                <a:alpha val="40000"/>
              </a:schemeClr>
            </a:glow>
          </a:effectLst>
        </p:spPr>
        <p:txBody>
          <a:bodyPr>
            <a:spAutoFit/>
          </a:bodyPr>
          <a:lstStyle/>
          <a:p>
            <a:endParaRPr lang="en-US" dirty="0">
              <a:solidFill>
                <a:srgbClr val="FFFF00"/>
              </a:solidFill>
              <a:latin typeface="Arial" pitchFamily="34" charset="0"/>
            </a:endParaRPr>
          </a:p>
        </p:txBody>
      </p:sp>
      <p:sp>
        <p:nvSpPr>
          <p:cNvPr id="97" name="Freeform 67"/>
          <p:cNvSpPr>
            <a:spLocks/>
          </p:cNvSpPr>
          <p:nvPr/>
        </p:nvSpPr>
        <p:spPr bwMode="auto">
          <a:xfrm>
            <a:off x="5543550" y="555466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0" name="Freeform 70"/>
          <p:cNvSpPr>
            <a:spLocks/>
          </p:cNvSpPr>
          <p:nvPr/>
        </p:nvSpPr>
        <p:spPr bwMode="auto">
          <a:xfrm>
            <a:off x="5214938" y="5554663"/>
            <a:ext cx="50800" cy="523220"/>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1" name="Freeform 71"/>
          <p:cNvSpPr>
            <a:spLocks/>
          </p:cNvSpPr>
          <p:nvPr/>
        </p:nvSpPr>
        <p:spPr bwMode="auto">
          <a:xfrm>
            <a:off x="5367338" y="570706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2" name="Freeform 72"/>
          <p:cNvSpPr>
            <a:spLocks/>
          </p:cNvSpPr>
          <p:nvPr/>
        </p:nvSpPr>
        <p:spPr bwMode="auto">
          <a:xfrm>
            <a:off x="5300663" y="5586413"/>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4" name="Freeform 74"/>
          <p:cNvSpPr>
            <a:spLocks/>
          </p:cNvSpPr>
          <p:nvPr/>
        </p:nvSpPr>
        <p:spPr bwMode="auto">
          <a:xfrm>
            <a:off x="4924425" y="5635625"/>
            <a:ext cx="50800" cy="523220"/>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5" name="Freeform 75"/>
          <p:cNvSpPr>
            <a:spLocks/>
          </p:cNvSpPr>
          <p:nvPr/>
        </p:nvSpPr>
        <p:spPr bwMode="auto">
          <a:xfrm>
            <a:off x="5076825" y="5788025"/>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6" name="Freeform 76"/>
          <p:cNvSpPr>
            <a:spLocks/>
          </p:cNvSpPr>
          <p:nvPr/>
        </p:nvSpPr>
        <p:spPr bwMode="auto">
          <a:xfrm>
            <a:off x="5010150" y="5667375"/>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7" name="Freeform 77"/>
          <p:cNvSpPr>
            <a:spLocks/>
          </p:cNvSpPr>
          <p:nvPr/>
        </p:nvSpPr>
        <p:spPr bwMode="auto">
          <a:xfrm>
            <a:off x="5095875" y="5629275"/>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09" name="Freeform 79"/>
          <p:cNvSpPr>
            <a:spLocks/>
          </p:cNvSpPr>
          <p:nvPr/>
        </p:nvSpPr>
        <p:spPr bwMode="auto">
          <a:xfrm>
            <a:off x="5229225" y="5626100"/>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16" name="Freeform 86"/>
          <p:cNvSpPr>
            <a:spLocks/>
          </p:cNvSpPr>
          <p:nvPr/>
        </p:nvSpPr>
        <p:spPr bwMode="auto">
          <a:xfrm>
            <a:off x="4872038" y="5554663"/>
            <a:ext cx="50800" cy="523220"/>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17" name="Freeform 87"/>
          <p:cNvSpPr>
            <a:spLocks/>
          </p:cNvSpPr>
          <p:nvPr/>
        </p:nvSpPr>
        <p:spPr bwMode="auto">
          <a:xfrm>
            <a:off x="5024438" y="570706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18" name="Freeform 88"/>
          <p:cNvSpPr>
            <a:spLocks/>
          </p:cNvSpPr>
          <p:nvPr/>
        </p:nvSpPr>
        <p:spPr bwMode="auto">
          <a:xfrm>
            <a:off x="4957763" y="5586413"/>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0" name="Freeform 90"/>
          <p:cNvSpPr>
            <a:spLocks/>
          </p:cNvSpPr>
          <p:nvPr/>
        </p:nvSpPr>
        <p:spPr bwMode="auto">
          <a:xfrm>
            <a:off x="4695825" y="5707063"/>
            <a:ext cx="50800" cy="523220"/>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1" name="Freeform 91"/>
          <p:cNvSpPr>
            <a:spLocks/>
          </p:cNvSpPr>
          <p:nvPr/>
        </p:nvSpPr>
        <p:spPr bwMode="auto">
          <a:xfrm>
            <a:off x="4848225" y="585946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2" name="Freeform 92"/>
          <p:cNvSpPr>
            <a:spLocks/>
          </p:cNvSpPr>
          <p:nvPr/>
        </p:nvSpPr>
        <p:spPr bwMode="auto">
          <a:xfrm>
            <a:off x="4781550" y="5738813"/>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3" name="Freeform 93"/>
          <p:cNvSpPr>
            <a:spLocks/>
          </p:cNvSpPr>
          <p:nvPr/>
        </p:nvSpPr>
        <p:spPr bwMode="auto">
          <a:xfrm>
            <a:off x="4867275" y="570071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4" name="Freeform 94"/>
          <p:cNvSpPr>
            <a:spLocks/>
          </p:cNvSpPr>
          <p:nvPr/>
        </p:nvSpPr>
        <p:spPr bwMode="auto">
          <a:xfrm>
            <a:off x="4710113" y="5778500"/>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5" name="Freeform 95"/>
          <p:cNvSpPr>
            <a:spLocks/>
          </p:cNvSpPr>
          <p:nvPr/>
        </p:nvSpPr>
        <p:spPr bwMode="auto">
          <a:xfrm>
            <a:off x="4643438" y="5657850"/>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6" name="Freeform 96"/>
          <p:cNvSpPr>
            <a:spLocks/>
          </p:cNvSpPr>
          <p:nvPr/>
        </p:nvSpPr>
        <p:spPr bwMode="auto">
          <a:xfrm>
            <a:off x="4729163" y="5619750"/>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28" name="Freeform 98"/>
          <p:cNvSpPr>
            <a:spLocks/>
          </p:cNvSpPr>
          <p:nvPr/>
        </p:nvSpPr>
        <p:spPr bwMode="auto">
          <a:xfrm>
            <a:off x="5033963" y="5588000"/>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2" name="Freeform 102"/>
          <p:cNvSpPr>
            <a:spLocks/>
          </p:cNvSpPr>
          <p:nvPr/>
        </p:nvSpPr>
        <p:spPr bwMode="auto">
          <a:xfrm>
            <a:off x="5581650" y="5578475"/>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5" name="Freeform 105"/>
          <p:cNvSpPr>
            <a:spLocks/>
          </p:cNvSpPr>
          <p:nvPr/>
        </p:nvSpPr>
        <p:spPr bwMode="auto">
          <a:xfrm>
            <a:off x="5253038" y="5578475"/>
            <a:ext cx="50800" cy="523220"/>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6" name="Freeform 106"/>
          <p:cNvSpPr>
            <a:spLocks/>
          </p:cNvSpPr>
          <p:nvPr/>
        </p:nvSpPr>
        <p:spPr bwMode="auto">
          <a:xfrm>
            <a:off x="5405438" y="5730875"/>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7" name="Freeform 107"/>
          <p:cNvSpPr>
            <a:spLocks/>
          </p:cNvSpPr>
          <p:nvPr/>
        </p:nvSpPr>
        <p:spPr bwMode="auto">
          <a:xfrm>
            <a:off x="5338763" y="5610225"/>
            <a:ext cx="92075" cy="52322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8" name="Freeform 108"/>
          <p:cNvSpPr>
            <a:spLocks/>
          </p:cNvSpPr>
          <p:nvPr/>
        </p:nvSpPr>
        <p:spPr bwMode="auto">
          <a:xfrm>
            <a:off x="5424488" y="5572125"/>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139" name="Freeform 109"/>
          <p:cNvSpPr>
            <a:spLocks/>
          </p:cNvSpPr>
          <p:nvPr/>
        </p:nvSpPr>
        <p:spPr bwMode="auto">
          <a:xfrm>
            <a:off x="5267325" y="5649913"/>
            <a:ext cx="50800" cy="523220"/>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solidFill>
                <a:srgbClr val="FFFF00"/>
              </a:solidFill>
            </a:endParaRPr>
          </a:p>
        </p:txBody>
      </p:sp>
      <p:sp>
        <p:nvSpPr>
          <p:cNvPr id="3" name="Freeform 61">
            <a:extLst>
              <a:ext uri="{FF2B5EF4-FFF2-40B4-BE49-F238E27FC236}">
                <a16:creationId xmlns:a16="http://schemas.microsoft.com/office/drawing/2014/main" id="{0BAE59EF-5ABB-6602-7FC6-759B729C2AA0}"/>
              </a:ext>
            </a:extLst>
          </p:cNvPr>
          <p:cNvSpPr>
            <a:spLocks/>
          </p:cNvSpPr>
          <p:nvPr/>
        </p:nvSpPr>
        <p:spPr bwMode="auto">
          <a:xfrm>
            <a:off x="3657600" y="4995863"/>
            <a:ext cx="2157413" cy="985837"/>
          </a:xfrm>
          <a:custGeom>
            <a:avLst/>
            <a:gdLst>
              <a:gd name="T0" fmla="*/ 0 w 1419"/>
              <a:gd name="T1" fmla="*/ 530272 h 673"/>
              <a:gd name="T2" fmla="*/ 275188 w 1419"/>
              <a:gd name="T3" fmla="*/ 353026 h 673"/>
              <a:gd name="T4" fmla="*/ 548856 w 1419"/>
              <a:gd name="T5" fmla="*/ 177246 h 673"/>
              <a:gd name="T6" fmla="*/ 667445 w 1419"/>
              <a:gd name="T7" fmla="*/ 139160 h 673"/>
              <a:gd name="T8" fmla="*/ 732821 w 1419"/>
              <a:gd name="T9" fmla="*/ 26367 h 673"/>
              <a:gd name="T10" fmla="*/ 810360 w 1419"/>
              <a:gd name="T11" fmla="*/ 0 h 673"/>
              <a:gd name="T12" fmla="*/ 1111395 w 1419"/>
              <a:gd name="T13" fmla="*/ 38086 h 673"/>
              <a:gd name="T14" fmla="*/ 1503651 w 1419"/>
              <a:gd name="T15" fmla="*/ 76172 h 673"/>
              <a:gd name="T16" fmla="*/ 1895908 w 1419"/>
              <a:gd name="T17" fmla="*/ 265136 h 673"/>
              <a:gd name="T18" fmla="*/ 2000814 w 1419"/>
              <a:gd name="T19" fmla="*/ 391112 h 673"/>
              <a:gd name="T20" fmla="*/ 2104200 w 1419"/>
              <a:gd name="T21" fmla="*/ 467284 h 673"/>
              <a:gd name="T22" fmla="*/ 2157413 w 1419"/>
              <a:gd name="T23" fmla="*/ 566893 h 673"/>
              <a:gd name="T24" fmla="*/ 2000814 w 1419"/>
              <a:gd name="T25" fmla="*/ 706053 h 673"/>
              <a:gd name="T26" fmla="*/ 1870062 w 1419"/>
              <a:gd name="T27" fmla="*/ 780760 h 673"/>
              <a:gd name="T28" fmla="*/ 1620721 w 1419"/>
              <a:gd name="T29" fmla="*/ 881833 h 673"/>
              <a:gd name="T30" fmla="*/ 1216300 w 1419"/>
              <a:gd name="T31" fmla="*/ 958005 h 673"/>
              <a:gd name="T32" fmla="*/ 653761 w 1419"/>
              <a:gd name="T33" fmla="*/ 919919 h 673"/>
              <a:gd name="T34" fmla="*/ 471316 w 1419"/>
              <a:gd name="T35" fmla="*/ 832029 h 673"/>
              <a:gd name="T36" fmla="*/ 340564 w 1419"/>
              <a:gd name="T37" fmla="*/ 769041 h 673"/>
              <a:gd name="T38" fmla="*/ 314718 w 1419"/>
              <a:gd name="T39" fmla="*/ 730955 h 673"/>
              <a:gd name="T40" fmla="*/ 275188 w 1419"/>
              <a:gd name="T41" fmla="*/ 717771 h 673"/>
              <a:gd name="T42" fmla="*/ 249342 w 1419"/>
              <a:gd name="T43" fmla="*/ 643064 h 673"/>
              <a:gd name="T44" fmla="*/ 209812 w 1419"/>
              <a:gd name="T45" fmla="*/ 629881 h 673"/>
              <a:gd name="T46" fmla="*/ 53213 w 1419"/>
              <a:gd name="T47" fmla="*/ 541991 h 673"/>
              <a:gd name="T48" fmla="*/ 0 w 1419"/>
              <a:gd name="T49" fmla="*/ 530272 h 6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19"/>
              <a:gd name="T76" fmla="*/ 0 h 673"/>
              <a:gd name="T77" fmla="*/ 1419 w 1419"/>
              <a:gd name="T78" fmla="*/ 673 h 6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19" h="673">
                <a:moveTo>
                  <a:pt x="0" y="362"/>
                </a:moveTo>
                <a:cubicBezTo>
                  <a:pt x="28" y="282"/>
                  <a:pt x="104" y="257"/>
                  <a:pt x="181" y="241"/>
                </a:cubicBezTo>
                <a:cubicBezTo>
                  <a:pt x="205" y="138"/>
                  <a:pt x="277" y="142"/>
                  <a:pt x="361" y="121"/>
                </a:cubicBezTo>
                <a:cubicBezTo>
                  <a:pt x="387" y="115"/>
                  <a:pt x="414" y="104"/>
                  <a:pt x="439" y="95"/>
                </a:cubicBezTo>
                <a:cubicBezTo>
                  <a:pt x="451" y="76"/>
                  <a:pt x="463" y="30"/>
                  <a:pt x="482" y="18"/>
                </a:cubicBezTo>
                <a:cubicBezTo>
                  <a:pt x="497" y="8"/>
                  <a:pt x="533" y="0"/>
                  <a:pt x="533" y="0"/>
                </a:cubicBezTo>
                <a:cubicBezTo>
                  <a:pt x="599" y="11"/>
                  <a:pt x="664" y="20"/>
                  <a:pt x="731" y="26"/>
                </a:cubicBezTo>
                <a:cubicBezTo>
                  <a:pt x="814" y="13"/>
                  <a:pt x="905" y="42"/>
                  <a:pt x="989" y="52"/>
                </a:cubicBezTo>
                <a:cubicBezTo>
                  <a:pt x="1068" y="131"/>
                  <a:pt x="1140" y="159"/>
                  <a:pt x="1247" y="181"/>
                </a:cubicBezTo>
                <a:cubicBezTo>
                  <a:pt x="1285" y="206"/>
                  <a:pt x="1281" y="234"/>
                  <a:pt x="1316" y="267"/>
                </a:cubicBezTo>
                <a:cubicBezTo>
                  <a:pt x="1328" y="306"/>
                  <a:pt x="1346" y="309"/>
                  <a:pt x="1384" y="319"/>
                </a:cubicBezTo>
                <a:cubicBezTo>
                  <a:pt x="1406" y="340"/>
                  <a:pt x="1409" y="359"/>
                  <a:pt x="1419" y="387"/>
                </a:cubicBezTo>
                <a:cubicBezTo>
                  <a:pt x="1404" y="431"/>
                  <a:pt x="1359" y="466"/>
                  <a:pt x="1316" y="482"/>
                </a:cubicBezTo>
                <a:cubicBezTo>
                  <a:pt x="1295" y="502"/>
                  <a:pt x="1258" y="524"/>
                  <a:pt x="1230" y="533"/>
                </a:cubicBezTo>
                <a:cubicBezTo>
                  <a:pt x="1204" y="559"/>
                  <a:pt x="1106" y="590"/>
                  <a:pt x="1066" y="602"/>
                </a:cubicBezTo>
                <a:cubicBezTo>
                  <a:pt x="991" y="653"/>
                  <a:pt x="887" y="648"/>
                  <a:pt x="800" y="654"/>
                </a:cubicBezTo>
                <a:cubicBezTo>
                  <a:pt x="585" y="648"/>
                  <a:pt x="561" y="673"/>
                  <a:pt x="430" y="628"/>
                </a:cubicBezTo>
                <a:cubicBezTo>
                  <a:pt x="394" y="601"/>
                  <a:pt x="354" y="578"/>
                  <a:pt x="310" y="568"/>
                </a:cubicBezTo>
                <a:cubicBezTo>
                  <a:pt x="280" y="553"/>
                  <a:pt x="256" y="535"/>
                  <a:pt x="224" y="525"/>
                </a:cubicBezTo>
                <a:cubicBezTo>
                  <a:pt x="218" y="516"/>
                  <a:pt x="215" y="506"/>
                  <a:pt x="207" y="499"/>
                </a:cubicBezTo>
                <a:cubicBezTo>
                  <a:pt x="200" y="493"/>
                  <a:pt x="188" y="496"/>
                  <a:pt x="181" y="490"/>
                </a:cubicBezTo>
                <a:cubicBezTo>
                  <a:pt x="148" y="458"/>
                  <a:pt x="196" y="472"/>
                  <a:pt x="164" y="439"/>
                </a:cubicBezTo>
                <a:cubicBezTo>
                  <a:pt x="158" y="432"/>
                  <a:pt x="146" y="434"/>
                  <a:pt x="138" y="430"/>
                </a:cubicBezTo>
                <a:cubicBezTo>
                  <a:pt x="101" y="409"/>
                  <a:pt x="74" y="384"/>
                  <a:pt x="35" y="370"/>
                </a:cubicBezTo>
                <a:cubicBezTo>
                  <a:pt x="13" y="337"/>
                  <a:pt x="25" y="337"/>
                  <a:pt x="0" y="362"/>
                </a:cubicBezTo>
                <a:close/>
              </a:path>
            </a:pathLst>
          </a:custGeom>
          <a:solidFill>
            <a:srgbClr val="CC9900"/>
          </a:solidFill>
          <a:ln w="12700">
            <a:solidFill>
              <a:schemeClr val="tx1"/>
            </a:solidFill>
            <a:round/>
            <a:headEnd/>
            <a:tailEnd/>
          </a:ln>
        </p:spPr>
        <p:txBody>
          <a:bodyPr>
            <a:spAutoFit/>
          </a:bodyPr>
          <a:lstStyle/>
          <a:p>
            <a:endParaRPr lang="en-US"/>
          </a:p>
        </p:txBody>
      </p:sp>
      <p:sp>
        <p:nvSpPr>
          <p:cNvPr id="5" name="Freeform 66">
            <a:extLst>
              <a:ext uri="{FF2B5EF4-FFF2-40B4-BE49-F238E27FC236}">
                <a16:creationId xmlns:a16="http://schemas.microsoft.com/office/drawing/2014/main" id="{59DC20B4-B62E-A8F3-5031-6F567EC0E33F}"/>
              </a:ext>
            </a:extLst>
          </p:cNvPr>
          <p:cNvSpPr>
            <a:spLocks/>
          </p:cNvSpPr>
          <p:nvPr/>
        </p:nvSpPr>
        <p:spPr bwMode="auto">
          <a:xfrm>
            <a:off x="5391150" y="5402263"/>
            <a:ext cx="50800" cy="109537"/>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7" name="Freeform 67">
            <a:extLst>
              <a:ext uri="{FF2B5EF4-FFF2-40B4-BE49-F238E27FC236}">
                <a16:creationId xmlns:a16="http://schemas.microsoft.com/office/drawing/2014/main" id="{6F8ED453-CC26-CE9A-5CFA-9D481975D07B}"/>
              </a:ext>
            </a:extLst>
          </p:cNvPr>
          <p:cNvSpPr>
            <a:spLocks/>
          </p:cNvSpPr>
          <p:nvPr/>
        </p:nvSpPr>
        <p:spPr bwMode="auto">
          <a:xfrm>
            <a:off x="5543550" y="555466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9" name="Freeform 68">
            <a:extLst>
              <a:ext uri="{FF2B5EF4-FFF2-40B4-BE49-F238E27FC236}">
                <a16:creationId xmlns:a16="http://schemas.microsoft.com/office/drawing/2014/main" id="{9383926E-081A-0873-44D6-87A03DDB5267}"/>
              </a:ext>
            </a:extLst>
          </p:cNvPr>
          <p:cNvSpPr>
            <a:spLocks/>
          </p:cNvSpPr>
          <p:nvPr/>
        </p:nvSpPr>
        <p:spPr bwMode="auto">
          <a:xfrm>
            <a:off x="5476875" y="543401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1" name="Freeform 69">
            <a:extLst>
              <a:ext uri="{FF2B5EF4-FFF2-40B4-BE49-F238E27FC236}">
                <a16:creationId xmlns:a16="http://schemas.microsoft.com/office/drawing/2014/main" id="{59F2AC54-1515-07EC-07F9-15E794F71560}"/>
              </a:ext>
            </a:extLst>
          </p:cNvPr>
          <p:cNvSpPr>
            <a:spLocks/>
          </p:cNvSpPr>
          <p:nvPr/>
        </p:nvSpPr>
        <p:spPr bwMode="auto">
          <a:xfrm>
            <a:off x="5562600" y="53959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3" name="Freeform 70">
            <a:extLst>
              <a:ext uri="{FF2B5EF4-FFF2-40B4-BE49-F238E27FC236}">
                <a16:creationId xmlns:a16="http://schemas.microsoft.com/office/drawing/2014/main" id="{1BF5523C-FFF1-6EC5-139F-DCB95417E87F}"/>
              </a:ext>
            </a:extLst>
          </p:cNvPr>
          <p:cNvSpPr>
            <a:spLocks/>
          </p:cNvSpPr>
          <p:nvPr/>
        </p:nvSpPr>
        <p:spPr bwMode="auto">
          <a:xfrm>
            <a:off x="5214938" y="5554663"/>
            <a:ext cx="50800" cy="109537"/>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5" name="Freeform 71">
            <a:extLst>
              <a:ext uri="{FF2B5EF4-FFF2-40B4-BE49-F238E27FC236}">
                <a16:creationId xmlns:a16="http://schemas.microsoft.com/office/drawing/2014/main" id="{4CFB2F33-2C10-7C62-7799-BDC2C4E591BA}"/>
              </a:ext>
            </a:extLst>
          </p:cNvPr>
          <p:cNvSpPr>
            <a:spLocks/>
          </p:cNvSpPr>
          <p:nvPr/>
        </p:nvSpPr>
        <p:spPr bwMode="auto">
          <a:xfrm>
            <a:off x="5367338" y="570706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7" name="Freeform 72">
            <a:extLst>
              <a:ext uri="{FF2B5EF4-FFF2-40B4-BE49-F238E27FC236}">
                <a16:creationId xmlns:a16="http://schemas.microsoft.com/office/drawing/2014/main" id="{89196809-354C-0C43-7175-3036293A68ED}"/>
              </a:ext>
            </a:extLst>
          </p:cNvPr>
          <p:cNvSpPr>
            <a:spLocks/>
          </p:cNvSpPr>
          <p:nvPr/>
        </p:nvSpPr>
        <p:spPr bwMode="auto">
          <a:xfrm>
            <a:off x="5300663" y="558641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9" name="Freeform 73">
            <a:extLst>
              <a:ext uri="{FF2B5EF4-FFF2-40B4-BE49-F238E27FC236}">
                <a16:creationId xmlns:a16="http://schemas.microsoft.com/office/drawing/2014/main" id="{62B23DCE-71DB-C2F9-FAAB-496CB051D4EA}"/>
              </a:ext>
            </a:extLst>
          </p:cNvPr>
          <p:cNvSpPr>
            <a:spLocks/>
          </p:cNvSpPr>
          <p:nvPr/>
        </p:nvSpPr>
        <p:spPr bwMode="auto">
          <a:xfrm>
            <a:off x="5386388" y="55483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21" name="Freeform 74">
            <a:extLst>
              <a:ext uri="{FF2B5EF4-FFF2-40B4-BE49-F238E27FC236}">
                <a16:creationId xmlns:a16="http://schemas.microsoft.com/office/drawing/2014/main" id="{30AF01D3-7015-3EAA-C380-606DDBF47C1E}"/>
              </a:ext>
            </a:extLst>
          </p:cNvPr>
          <p:cNvSpPr>
            <a:spLocks/>
          </p:cNvSpPr>
          <p:nvPr/>
        </p:nvSpPr>
        <p:spPr bwMode="auto">
          <a:xfrm>
            <a:off x="4924425" y="5635625"/>
            <a:ext cx="50800" cy="109538"/>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23" name="Freeform 75">
            <a:extLst>
              <a:ext uri="{FF2B5EF4-FFF2-40B4-BE49-F238E27FC236}">
                <a16:creationId xmlns:a16="http://schemas.microsoft.com/office/drawing/2014/main" id="{482F2A51-FDBA-7021-087C-55F3E7F9A4E8}"/>
              </a:ext>
            </a:extLst>
          </p:cNvPr>
          <p:cNvSpPr>
            <a:spLocks/>
          </p:cNvSpPr>
          <p:nvPr/>
        </p:nvSpPr>
        <p:spPr bwMode="auto">
          <a:xfrm>
            <a:off x="5076825" y="578802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25" name="Freeform 76">
            <a:extLst>
              <a:ext uri="{FF2B5EF4-FFF2-40B4-BE49-F238E27FC236}">
                <a16:creationId xmlns:a16="http://schemas.microsoft.com/office/drawing/2014/main" id="{1A9A2B6D-155C-AA34-EE13-D1B6734FFD64}"/>
              </a:ext>
            </a:extLst>
          </p:cNvPr>
          <p:cNvSpPr>
            <a:spLocks/>
          </p:cNvSpPr>
          <p:nvPr/>
        </p:nvSpPr>
        <p:spPr bwMode="auto">
          <a:xfrm>
            <a:off x="5010150" y="5667375"/>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27" name="Freeform 77">
            <a:extLst>
              <a:ext uri="{FF2B5EF4-FFF2-40B4-BE49-F238E27FC236}">
                <a16:creationId xmlns:a16="http://schemas.microsoft.com/office/drawing/2014/main" id="{52B0B9B1-0240-83D0-60D9-BAAC05067429}"/>
              </a:ext>
            </a:extLst>
          </p:cNvPr>
          <p:cNvSpPr>
            <a:spLocks/>
          </p:cNvSpPr>
          <p:nvPr/>
        </p:nvSpPr>
        <p:spPr bwMode="auto">
          <a:xfrm>
            <a:off x="5095875" y="562927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29" name="Freeform 78">
            <a:extLst>
              <a:ext uri="{FF2B5EF4-FFF2-40B4-BE49-F238E27FC236}">
                <a16:creationId xmlns:a16="http://schemas.microsoft.com/office/drawing/2014/main" id="{724D33A7-466B-BF90-1ABF-752141DFBADE}"/>
              </a:ext>
            </a:extLst>
          </p:cNvPr>
          <p:cNvSpPr>
            <a:spLocks/>
          </p:cNvSpPr>
          <p:nvPr/>
        </p:nvSpPr>
        <p:spPr bwMode="auto">
          <a:xfrm>
            <a:off x="5076825" y="5473700"/>
            <a:ext cx="50800" cy="109538"/>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31" name="Freeform 79">
            <a:extLst>
              <a:ext uri="{FF2B5EF4-FFF2-40B4-BE49-F238E27FC236}">
                <a16:creationId xmlns:a16="http://schemas.microsoft.com/office/drawing/2014/main" id="{E42ACF68-4F5B-1EB4-3332-C7DC7B457A7E}"/>
              </a:ext>
            </a:extLst>
          </p:cNvPr>
          <p:cNvSpPr>
            <a:spLocks/>
          </p:cNvSpPr>
          <p:nvPr/>
        </p:nvSpPr>
        <p:spPr bwMode="auto">
          <a:xfrm>
            <a:off x="5229225" y="562610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33" name="Freeform 80">
            <a:extLst>
              <a:ext uri="{FF2B5EF4-FFF2-40B4-BE49-F238E27FC236}">
                <a16:creationId xmlns:a16="http://schemas.microsoft.com/office/drawing/2014/main" id="{091087F4-858A-A6ED-AC03-4961957D23B0}"/>
              </a:ext>
            </a:extLst>
          </p:cNvPr>
          <p:cNvSpPr>
            <a:spLocks/>
          </p:cNvSpPr>
          <p:nvPr/>
        </p:nvSpPr>
        <p:spPr bwMode="auto">
          <a:xfrm>
            <a:off x="5162550" y="5505450"/>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35" name="Freeform 81">
            <a:extLst>
              <a:ext uri="{FF2B5EF4-FFF2-40B4-BE49-F238E27FC236}">
                <a16:creationId xmlns:a16="http://schemas.microsoft.com/office/drawing/2014/main" id="{E6639440-2976-3384-5DB2-1EA6ED2F101B}"/>
              </a:ext>
            </a:extLst>
          </p:cNvPr>
          <p:cNvSpPr>
            <a:spLocks/>
          </p:cNvSpPr>
          <p:nvPr/>
        </p:nvSpPr>
        <p:spPr bwMode="auto">
          <a:xfrm>
            <a:off x="5248275" y="546735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37" name="Freeform 83">
            <a:extLst>
              <a:ext uri="{FF2B5EF4-FFF2-40B4-BE49-F238E27FC236}">
                <a16:creationId xmlns:a16="http://schemas.microsoft.com/office/drawing/2014/main" id="{FD732E2A-FD97-46FC-F4CF-37B0DA71B550}"/>
              </a:ext>
            </a:extLst>
          </p:cNvPr>
          <p:cNvSpPr>
            <a:spLocks/>
          </p:cNvSpPr>
          <p:nvPr/>
        </p:nvSpPr>
        <p:spPr bwMode="auto">
          <a:xfrm>
            <a:off x="5553075" y="543560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39" name="Freeform 84">
            <a:extLst>
              <a:ext uri="{FF2B5EF4-FFF2-40B4-BE49-F238E27FC236}">
                <a16:creationId xmlns:a16="http://schemas.microsoft.com/office/drawing/2014/main" id="{BB62D85E-6A3B-13E5-71E3-6F1AD6CF50ED}"/>
              </a:ext>
            </a:extLst>
          </p:cNvPr>
          <p:cNvSpPr>
            <a:spLocks/>
          </p:cNvSpPr>
          <p:nvPr/>
        </p:nvSpPr>
        <p:spPr bwMode="auto">
          <a:xfrm>
            <a:off x="5486400" y="5314950"/>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41" name="Freeform 86">
            <a:extLst>
              <a:ext uri="{FF2B5EF4-FFF2-40B4-BE49-F238E27FC236}">
                <a16:creationId xmlns:a16="http://schemas.microsoft.com/office/drawing/2014/main" id="{9209ECAB-0DE4-D4B4-A47E-1E571B89FC5D}"/>
              </a:ext>
            </a:extLst>
          </p:cNvPr>
          <p:cNvSpPr>
            <a:spLocks/>
          </p:cNvSpPr>
          <p:nvPr/>
        </p:nvSpPr>
        <p:spPr bwMode="auto">
          <a:xfrm>
            <a:off x="4872038" y="5554663"/>
            <a:ext cx="50800" cy="109537"/>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43" name="Freeform 87">
            <a:extLst>
              <a:ext uri="{FF2B5EF4-FFF2-40B4-BE49-F238E27FC236}">
                <a16:creationId xmlns:a16="http://schemas.microsoft.com/office/drawing/2014/main" id="{49774A5D-D088-8D06-2E16-EF1751AEF4D6}"/>
              </a:ext>
            </a:extLst>
          </p:cNvPr>
          <p:cNvSpPr>
            <a:spLocks/>
          </p:cNvSpPr>
          <p:nvPr/>
        </p:nvSpPr>
        <p:spPr bwMode="auto">
          <a:xfrm>
            <a:off x="5024438" y="570706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45" name="Freeform 88">
            <a:extLst>
              <a:ext uri="{FF2B5EF4-FFF2-40B4-BE49-F238E27FC236}">
                <a16:creationId xmlns:a16="http://schemas.microsoft.com/office/drawing/2014/main" id="{1071EFAD-B7A7-7370-45C8-70CFF10E178B}"/>
              </a:ext>
            </a:extLst>
          </p:cNvPr>
          <p:cNvSpPr>
            <a:spLocks/>
          </p:cNvSpPr>
          <p:nvPr/>
        </p:nvSpPr>
        <p:spPr bwMode="auto">
          <a:xfrm>
            <a:off x="4957763" y="558641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47" name="Freeform 89">
            <a:extLst>
              <a:ext uri="{FF2B5EF4-FFF2-40B4-BE49-F238E27FC236}">
                <a16:creationId xmlns:a16="http://schemas.microsoft.com/office/drawing/2014/main" id="{C42677A4-376A-C157-C574-7C5F96305A4A}"/>
              </a:ext>
            </a:extLst>
          </p:cNvPr>
          <p:cNvSpPr>
            <a:spLocks/>
          </p:cNvSpPr>
          <p:nvPr/>
        </p:nvSpPr>
        <p:spPr bwMode="auto">
          <a:xfrm>
            <a:off x="5043488" y="55483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49" name="Freeform 90">
            <a:extLst>
              <a:ext uri="{FF2B5EF4-FFF2-40B4-BE49-F238E27FC236}">
                <a16:creationId xmlns:a16="http://schemas.microsoft.com/office/drawing/2014/main" id="{2C12E36D-1FD2-83CC-CC30-84E627F32FEA}"/>
              </a:ext>
            </a:extLst>
          </p:cNvPr>
          <p:cNvSpPr>
            <a:spLocks/>
          </p:cNvSpPr>
          <p:nvPr/>
        </p:nvSpPr>
        <p:spPr bwMode="auto">
          <a:xfrm>
            <a:off x="4695825" y="5707063"/>
            <a:ext cx="50800" cy="109537"/>
          </a:xfrm>
          <a:custGeom>
            <a:avLst/>
            <a:gdLst>
              <a:gd name="T0" fmla="*/ 0 w 32"/>
              <a:gd name="T1" fmla="*/ 42130 h 26"/>
              <a:gd name="T2" fmla="*/ 41275 w 32"/>
              <a:gd name="T3" fmla="*/ 80046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51" name="Freeform 91">
            <a:extLst>
              <a:ext uri="{FF2B5EF4-FFF2-40B4-BE49-F238E27FC236}">
                <a16:creationId xmlns:a16="http://schemas.microsoft.com/office/drawing/2014/main" id="{65404374-AFD7-BB92-076F-3F4C0D55C8F0}"/>
              </a:ext>
            </a:extLst>
          </p:cNvPr>
          <p:cNvSpPr>
            <a:spLocks/>
          </p:cNvSpPr>
          <p:nvPr/>
        </p:nvSpPr>
        <p:spPr bwMode="auto">
          <a:xfrm>
            <a:off x="4848225" y="585946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53" name="Freeform 92">
            <a:extLst>
              <a:ext uri="{FF2B5EF4-FFF2-40B4-BE49-F238E27FC236}">
                <a16:creationId xmlns:a16="http://schemas.microsoft.com/office/drawing/2014/main" id="{1F57DBBB-CEF8-EB74-BB76-B88EA8818E44}"/>
              </a:ext>
            </a:extLst>
          </p:cNvPr>
          <p:cNvSpPr>
            <a:spLocks/>
          </p:cNvSpPr>
          <p:nvPr/>
        </p:nvSpPr>
        <p:spPr bwMode="auto">
          <a:xfrm>
            <a:off x="4781550" y="573881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55" name="Freeform 93">
            <a:extLst>
              <a:ext uri="{FF2B5EF4-FFF2-40B4-BE49-F238E27FC236}">
                <a16:creationId xmlns:a16="http://schemas.microsoft.com/office/drawing/2014/main" id="{BD60B3E5-E2E5-3B5A-BD3D-F787BF47C67C}"/>
              </a:ext>
            </a:extLst>
          </p:cNvPr>
          <p:cNvSpPr>
            <a:spLocks/>
          </p:cNvSpPr>
          <p:nvPr/>
        </p:nvSpPr>
        <p:spPr bwMode="auto">
          <a:xfrm>
            <a:off x="4867275" y="57007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57" name="Freeform 94">
            <a:extLst>
              <a:ext uri="{FF2B5EF4-FFF2-40B4-BE49-F238E27FC236}">
                <a16:creationId xmlns:a16="http://schemas.microsoft.com/office/drawing/2014/main" id="{1DFE0947-C791-64E1-FCEC-25D40BDFE8BC}"/>
              </a:ext>
            </a:extLst>
          </p:cNvPr>
          <p:cNvSpPr>
            <a:spLocks/>
          </p:cNvSpPr>
          <p:nvPr/>
        </p:nvSpPr>
        <p:spPr bwMode="auto">
          <a:xfrm>
            <a:off x="4710113" y="577850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59" name="Freeform 95">
            <a:extLst>
              <a:ext uri="{FF2B5EF4-FFF2-40B4-BE49-F238E27FC236}">
                <a16:creationId xmlns:a16="http://schemas.microsoft.com/office/drawing/2014/main" id="{4C2B9429-4AE5-FFDE-99D2-A6E564F64C74}"/>
              </a:ext>
            </a:extLst>
          </p:cNvPr>
          <p:cNvSpPr>
            <a:spLocks/>
          </p:cNvSpPr>
          <p:nvPr/>
        </p:nvSpPr>
        <p:spPr bwMode="auto">
          <a:xfrm>
            <a:off x="4643438" y="5657850"/>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61" name="Freeform 96">
            <a:extLst>
              <a:ext uri="{FF2B5EF4-FFF2-40B4-BE49-F238E27FC236}">
                <a16:creationId xmlns:a16="http://schemas.microsoft.com/office/drawing/2014/main" id="{9E013CE9-B65A-4E1A-3C15-7EAF9EE6A188}"/>
              </a:ext>
            </a:extLst>
          </p:cNvPr>
          <p:cNvSpPr>
            <a:spLocks/>
          </p:cNvSpPr>
          <p:nvPr/>
        </p:nvSpPr>
        <p:spPr bwMode="auto">
          <a:xfrm>
            <a:off x="4729163" y="561975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63" name="Freeform 97">
            <a:extLst>
              <a:ext uri="{FF2B5EF4-FFF2-40B4-BE49-F238E27FC236}">
                <a16:creationId xmlns:a16="http://schemas.microsoft.com/office/drawing/2014/main" id="{1D835ABC-29C4-F6ED-0204-3670EB17C1BC}"/>
              </a:ext>
            </a:extLst>
          </p:cNvPr>
          <p:cNvSpPr>
            <a:spLocks/>
          </p:cNvSpPr>
          <p:nvPr/>
        </p:nvSpPr>
        <p:spPr bwMode="auto">
          <a:xfrm>
            <a:off x="4881563" y="5435600"/>
            <a:ext cx="50800" cy="109538"/>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37" name="Freeform 98">
            <a:extLst>
              <a:ext uri="{FF2B5EF4-FFF2-40B4-BE49-F238E27FC236}">
                <a16:creationId xmlns:a16="http://schemas.microsoft.com/office/drawing/2014/main" id="{F5187E21-02A7-7C67-9F62-0C9273FD704B}"/>
              </a:ext>
            </a:extLst>
          </p:cNvPr>
          <p:cNvSpPr>
            <a:spLocks/>
          </p:cNvSpPr>
          <p:nvPr/>
        </p:nvSpPr>
        <p:spPr bwMode="auto">
          <a:xfrm>
            <a:off x="5033963" y="558800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48" name="Freeform 99">
            <a:extLst>
              <a:ext uri="{FF2B5EF4-FFF2-40B4-BE49-F238E27FC236}">
                <a16:creationId xmlns:a16="http://schemas.microsoft.com/office/drawing/2014/main" id="{774043E5-A87F-1F64-A4A1-ADD49A203DE0}"/>
              </a:ext>
            </a:extLst>
          </p:cNvPr>
          <p:cNvSpPr>
            <a:spLocks/>
          </p:cNvSpPr>
          <p:nvPr/>
        </p:nvSpPr>
        <p:spPr bwMode="auto">
          <a:xfrm>
            <a:off x="4967288" y="5467350"/>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50" name="Freeform 100">
            <a:extLst>
              <a:ext uri="{FF2B5EF4-FFF2-40B4-BE49-F238E27FC236}">
                <a16:creationId xmlns:a16="http://schemas.microsoft.com/office/drawing/2014/main" id="{BA462205-C9AB-4302-58D4-FCE3C137FCB9}"/>
              </a:ext>
            </a:extLst>
          </p:cNvPr>
          <p:cNvSpPr>
            <a:spLocks/>
          </p:cNvSpPr>
          <p:nvPr/>
        </p:nvSpPr>
        <p:spPr bwMode="auto">
          <a:xfrm>
            <a:off x="5053013" y="542925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52" name="Freeform 101">
            <a:extLst>
              <a:ext uri="{FF2B5EF4-FFF2-40B4-BE49-F238E27FC236}">
                <a16:creationId xmlns:a16="http://schemas.microsoft.com/office/drawing/2014/main" id="{8E9248A5-A43E-668A-F8E7-818DEBAEDA99}"/>
              </a:ext>
            </a:extLst>
          </p:cNvPr>
          <p:cNvSpPr>
            <a:spLocks/>
          </p:cNvSpPr>
          <p:nvPr/>
        </p:nvSpPr>
        <p:spPr bwMode="auto">
          <a:xfrm>
            <a:off x="5429250" y="5426075"/>
            <a:ext cx="50800" cy="109538"/>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54" name="Freeform 102">
            <a:extLst>
              <a:ext uri="{FF2B5EF4-FFF2-40B4-BE49-F238E27FC236}">
                <a16:creationId xmlns:a16="http://schemas.microsoft.com/office/drawing/2014/main" id="{14F14BC1-CEFE-EFF9-AA72-802C371B9616}"/>
              </a:ext>
            </a:extLst>
          </p:cNvPr>
          <p:cNvSpPr>
            <a:spLocks/>
          </p:cNvSpPr>
          <p:nvPr/>
        </p:nvSpPr>
        <p:spPr bwMode="auto">
          <a:xfrm>
            <a:off x="5581650" y="557847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56" name="Freeform 103">
            <a:extLst>
              <a:ext uri="{FF2B5EF4-FFF2-40B4-BE49-F238E27FC236}">
                <a16:creationId xmlns:a16="http://schemas.microsoft.com/office/drawing/2014/main" id="{98B9116E-6BBD-52B7-D7FE-3D3BA55F0180}"/>
              </a:ext>
            </a:extLst>
          </p:cNvPr>
          <p:cNvSpPr>
            <a:spLocks/>
          </p:cNvSpPr>
          <p:nvPr/>
        </p:nvSpPr>
        <p:spPr bwMode="auto">
          <a:xfrm>
            <a:off x="5514975" y="5457825"/>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58" name="Freeform 104">
            <a:extLst>
              <a:ext uri="{FF2B5EF4-FFF2-40B4-BE49-F238E27FC236}">
                <a16:creationId xmlns:a16="http://schemas.microsoft.com/office/drawing/2014/main" id="{48577C99-502E-4912-3905-644E40F3D05A}"/>
              </a:ext>
            </a:extLst>
          </p:cNvPr>
          <p:cNvSpPr>
            <a:spLocks/>
          </p:cNvSpPr>
          <p:nvPr/>
        </p:nvSpPr>
        <p:spPr bwMode="auto">
          <a:xfrm>
            <a:off x="5600700" y="541972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60" name="Freeform 105">
            <a:extLst>
              <a:ext uri="{FF2B5EF4-FFF2-40B4-BE49-F238E27FC236}">
                <a16:creationId xmlns:a16="http://schemas.microsoft.com/office/drawing/2014/main" id="{ABB8175D-A459-8390-11AF-67E7089EFD59}"/>
              </a:ext>
            </a:extLst>
          </p:cNvPr>
          <p:cNvSpPr>
            <a:spLocks/>
          </p:cNvSpPr>
          <p:nvPr/>
        </p:nvSpPr>
        <p:spPr bwMode="auto">
          <a:xfrm>
            <a:off x="5253038" y="5578475"/>
            <a:ext cx="50800" cy="109538"/>
          </a:xfrm>
          <a:custGeom>
            <a:avLst/>
            <a:gdLst>
              <a:gd name="T0" fmla="*/ 0 w 32"/>
              <a:gd name="T1" fmla="*/ 42130 h 26"/>
              <a:gd name="T2" fmla="*/ 41275 w 32"/>
              <a:gd name="T3" fmla="*/ 80047 h 26"/>
              <a:gd name="T4" fmla="*/ 12700 w 32"/>
              <a:gd name="T5" fmla="*/ 4213 h 26"/>
              <a:gd name="T6" fmla="*/ 0 w 32"/>
              <a:gd name="T7" fmla="*/ 42130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62" name="Freeform 106">
            <a:extLst>
              <a:ext uri="{FF2B5EF4-FFF2-40B4-BE49-F238E27FC236}">
                <a16:creationId xmlns:a16="http://schemas.microsoft.com/office/drawing/2014/main" id="{673B90AF-7D71-0259-474F-FB07F97FE77C}"/>
              </a:ext>
            </a:extLst>
          </p:cNvPr>
          <p:cNvSpPr>
            <a:spLocks/>
          </p:cNvSpPr>
          <p:nvPr/>
        </p:nvSpPr>
        <p:spPr bwMode="auto">
          <a:xfrm>
            <a:off x="5405438" y="573087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64" name="Freeform 107">
            <a:extLst>
              <a:ext uri="{FF2B5EF4-FFF2-40B4-BE49-F238E27FC236}">
                <a16:creationId xmlns:a16="http://schemas.microsoft.com/office/drawing/2014/main" id="{8CD87A52-FBCC-5BA3-5B31-25492F9486A4}"/>
              </a:ext>
            </a:extLst>
          </p:cNvPr>
          <p:cNvSpPr>
            <a:spLocks/>
          </p:cNvSpPr>
          <p:nvPr/>
        </p:nvSpPr>
        <p:spPr bwMode="auto">
          <a:xfrm>
            <a:off x="5338763" y="5610225"/>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66" name="Freeform 108">
            <a:extLst>
              <a:ext uri="{FF2B5EF4-FFF2-40B4-BE49-F238E27FC236}">
                <a16:creationId xmlns:a16="http://schemas.microsoft.com/office/drawing/2014/main" id="{A57D5B74-9BC2-55AA-F912-93D37AF81A14}"/>
              </a:ext>
            </a:extLst>
          </p:cNvPr>
          <p:cNvSpPr>
            <a:spLocks/>
          </p:cNvSpPr>
          <p:nvPr/>
        </p:nvSpPr>
        <p:spPr bwMode="auto">
          <a:xfrm>
            <a:off x="5424488" y="5572125"/>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68" name="Freeform 109">
            <a:extLst>
              <a:ext uri="{FF2B5EF4-FFF2-40B4-BE49-F238E27FC236}">
                <a16:creationId xmlns:a16="http://schemas.microsoft.com/office/drawing/2014/main" id="{6C5EBEE8-5403-9172-2506-8622779D839E}"/>
              </a:ext>
            </a:extLst>
          </p:cNvPr>
          <p:cNvSpPr>
            <a:spLocks/>
          </p:cNvSpPr>
          <p:nvPr/>
        </p:nvSpPr>
        <p:spPr bwMode="auto">
          <a:xfrm>
            <a:off x="5267325" y="56499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70" name="Freeform 110">
            <a:extLst>
              <a:ext uri="{FF2B5EF4-FFF2-40B4-BE49-F238E27FC236}">
                <a16:creationId xmlns:a16="http://schemas.microsoft.com/office/drawing/2014/main" id="{D2C802CD-1AB0-6D26-256C-4F60F50D42BF}"/>
              </a:ext>
            </a:extLst>
          </p:cNvPr>
          <p:cNvSpPr>
            <a:spLocks/>
          </p:cNvSpPr>
          <p:nvPr/>
        </p:nvSpPr>
        <p:spPr bwMode="auto">
          <a:xfrm>
            <a:off x="5200650" y="552926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72" name="Freeform 111">
            <a:extLst>
              <a:ext uri="{FF2B5EF4-FFF2-40B4-BE49-F238E27FC236}">
                <a16:creationId xmlns:a16="http://schemas.microsoft.com/office/drawing/2014/main" id="{54EE263E-2672-A54A-83FB-D6008C3E6FBF}"/>
              </a:ext>
            </a:extLst>
          </p:cNvPr>
          <p:cNvSpPr>
            <a:spLocks/>
          </p:cNvSpPr>
          <p:nvPr/>
        </p:nvSpPr>
        <p:spPr bwMode="auto">
          <a:xfrm>
            <a:off x="5286375" y="549116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74" name="Freeform 113">
            <a:extLst>
              <a:ext uri="{FF2B5EF4-FFF2-40B4-BE49-F238E27FC236}">
                <a16:creationId xmlns:a16="http://schemas.microsoft.com/office/drawing/2014/main" id="{C4CABDF6-4762-C9D8-9201-F6731942347B}"/>
              </a:ext>
            </a:extLst>
          </p:cNvPr>
          <p:cNvSpPr>
            <a:spLocks/>
          </p:cNvSpPr>
          <p:nvPr/>
        </p:nvSpPr>
        <p:spPr bwMode="auto">
          <a:xfrm>
            <a:off x="5591175" y="5459413"/>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76" name="Freeform 114">
            <a:extLst>
              <a:ext uri="{FF2B5EF4-FFF2-40B4-BE49-F238E27FC236}">
                <a16:creationId xmlns:a16="http://schemas.microsoft.com/office/drawing/2014/main" id="{9F85A62E-60B0-0970-6499-A9C190D53425}"/>
              </a:ext>
            </a:extLst>
          </p:cNvPr>
          <p:cNvSpPr>
            <a:spLocks/>
          </p:cNvSpPr>
          <p:nvPr/>
        </p:nvSpPr>
        <p:spPr bwMode="auto">
          <a:xfrm>
            <a:off x="5524500" y="5338763"/>
            <a:ext cx="92075" cy="95250"/>
          </a:xfrm>
          <a:custGeom>
            <a:avLst/>
            <a:gdLst>
              <a:gd name="T0" fmla="*/ 0 w 32"/>
              <a:gd name="T1" fmla="*/ 36635 h 26"/>
              <a:gd name="T2" fmla="*/ 74811 w 32"/>
              <a:gd name="T3" fmla="*/ 69606 h 26"/>
              <a:gd name="T4" fmla="*/ 23019 w 32"/>
              <a:gd name="T5" fmla="*/ 3663 h 26"/>
              <a:gd name="T6" fmla="*/ 0 w 32"/>
              <a:gd name="T7" fmla="*/ 3663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78" name="Freeform 85">
            <a:extLst>
              <a:ext uri="{FF2B5EF4-FFF2-40B4-BE49-F238E27FC236}">
                <a16:creationId xmlns:a16="http://schemas.microsoft.com/office/drawing/2014/main" id="{381200C6-4910-4688-84D2-A60806B3B33E}"/>
              </a:ext>
            </a:extLst>
          </p:cNvPr>
          <p:cNvSpPr>
            <a:spLocks/>
          </p:cNvSpPr>
          <p:nvPr/>
        </p:nvSpPr>
        <p:spPr bwMode="auto">
          <a:xfrm>
            <a:off x="5572125" y="5276850"/>
            <a:ext cx="50800" cy="41275"/>
          </a:xfrm>
          <a:custGeom>
            <a:avLst/>
            <a:gdLst>
              <a:gd name="T0" fmla="*/ 0 w 32"/>
              <a:gd name="T1" fmla="*/ 15875 h 26"/>
              <a:gd name="T2" fmla="*/ 41275 w 32"/>
              <a:gd name="T3" fmla="*/ 30163 h 26"/>
              <a:gd name="T4" fmla="*/ 12700 w 32"/>
              <a:gd name="T5" fmla="*/ 1588 h 26"/>
              <a:gd name="T6" fmla="*/ 0 w 32"/>
              <a:gd name="T7" fmla="*/ 15875 h 26"/>
              <a:gd name="T8" fmla="*/ 0 60000 65536"/>
              <a:gd name="T9" fmla="*/ 0 60000 65536"/>
              <a:gd name="T10" fmla="*/ 0 60000 65536"/>
              <a:gd name="T11" fmla="*/ 0 60000 65536"/>
              <a:gd name="T12" fmla="*/ 0 w 32"/>
              <a:gd name="T13" fmla="*/ 0 h 26"/>
              <a:gd name="T14" fmla="*/ 32 w 32"/>
              <a:gd name="T15" fmla="*/ 26 h 26"/>
            </a:gdLst>
            <a:ahLst/>
            <a:cxnLst>
              <a:cxn ang="T8">
                <a:pos x="T0" y="T1"/>
              </a:cxn>
              <a:cxn ang="T9">
                <a:pos x="T2" y="T3"/>
              </a:cxn>
              <a:cxn ang="T10">
                <a:pos x="T4" y="T5"/>
              </a:cxn>
              <a:cxn ang="T11">
                <a:pos x="T6" y="T7"/>
              </a:cxn>
            </a:cxnLst>
            <a:rect l="T12" t="T13" r="T14" b="T15"/>
            <a:pathLst>
              <a:path w="32" h="26">
                <a:moveTo>
                  <a:pt x="0" y="10"/>
                </a:moveTo>
                <a:cubicBezTo>
                  <a:pt x="9" y="13"/>
                  <a:pt x="20" y="26"/>
                  <a:pt x="26" y="19"/>
                </a:cubicBezTo>
                <a:cubicBezTo>
                  <a:pt x="32" y="13"/>
                  <a:pt x="16" y="4"/>
                  <a:pt x="8" y="1"/>
                </a:cubicBezTo>
                <a:cubicBezTo>
                  <a:pt x="4" y="0"/>
                  <a:pt x="3" y="7"/>
                  <a:pt x="0" y="10"/>
                </a:cubicBezTo>
                <a:close/>
              </a:path>
            </a:pathLst>
          </a:custGeom>
          <a:solidFill>
            <a:schemeClr val="tx2"/>
          </a:solidFill>
          <a:ln w="9525">
            <a:noFill/>
            <a:round/>
            <a:headEnd/>
            <a:tailEnd/>
          </a:ln>
        </p:spPr>
        <p:txBody>
          <a:bodyPr>
            <a:spAutoFit/>
          </a:bodyPr>
          <a:lstStyle/>
          <a:p>
            <a:endParaRPr lang="en-US"/>
          </a:p>
        </p:txBody>
      </p:sp>
      <p:sp>
        <p:nvSpPr>
          <p:cNvPr id="14380" name="Freeform 116">
            <a:extLst>
              <a:ext uri="{FF2B5EF4-FFF2-40B4-BE49-F238E27FC236}">
                <a16:creationId xmlns:a16="http://schemas.microsoft.com/office/drawing/2014/main" id="{E30C4BB3-BA8E-F988-5B3F-31278864B0C3}"/>
              </a:ext>
            </a:extLst>
          </p:cNvPr>
          <p:cNvSpPr>
            <a:spLocks/>
          </p:cNvSpPr>
          <p:nvPr/>
        </p:nvSpPr>
        <p:spPr bwMode="auto">
          <a:xfrm>
            <a:off x="5216525" y="4903788"/>
            <a:ext cx="109538" cy="98425"/>
          </a:xfrm>
          <a:custGeom>
            <a:avLst/>
            <a:gdLst>
              <a:gd name="T0" fmla="*/ 0 w 1419"/>
              <a:gd name="T1" fmla="*/ 52942 h 673"/>
              <a:gd name="T2" fmla="*/ 13972 w 1419"/>
              <a:gd name="T3" fmla="*/ 35246 h 673"/>
              <a:gd name="T4" fmla="*/ 27867 w 1419"/>
              <a:gd name="T5" fmla="*/ 17696 h 673"/>
              <a:gd name="T6" fmla="*/ 33888 w 1419"/>
              <a:gd name="T7" fmla="*/ 13894 h 673"/>
              <a:gd name="T8" fmla="*/ 37207 w 1419"/>
              <a:gd name="T9" fmla="*/ 2632 h 673"/>
              <a:gd name="T10" fmla="*/ 41144 w 1419"/>
              <a:gd name="T11" fmla="*/ 0 h 673"/>
              <a:gd name="T12" fmla="*/ 56429 w 1419"/>
              <a:gd name="T13" fmla="*/ 3802 h 673"/>
              <a:gd name="T14" fmla="*/ 76345 w 1419"/>
              <a:gd name="T15" fmla="*/ 7605 h 673"/>
              <a:gd name="T16" fmla="*/ 96261 w 1419"/>
              <a:gd name="T17" fmla="*/ 26471 h 673"/>
              <a:gd name="T18" fmla="*/ 101587 w 1419"/>
              <a:gd name="T19" fmla="*/ 39048 h 673"/>
              <a:gd name="T20" fmla="*/ 106836 w 1419"/>
              <a:gd name="T21" fmla="*/ 46653 h 673"/>
              <a:gd name="T22" fmla="*/ 109538 w 1419"/>
              <a:gd name="T23" fmla="*/ 56598 h 673"/>
              <a:gd name="T24" fmla="*/ 101587 w 1419"/>
              <a:gd name="T25" fmla="*/ 70492 h 673"/>
              <a:gd name="T26" fmla="*/ 94948 w 1419"/>
              <a:gd name="T27" fmla="*/ 77950 h 673"/>
              <a:gd name="T28" fmla="*/ 82289 w 1419"/>
              <a:gd name="T29" fmla="*/ 88041 h 673"/>
              <a:gd name="T30" fmla="*/ 61755 w 1419"/>
              <a:gd name="T31" fmla="*/ 95646 h 673"/>
              <a:gd name="T32" fmla="*/ 33193 w 1419"/>
              <a:gd name="T33" fmla="*/ 91844 h 673"/>
              <a:gd name="T34" fmla="*/ 23930 w 1419"/>
              <a:gd name="T35" fmla="*/ 83069 h 673"/>
              <a:gd name="T36" fmla="*/ 17291 w 1419"/>
              <a:gd name="T37" fmla="*/ 76780 h 673"/>
              <a:gd name="T38" fmla="*/ 15979 w 1419"/>
              <a:gd name="T39" fmla="*/ 72978 h 673"/>
              <a:gd name="T40" fmla="*/ 13972 w 1419"/>
              <a:gd name="T41" fmla="*/ 71662 h 673"/>
              <a:gd name="T42" fmla="*/ 12660 w 1419"/>
              <a:gd name="T43" fmla="*/ 64203 h 673"/>
              <a:gd name="T44" fmla="*/ 10653 w 1419"/>
              <a:gd name="T45" fmla="*/ 62887 h 673"/>
              <a:gd name="T46" fmla="*/ 2702 w 1419"/>
              <a:gd name="T47" fmla="*/ 54112 h 673"/>
              <a:gd name="T48" fmla="*/ 0 w 1419"/>
              <a:gd name="T49" fmla="*/ 52942 h 6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19"/>
              <a:gd name="T76" fmla="*/ 0 h 673"/>
              <a:gd name="T77" fmla="*/ 1419 w 1419"/>
              <a:gd name="T78" fmla="*/ 673 h 6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19" h="673">
                <a:moveTo>
                  <a:pt x="0" y="362"/>
                </a:moveTo>
                <a:cubicBezTo>
                  <a:pt x="28" y="282"/>
                  <a:pt x="104" y="257"/>
                  <a:pt x="181" y="241"/>
                </a:cubicBezTo>
                <a:cubicBezTo>
                  <a:pt x="205" y="138"/>
                  <a:pt x="277" y="142"/>
                  <a:pt x="361" y="121"/>
                </a:cubicBezTo>
                <a:cubicBezTo>
                  <a:pt x="387" y="115"/>
                  <a:pt x="414" y="104"/>
                  <a:pt x="439" y="95"/>
                </a:cubicBezTo>
                <a:cubicBezTo>
                  <a:pt x="451" y="76"/>
                  <a:pt x="463" y="30"/>
                  <a:pt x="482" y="18"/>
                </a:cubicBezTo>
                <a:cubicBezTo>
                  <a:pt x="497" y="8"/>
                  <a:pt x="533" y="0"/>
                  <a:pt x="533" y="0"/>
                </a:cubicBezTo>
                <a:cubicBezTo>
                  <a:pt x="599" y="11"/>
                  <a:pt x="664" y="20"/>
                  <a:pt x="731" y="26"/>
                </a:cubicBezTo>
                <a:cubicBezTo>
                  <a:pt x="814" y="13"/>
                  <a:pt x="905" y="42"/>
                  <a:pt x="989" y="52"/>
                </a:cubicBezTo>
                <a:cubicBezTo>
                  <a:pt x="1068" y="131"/>
                  <a:pt x="1140" y="159"/>
                  <a:pt x="1247" y="181"/>
                </a:cubicBezTo>
                <a:cubicBezTo>
                  <a:pt x="1285" y="206"/>
                  <a:pt x="1281" y="234"/>
                  <a:pt x="1316" y="267"/>
                </a:cubicBezTo>
                <a:cubicBezTo>
                  <a:pt x="1328" y="306"/>
                  <a:pt x="1346" y="309"/>
                  <a:pt x="1384" y="319"/>
                </a:cubicBezTo>
                <a:cubicBezTo>
                  <a:pt x="1406" y="340"/>
                  <a:pt x="1409" y="359"/>
                  <a:pt x="1419" y="387"/>
                </a:cubicBezTo>
                <a:cubicBezTo>
                  <a:pt x="1404" y="431"/>
                  <a:pt x="1359" y="466"/>
                  <a:pt x="1316" y="482"/>
                </a:cubicBezTo>
                <a:cubicBezTo>
                  <a:pt x="1295" y="502"/>
                  <a:pt x="1258" y="524"/>
                  <a:pt x="1230" y="533"/>
                </a:cubicBezTo>
                <a:cubicBezTo>
                  <a:pt x="1204" y="559"/>
                  <a:pt x="1106" y="590"/>
                  <a:pt x="1066" y="602"/>
                </a:cubicBezTo>
                <a:cubicBezTo>
                  <a:pt x="991" y="653"/>
                  <a:pt x="887" y="648"/>
                  <a:pt x="800" y="654"/>
                </a:cubicBezTo>
                <a:cubicBezTo>
                  <a:pt x="585" y="648"/>
                  <a:pt x="561" y="673"/>
                  <a:pt x="430" y="628"/>
                </a:cubicBezTo>
                <a:cubicBezTo>
                  <a:pt x="394" y="601"/>
                  <a:pt x="354" y="578"/>
                  <a:pt x="310" y="568"/>
                </a:cubicBezTo>
                <a:cubicBezTo>
                  <a:pt x="280" y="553"/>
                  <a:pt x="256" y="535"/>
                  <a:pt x="224" y="525"/>
                </a:cubicBezTo>
                <a:cubicBezTo>
                  <a:pt x="218" y="516"/>
                  <a:pt x="215" y="506"/>
                  <a:pt x="207" y="499"/>
                </a:cubicBezTo>
                <a:cubicBezTo>
                  <a:pt x="200" y="493"/>
                  <a:pt x="188" y="496"/>
                  <a:pt x="181" y="490"/>
                </a:cubicBezTo>
                <a:cubicBezTo>
                  <a:pt x="148" y="458"/>
                  <a:pt x="196" y="472"/>
                  <a:pt x="164" y="439"/>
                </a:cubicBezTo>
                <a:cubicBezTo>
                  <a:pt x="158" y="432"/>
                  <a:pt x="146" y="434"/>
                  <a:pt x="138" y="430"/>
                </a:cubicBezTo>
                <a:cubicBezTo>
                  <a:pt x="101" y="409"/>
                  <a:pt x="74" y="384"/>
                  <a:pt x="35" y="370"/>
                </a:cubicBezTo>
                <a:cubicBezTo>
                  <a:pt x="13" y="337"/>
                  <a:pt x="25" y="337"/>
                  <a:pt x="0" y="362"/>
                </a:cubicBezTo>
                <a:close/>
              </a:path>
            </a:pathLst>
          </a:custGeom>
          <a:solidFill>
            <a:srgbClr val="CC9900"/>
          </a:solidFill>
          <a:ln w="12700">
            <a:solidFill>
              <a:schemeClr val="tx1"/>
            </a:solidFill>
            <a:round/>
            <a:headEnd/>
            <a:tailEnd/>
          </a:ln>
        </p:spPr>
        <p:txBody>
          <a:bodyPr>
            <a:spAutoFit/>
          </a:bodyPr>
          <a:lstStyle/>
          <a:p>
            <a:endParaRPr lang="en-US"/>
          </a:p>
        </p:txBody>
      </p:sp>
      <p:sp>
        <p:nvSpPr>
          <p:cNvPr id="14382" name="Freeform 117">
            <a:extLst>
              <a:ext uri="{FF2B5EF4-FFF2-40B4-BE49-F238E27FC236}">
                <a16:creationId xmlns:a16="http://schemas.microsoft.com/office/drawing/2014/main" id="{7598950C-BDAA-92D9-AD26-B612D1B28660}"/>
              </a:ext>
            </a:extLst>
          </p:cNvPr>
          <p:cNvSpPr>
            <a:spLocks/>
          </p:cNvSpPr>
          <p:nvPr/>
        </p:nvSpPr>
        <p:spPr bwMode="auto">
          <a:xfrm>
            <a:off x="5313363" y="4741863"/>
            <a:ext cx="111125" cy="112712"/>
          </a:xfrm>
          <a:custGeom>
            <a:avLst/>
            <a:gdLst>
              <a:gd name="T0" fmla="*/ 0 w 1419"/>
              <a:gd name="T1" fmla="*/ 60627 h 673"/>
              <a:gd name="T2" fmla="*/ 14175 w 1419"/>
              <a:gd name="T3" fmla="*/ 40362 h 673"/>
              <a:gd name="T4" fmla="*/ 28271 w 1419"/>
              <a:gd name="T5" fmla="*/ 20265 h 673"/>
              <a:gd name="T6" fmla="*/ 34379 w 1419"/>
              <a:gd name="T7" fmla="*/ 15910 h 673"/>
              <a:gd name="T8" fmla="*/ 37746 w 1419"/>
              <a:gd name="T9" fmla="*/ 3015 h 673"/>
              <a:gd name="T10" fmla="*/ 41740 w 1419"/>
              <a:gd name="T11" fmla="*/ 0 h 673"/>
              <a:gd name="T12" fmla="*/ 57246 w 1419"/>
              <a:gd name="T13" fmla="*/ 4354 h 673"/>
              <a:gd name="T14" fmla="*/ 77451 w 1419"/>
              <a:gd name="T15" fmla="*/ 8709 h 673"/>
              <a:gd name="T16" fmla="*/ 97655 w 1419"/>
              <a:gd name="T17" fmla="*/ 30313 h 673"/>
              <a:gd name="T18" fmla="*/ 103059 w 1419"/>
              <a:gd name="T19" fmla="*/ 44716 h 673"/>
              <a:gd name="T20" fmla="*/ 108384 w 1419"/>
              <a:gd name="T21" fmla="*/ 53425 h 673"/>
              <a:gd name="T22" fmla="*/ 111125 w 1419"/>
              <a:gd name="T23" fmla="*/ 64814 h 673"/>
              <a:gd name="T24" fmla="*/ 103059 w 1419"/>
              <a:gd name="T25" fmla="*/ 80724 h 673"/>
              <a:gd name="T26" fmla="*/ 96324 w 1419"/>
              <a:gd name="T27" fmla="*/ 89265 h 673"/>
              <a:gd name="T28" fmla="*/ 83481 w 1419"/>
              <a:gd name="T29" fmla="*/ 100821 h 673"/>
              <a:gd name="T30" fmla="*/ 62650 w 1419"/>
              <a:gd name="T31" fmla="*/ 109530 h 673"/>
              <a:gd name="T32" fmla="*/ 33674 w 1419"/>
              <a:gd name="T33" fmla="*/ 105176 h 673"/>
              <a:gd name="T34" fmla="*/ 24277 w 1419"/>
              <a:gd name="T35" fmla="*/ 95127 h 673"/>
              <a:gd name="T36" fmla="*/ 17542 w 1419"/>
              <a:gd name="T37" fmla="*/ 87925 h 673"/>
              <a:gd name="T38" fmla="*/ 16211 w 1419"/>
              <a:gd name="T39" fmla="*/ 83571 h 673"/>
              <a:gd name="T40" fmla="*/ 14175 w 1419"/>
              <a:gd name="T41" fmla="*/ 82064 h 673"/>
              <a:gd name="T42" fmla="*/ 12843 w 1419"/>
              <a:gd name="T43" fmla="*/ 73522 h 673"/>
              <a:gd name="T44" fmla="*/ 10807 w 1419"/>
              <a:gd name="T45" fmla="*/ 72015 h 673"/>
              <a:gd name="T46" fmla="*/ 2741 w 1419"/>
              <a:gd name="T47" fmla="*/ 61966 h 673"/>
              <a:gd name="T48" fmla="*/ 0 w 1419"/>
              <a:gd name="T49" fmla="*/ 60627 h 6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19"/>
              <a:gd name="T76" fmla="*/ 0 h 673"/>
              <a:gd name="T77" fmla="*/ 1419 w 1419"/>
              <a:gd name="T78" fmla="*/ 673 h 6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19" h="673">
                <a:moveTo>
                  <a:pt x="0" y="362"/>
                </a:moveTo>
                <a:cubicBezTo>
                  <a:pt x="28" y="282"/>
                  <a:pt x="104" y="257"/>
                  <a:pt x="181" y="241"/>
                </a:cubicBezTo>
                <a:cubicBezTo>
                  <a:pt x="205" y="138"/>
                  <a:pt x="277" y="142"/>
                  <a:pt x="361" y="121"/>
                </a:cubicBezTo>
                <a:cubicBezTo>
                  <a:pt x="387" y="115"/>
                  <a:pt x="414" y="104"/>
                  <a:pt x="439" y="95"/>
                </a:cubicBezTo>
                <a:cubicBezTo>
                  <a:pt x="451" y="76"/>
                  <a:pt x="463" y="30"/>
                  <a:pt x="482" y="18"/>
                </a:cubicBezTo>
                <a:cubicBezTo>
                  <a:pt x="497" y="8"/>
                  <a:pt x="533" y="0"/>
                  <a:pt x="533" y="0"/>
                </a:cubicBezTo>
                <a:cubicBezTo>
                  <a:pt x="599" y="11"/>
                  <a:pt x="664" y="20"/>
                  <a:pt x="731" y="26"/>
                </a:cubicBezTo>
                <a:cubicBezTo>
                  <a:pt x="814" y="13"/>
                  <a:pt x="905" y="42"/>
                  <a:pt x="989" y="52"/>
                </a:cubicBezTo>
                <a:cubicBezTo>
                  <a:pt x="1068" y="131"/>
                  <a:pt x="1140" y="159"/>
                  <a:pt x="1247" y="181"/>
                </a:cubicBezTo>
                <a:cubicBezTo>
                  <a:pt x="1285" y="206"/>
                  <a:pt x="1281" y="234"/>
                  <a:pt x="1316" y="267"/>
                </a:cubicBezTo>
                <a:cubicBezTo>
                  <a:pt x="1328" y="306"/>
                  <a:pt x="1346" y="309"/>
                  <a:pt x="1384" y="319"/>
                </a:cubicBezTo>
                <a:cubicBezTo>
                  <a:pt x="1406" y="340"/>
                  <a:pt x="1409" y="359"/>
                  <a:pt x="1419" y="387"/>
                </a:cubicBezTo>
                <a:cubicBezTo>
                  <a:pt x="1404" y="431"/>
                  <a:pt x="1359" y="466"/>
                  <a:pt x="1316" y="482"/>
                </a:cubicBezTo>
                <a:cubicBezTo>
                  <a:pt x="1295" y="502"/>
                  <a:pt x="1258" y="524"/>
                  <a:pt x="1230" y="533"/>
                </a:cubicBezTo>
                <a:cubicBezTo>
                  <a:pt x="1204" y="559"/>
                  <a:pt x="1106" y="590"/>
                  <a:pt x="1066" y="602"/>
                </a:cubicBezTo>
                <a:cubicBezTo>
                  <a:pt x="991" y="653"/>
                  <a:pt x="887" y="648"/>
                  <a:pt x="800" y="654"/>
                </a:cubicBezTo>
                <a:cubicBezTo>
                  <a:pt x="585" y="648"/>
                  <a:pt x="561" y="673"/>
                  <a:pt x="430" y="628"/>
                </a:cubicBezTo>
                <a:cubicBezTo>
                  <a:pt x="394" y="601"/>
                  <a:pt x="354" y="578"/>
                  <a:pt x="310" y="568"/>
                </a:cubicBezTo>
                <a:cubicBezTo>
                  <a:pt x="280" y="553"/>
                  <a:pt x="256" y="535"/>
                  <a:pt x="224" y="525"/>
                </a:cubicBezTo>
                <a:cubicBezTo>
                  <a:pt x="218" y="516"/>
                  <a:pt x="215" y="506"/>
                  <a:pt x="207" y="499"/>
                </a:cubicBezTo>
                <a:cubicBezTo>
                  <a:pt x="200" y="493"/>
                  <a:pt x="188" y="496"/>
                  <a:pt x="181" y="490"/>
                </a:cubicBezTo>
                <a:cubicBezTo>
                  <a:pt x="148" y="458"/>
                  <a:pt x="196" y="472"/>
                  <a:pt x="164" y="439"/>
                </a:cubicBezTo>
                <a:cubicBezTo>
                  <a:pt x="158" y="432"/>
                  <a:pt x="146" y="434"/>
                  <a:pt x="138" y="430"/>
                </a:cubicBezTo>
                <a:cubicBezTo>
                  <a:pt x="101" y="409"/>
                  <a:pt x="74" y="384"/>
                  <a:pt x="35" y="370"/>
                </a:cubicBezTo>
                <a:cubicBezTo>
                  <a:pt x="13" y="337"/>
                  <a:pt x="25" y="337"/>
                  <a:pt x="0" y="362"/>
                </a:cubicBezTo>
                <a:close/>
              </a:path>
            </a:pathLst>
          </a:custGeom>
          <a:solidFill>
            <a:srgbClr val="CC9900"/>
          </a:solidFill>
          <a:ln w="12700">
            <a:solidFill>
              <a:schemeClr val="tx1"/>
            </a:solidFill>
            <a:round/>
            <a:headEnd/>
            <a:tailEnd/>
          </a:ln>
        </p:spPr>
        <p:txBody>
          <a:bodyPr>
            <a:spAutoFit/>
          </a:bodyPr>
          <a:lstStyle/>
          <a:p>
            <a:endParaRPr lang="en-US"/>
          </a:p>
        </p:txBody>
      </p:sp>
      <p:sp>
        <p:nvSpPr>
          <p:cNvPr id="14384" name="Freeform 120">
            <a:extLst>
              <a:ext uri="{FF2B5EF4-FFF2-40B4-BE49-F238E27FC236}">
                <a16:creationId xmlns:a16="http://schemas.microsoft.com/office/drawing/2014/main" id="{9F3DA412-D4C5-590F-C828-43570FACC2ED}"/>
              </a:ext>
            </a:extLst>
          </p:cNvPr>
          <p:cNvSpPr>
            <a:spLocks/>
          </p:cNvSpPr>
          <p:nvPr/>
        </p:nvSpPr>
        <p:spPr bwMode="auto">
          <a:xfrm>
            <a:off x="5424488" y="4660900"/>
            <a:ext cx="84137" cy="100013"/>
          </a:xfrm>
          <a:custGeom>
            <a:avLst/>
            <a:gdLst>
              <a:gd name="T0" fmla="*/ 0 w 1419"/>
              <a:gd name="T1" fmla="*/ 53796 h 673"/>
              <a:gd name="T2" fmla="*/ 10732 w 1419"/>
              <a:gd name="T3" fmla="*/ 35814 h 673"/>
              <a:gd name="T4" fmla="*/ 21405 w 1419"/>
              <a:gd name="T5" fmla="*/ 17982 h 673"/>
              <a:gd name="T6" fmla="*/ 26030 w 1419"/>
              <a:gd name="T7" fmla="*/ 14118 h 673"/>
              <a:gd name="T8" fmla="*/ 28579 w 1419"/>
              <a:gd name="T9" fmla="*/ 2675 h 673"/>
              <a:gd name="T10" fmla="*/ 31603 w 1419"/>
              <a:gd name="T11" fmla="*/ 0 h 673"/>
              <a:gd name="T12" fmla="*/ 43343 w 1419"/>
              <a:gd name="T13" fmla="*/ 3864 h 673"/>
              <a:gd name="T14" fmla="*/ 58641 w 1419"/>
              <a:gd name="T15" fmla="*/ 7728 h 673"/>
              <a:gd name="T16" fmla="*/ 73939 w 1419"/>
              <a:gd name="T17" fmla="*/ 26898 h 673"/>
              <a:gd name="T18" fmla="*/ 78030 w 1419"/>
              <a:gd name="T19" fmla="*/ 39678 h 673"/>
              <a:gd name="T20" fmla="*/ 82062 w 1419"/>
              <a:gd name="T21" fmla="*/ 47406 h 673"/>
              <a:gd name="T22" fmla="*/ 84137 w 1419"/>
              <a:gd name="T23" fmla="*/ 57511 h 673"/>
              <a:gd name="T24" fmla="*/ 78030 w 1419"/>
              <a:gd name="T25" fmla="*/ 71629 h 673"/>
              <a:gd name="T26" fmla="*/ 72931 w 1419"/>
              <a:gd name="T27" fmla="*/ 79208 h 673"/>
              <a:gd name="T28" fmla="*/ 63207 w 1419"/>
              <a:gd name="T29" fmla="*/ 89462 h 673"/>
              <a:gd name="T30" fmla="*/ 47435 w 1419"/>
              <a:gd name="T31" fmla="*/ 97189 h 673"/>
              <a:gd name="T32" fmla="*/ 25496 w 1419"/>
              <a:gd name="T33" fmla="*/ 93326 h 673"/>
              <a:gd name="T34" fmla="*/ 18381 w 1419"/>
              <a:gd name="T35" fmla="*/ 84409 h 673"/>
              <a:gd name="T36" fmla="*/ 13282 w 1419"/>
              <a:gd name="T37" fmla="*/ 78019 h 673"/>
              <a:gd name="T38" fmla="*/ 12274 w 1419"/>
              <a:gd name="T39" fmla="*/ 74155 h 673"/>
              <a:gd name="T40" fmla="*/ 10732 w 1419"/>
              <a:gd name="T41" fmla="*/ 72818 h 673"/>
              <a:gd name="T42" fmla="*/ 9724 w 1419"/>
              <a:gd name="T43" fmla="*/ 65239 h 673"/>
              <a:gd name="T44" fmla="*/ 8182 w 1419"/>
              <a:gd name="T45" fmla="*/ 63901 h 673"/>
              <a:gd name="T46" fmla="*/ 2075 w 1419"/>
              <a:gd name="T47" fmla="*/ 54985 h 673"/>
              <a:gd name="T48" fmla="*/ 0 w 1419"/>
              <a:gd name="T49" fmla="*/ 53796 h 6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19"/>
              <a:gd name="T76" fmla="*/ 0 h 673"/>
              <a:gd name="T77" fmla="*/ 1419 w 1419"/>
              <a:gd name="T78" fmla="*/ 673 h 6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19" h="673">
                <a:moveTo>
                  <a:pt x="0" y="362"/>
                </a:moveTo>
                <a:cubicBezTo>
                  <a:pt x="28" y="282"/>
                  <a:pt x="104" y="257"/>
                  <a:pt x="181" y="241"/>
                </a:cubicBezTo>
                <a:cubicBezTo>
                  <a:pt x="205" y="138"/>
                  <a:pt x="277" y="142"/>
                  <a:pt x="361" y="121"/>
                </a:cubicBezTo>
                <a:cubicBezTo>
                  <a:pt x="387" y="115"/>
                  <a:pt x="414" y="104"/>
                  <a:pt x="439" y="95"/>
                </a:cubicBezTo>
                <a:cubicBezTo>
                  <a:pt x="451" y="76"/>
                  <a:pt x="463" y="30"/>
                  <a:pt x="482" y="18"/>
                </a:cubicBezTo>
                <a:cubicBezTo>
                  <a:pt x="497" y="8"/>
                  <a:pt x="533" y="0"/>
                  <a:pt x="533" y="0"/>
                </a:cubicBezTo>
                <a:cubicBezTo>
                  <a:pt x="599" y="11"/>
                  <a:pt x="664" y="20"/>
                  <a:pt x="731" y="26"/>
                </a:cubicBezTo>
                <a:cubicBezTo>
                  <a:pt x="814" y="13"/>
                  <a:pt x="905" y="42"/>
                  <a:pt x="989" y="52"/>
                </a:cubicBezTo>
                <a:cubicBezTo>
                  <a:pt x="1068" y="131"/>
                  <a:pt x="1140" y="159"/>
                  <a:pt x="1247" y="181"/>
                </a:cubicBezTo>
                <a:cubicBezTo>
                  <a:pt x="1285" y="206"/>
                  <a:pt x="1281" y="234"/>
                  <a:pt x="1316" y="267"/>
                </a:cubicBezTo>
                <a:cubicBezTo>
                  <a:pt x="1328" y="306"/>
                  <a:pt x="1346" y="309"/>
                  <a:pt x="1384" y="319"/>
                </a:cubicBezTo>
                <a:cubicBezTo>
                  <a:pt x="1406" y="340"/>
                  <a:pt x="1409" y="359"/>
                  <a:pt x="1419" y="387"/>
                </a:cubicBezTo>
                <a:cubicBezTo>
                  <a:pt x="1404" y="431"/>
                  <a:pt x="1359" y="466"/>
                  <a:pt x="1316" y="482"/>
                </a:cubicBezTo>
                <a:cubicBezTo>
                  <a:pt x="1295" y="502"/>
                  <a:pt x="1258" y="524"/>
                  <a:pt x="1230" y="533"/>
                </a:cubicBezTo>
                <a:cubicBezTo>
                  <a:pt x="1204" y="559"/>
                  <a:pt x="1106" y="590"/>
                  <a:pt x="1066" y="602"/>
                </a:cubicBezTo>
                <a:cubicBezTo>
                  <a:pt x="991" y="653"/>
                  <a:pt x="887" y="648"/>
                  <a:pt x="800" y="654"/>
                </a:cubicBezTo>
                <a:cubicBezTo>
                  <a:pt x="585" y="648"/>
                  <a:pt x="561" y="673"/>
                  <a:pt x="430" y="628"/>
                </a:cubicBezTo>
                <a:cubicBezTo>
                  <a:pt x="394" y="601"/>
                  <a:pt x="354" y="578"/>
                  <a:pt x="310" y="568"/>
                </a:cubicBezTo>
                <a:cubicBezTo>
                  <a:pt x="280" y="553"/>
                  <a:pt x="256" y="535"/>
                  <a:pt x="224" y="525"/>
                </a:cubicBezTo>
                <a:cubicBezTo>
                  <a:pt x="218" y="516"/>
                  <a:pt x="215" y="506"/>
                  <a:pt x="207" y="499"/>
                </a:cubicBezTo>
                <a:cubicBezTo>
                  <a:pt x="200" y="493"/>
                  <a:pt x="188" y="496"/>
                  <a:pt x="181" y="490"/>
                </a:cubicBezTo>
                <a:cubicBezTo>
                  <a:pt x="148" y="458"/>
                  <a:pt x="196" y="472"/>
                  <a:pt x="164" y="439"/>
                </a:cubicBezTo>
                <a:cubicBezTo>
                  <a:pt x="158" y="432"/>
                  <a:pt x="146" y="434"/>
                  <a:pt x="138" y="430"/>
                </a:cubicBezTo>
                <a:cubicBezTo>
                  <a:pt x="101" y="409"/>
                  <a:pt x="74" y="384"/>
                  <a:pt x="35" y="370"/>
                </a:cubicBezTo>
                <a:cubicBezTo>
                  <a:pt x="13" y="337"/>
                  <a:pt x="25" y="337"/>
                  <a:pt x="0" y="362"/>
                </a:cubicBezTo>
                <a:close/>
              </a:path>
            </a:pathLst>
          </a:custGeom>
          <a:solidFill>
            <a:srgbClr val="CC9900"/>
          </a:solidFill>
          <a:ln w="12700">
            <a:solidFill>
              <a:schemeClr val="tx1"/>
            </a:solidFill>
            <a:round/>
            <a:headEnd/>
            <a:tailEnd/>
          </a:ln>
        </p:spPr>
        <p:txBody>
          <a:bodyPr>
            <a:spAutoFit/>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D820F579-3B7B-4B92-9D26-2AB9B0FA5029}" type="slidenum">
              <a:rPr lang="x-none" sz="1400">
                <a:solidFill>
                  <a:schemeClr val="tx1"/>
                </a:solidFill>
                <a:latin typeface="Arial" pitchFamily="34" charset="0"/>
                <a:cs typeface="Arial" pitchFamily="34" charset="0"/>
              </a:rPr>
              <a:pPr algn="r"/>
              <a:t>12</a:t>
            </a:fld>
            <a:endParaRPr lang="en-US" sz="1400" dirty="0">
              <a:solidFill>
                <a:schemeClr val="tx1"/>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730B5C22-2DD8-A89C-F611-A462BC6A8BC8}"/>
              </a:ext>
            </a:extLst>
          </p:cNvPr>
          <p:cNvSpPr>
            <a:spLocks noGrp="1"/>
          </p:cNvSpPr>
          <p:nvPr>
            <p:ph type="sldNum" sz="quarter" idx="10"/>
          </p:nvPr>
        </p:nvSpPr>
        <p:spPr/>
        <p:txBody>
          <a:bodyPr/>
          <a:lstStyle/>
          <a:p>
            <a:pPr>
              <a:defRPr/>
            </a:pPr>
            <a:fld id="{E95643C6-E061-4CCC-87EA-E416AB44523D}" type="slidenum">
              <a:rPr lang="x-none" smtClean="0"/>
              <a:pPr>
                <a:defRPr/>
              </a:pPr>
              <a:t>12</a:t>
            </a:fld>
            <a:endParaRPr lang="en-US"/>
          </a:p>
        </p:txBody>
      </p:sp>
      <p:sp>
        <p:nvSpPr>
          <p:cNvPr id="19460" name="Rectangle 4"/>
          <p:cNvSpPr>
            <a:spLocks noGrp="1" noChangeArrowheads="1"/>
          </p:cNvSpPr>
          <p:nvPr>
            <p:ph type="title" idx="4294967295"/>
          </p:nvPr>
        </p:nvSpPr>
        <p:spPr>
          <a:xfrm>
            <a:off x="0" y="609600"/>
            <a:ext cx="7772400" cy="1143000"/>
          </a:xfrm>
        </p:spPr>
        <p:txBody>
          <a:bodyPr/>
          <a:lstStyle/>
          <a:p>
            <a:r>
              <a:rPr lang="en-US"/>
              <a:t>Basic Questions</a:t>
            </a: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1A439B42-FB09-C208-3BAB-B54836B26CF2}"/>
              </a:ext>
            </a:extLst>
          </p:cNvPr>
          <p:cNvSpPr txBox="1"/>
          <p:nvPr/>
        </p:nvSpPr>
        <p:spPr bwMode="auto">
          <a:xfrm>
            <a:off x="1388086" y="1883380"/>
            <a:ext cx="6156644"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Wait-Free synchronization might be attractive in principle</a:t>
            </a:r>
          </a:p>
        </p:txBody>
      </p:sp>
      <p:sp>
        <p:nvSpPr>
          <p:cNvPr id="4" name="TextBox 3">
            <a:extLst>
              <a:ext uri="{FF2B5EF4-FFF2-40B4-BE49-F238E27FC236}">
                <a16:creationId xmlns:a16="http://schemas.microsoft.com/office/drawing/2014/main" id="{8BA38952-5A65-FD1E-D643-FB3E23BAC514}"/>
              </a:ext>
            </a:extLst>
          </p:cNvPr>
          <p:cNvSpPr txBox="1"/>
          <p:nvPr/>
        </p:nvSpPr>
        <p:spPr bwMode="auto">
          <a:xfrm>
            <a:off x="2150086" y="3835552"/>
            <a:ext cx="30505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Systematically?</a:t>
            </a:r>
          </a:p>
        </p:txBody>
      </p:sp>
      <p:sp>
        <p:nvSpPr>
          <p:cNvPr id="5" name="TextBox 3">
            <a:extLst>
              <a:ext uri="{FF2B5EF4-FFF2-40B4-BE49-F238E27FC236}">
                <a16:creationId xmlns:a16="http://schemas.microsoft.com/office/drawing/2014/main" id="{F4541C50-ACEA-1FAB-8753-E5242D902EB3}"/>
              </a:ext>
            </a:extLst>
          </p:cNvPr>
          <p:cNvSpPr txBox="1"/>
          <p:nvPr/>
        </p:nvSpPr>
        <p:spPr bwMode="auto">
          <a:xfrm>
            <a:off x="1388086" y="3096454"/>
            <a:ext cx="541276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But how do you do it …</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822FB682-B73F-2FA7-B8A2-C610AA70BF09}"/>
              </a:ext>
            </a:extLst>
          </p:cNvPr>
          <p:cNvSpPr txBox="1"/>
          <p:nvPr/>
        </p:nvSpPr>
        <p:spPr bwMode="auto">
          <a:xfrm>
            <a:off x="2150086" y="4617739"/>
            <a:ext cx="213519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Correctly?</a:t>
            </a:r>
            <a:endParaRPr lang="en-US" altLang="ja-JP" sz="2800" b="0" dirty="0">
              <a:solidFill>
                <a:srgbClr val="FFFF00"/>
              </a:solidFill>
              <a:latin typeface="Arial" charset="0"/>
            </a:endParaRPr>
          </a:p>
        </p:txBody>
      </p:sp>
      <p:sp>
        <p:nvSpPr>
          <p:cNvPr id="8" name="TextBox 7">
            <a:extLst>
              <a:ext uri="{FF2B5EF4-FFF2-40B4-BE49-F238E27FC236}">
                <a16:creationId xmlns:a16="http://schemas.microsoft.com/office/drawing/2014/main" id="{6525D21F-3186-253B-4580-567923C8871E}"/>
              </a:ext>
            </a:extLst>
          </p:cNvPr>
          <p:cNvSpPr txBox="1"/>
          <p:nvPr/>
        </p:nvSpPr>
        <p:spPr bwMode="auto">
          <a:xfrm>
            <a:off x="2150086" y="5399926"/>
            <a:ext cx="244895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Efficiently?</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3"/>
          <p:cNvSpPr>
            <a:spLocks noGrp="1" noChangeArrowheads="1"/>
          </p:cNvSpPr>
          <p:nvPr>
            <p:ph type="title"/>
          </p:nvPr>
        </p:nvSpPr>
        <p:spPr/>
        <p:txBody>
          <a:bodyPr/>
          <a:lstStyle/>
          <a:p>
            <a:r>
              <a:rPr lang="en-US" sz="4000"/>
              <a:t>FIFO Queue: Enqueue Method</a:t>
            </a:r>
          </a:p>
        </p:txBody>
      </p:sp>
      <p:sp>
        <p:nvSpPr>
          <p:cNvPr id="20483" name="Slide Number Placeholder 3"/>
          <p:cNvSpPr>
            <a:spLocks noGrp="1"/>
          </p:cNvSpPr>
          <p:nvPr>
            <p:ph type="sldNum" sz="quarter" idx="10"/>
          </p:nvPr>
        </p:nvSpPr>
        <p:spPr>
          <a:noFill/>
        </p:spPr>
        <p:txBody>
          <a:bodyPr/>
          <a:lstStyle/>
          <a:p>
            <a:fld id="{10D3E626-C025-4028-A4A0-BC61F2FD3BCD}" type="slidenum">
              <a:rPr lang="x-none" smtClean="0">
                <a:cs typeface="Arial" pitchFamily="34" charset="0"/>
              </a:rPr>
              <a:pPr/>
              <a:t>13</a:t>
            </a:fld>
            <a:endParaRPr lang="en-US">
              <a:cs typeface="Arial" pitchFamily="34" charset="0"/>
            </a:endParaRPr>
          </a:p>
        </p:txBody>
      </p:sp>
      <p:grpSp>
        <p:nvGrpSpPr>
          <p:cNvPr id="20485" name="Group 4"/>
          <p:cNvGrpSpPr>
            <a:grpSpLocks/>
          </p:cNvGrpSpPr>
          <p:nvPr/>
        </p:nvGrpSpPr>
        <p:grpSpPr bwMode="auto">
          <a:xfrm>
            <a:off x="2971800" y="3716338"/>
            <a:ext cx="430213" cy="341312"/>
            <a:chOff x="2928" y="1465"/>
            <a:chExt cx="271" cy="215"/>
          </a:xfrm>
          <a:effectLst>
            <a:glow rad="139700">
              <a:schemeClr val="accent3">
                <a:satMod val="175000"/>
                <a:alpha val="40000"/>
              </a:schemeClr>
            </a:glow>
          </a:effectLst>
        </p:grpSpPr>
        <p:sp>
          <p:nvSpPr>
            <p:cNvPr id="20512" name="Oval 5"/>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0513" name="Oval 6"/>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
        <p:nvSpPr>
          <p:cNvPr id="20486" name="Rectangle 7"/>
          <p:cNvSpPr>
            <a:spLocks noChangeArrowheads="1"/>
          </p:cNvSpPr>
          <p:nvPr/>
        </p:nvSpPr>
        <p:spPr bwMode="auto">
          <a:xfrm>
            <a:off x="27432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0487" name="Rectangle 8"/>
          <p:cNvSpPr>
            <a:spLocks noChangeArrowheads="1"/>
          </p:cNvSpPr>
          <p:nvPr/>
        </p:nvSpPr>
        <p:spPr bwMode="auto">
          <a:xfrm>
            <a:off x="36576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0488" name="Rectangle 9"/>
          <p:cNvSpPr>
            <a:spLocks noChangeArrowheads="1"/>
          </p:cNvSpPr>
          <p:nvPr/>
        </p:nvSpPr>
        <p:spPr bwMode="auto">
          <a:xfrm>
            <a:off x="45720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0489" name="Line 10"/>
          <p:cNvSpPr>
            <a:spLocks noChangeShapeType="1"/>
          </p:cNvSpPr>
          <p:nvPr/>
        </p:nvSpPr>
        <p:spPr bwMode="auto">
          <a:xfrm>
            <a:off x="5410200" y="34290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0490" name="Line 11"/>
          <p:cNvSpPr>
            <a:spLocks noChangeShapeType="1"/>
          </p:cNvSpPr>
          <p:nvPr/>
        </p:nvSpPr>
        <p:spPr bwMode="auto">
          <a:xfrm>
            <a:off x="5410200" y="43434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3" name="Group 12"/>
          <p:cNvGrpSpPr>
            <a:grpSpLocks/>
          </p:cNvGrpSpPr>
          <p:nvPr/>
        </p:nvGrpSpPr>
        <p:grpSpPr bwMode="auto">
          <a:xfrm>
            <a:off x="4876800" y="4267200"/>
            <a:ext cx="430213" cy="341313"/>
            <a:chOff x="2744" y="3360"/>
            <a:chExt cx="271" cy="215"/>
          </a:xfrm>
          <a:effectLst>
            <a:glow rad="139700">
              <a:schemeClr val="accent3">
                <a:satMod val="175000"/>
                <a:alpha val="40000"/>
              </a:schemeClr>
            </a:glow>
          </a:effectLst>
        </p:grpSpPr>
        <p:sp>
          <p:nvSpPr>
            <p:cNvPr id="20510" name="Oval 13"/>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0511" name="Oval 14"/>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0492" name="Group 15"/>
          <p:cNvGrpSpPr>
            <a:grpSpLocks/>
          </p:cNvGrpSpPr>
          <p:nvPr/>
        </p:nvGrpSpPr>
        <p:grpSpPr bwMode="auto">
          <a:xfrm>
            <a:off x="3886200" y="3716338"/>
            <a:ext cx="430213" cy="341312"/>
            <a:chOff x="3648" y="3312"/>
            <a:chExt cx="271" cy="215"/>
          </a:xfrm>
          <a:effectLst>
            <a:glow rad="139700">
              <a:schemeClr val="accent3">
                <a:satMod val="175000"/>
                <a:alpha val="40000"/>
              </a:schemeClr>
            </a:glow>
          </a:effectLst>
        </p:grpSpPr>
        <p:sp>
          <p:nvSpPr>
            <p:cNvPr id="20508" name="Oval 16"/>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0509" name="Oval 17"/>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0493" name="Group 18"/>
          <p:cNvGrpSpPr>
            <a:grpSpLocks/>
          </p:cNvGrpSpPr>
          <p:nvPr/>
        </p:nvGrpSpPr>
        <p:grpSpPr bwMode="auto">
          <a:xfrm>
            <a:off x="6324600" y="4882410"/>
            <a:ext cx="1447800" cy="1295400"/>
            <a:chOff x="3168" y="1824"/>
            <a:chExt cx="912" cy="816"/>
          </a:xfrm>
          <a:effectLst>
            <a:glow rad="101600">
              <a:schemeClr val="accent3">
                <a:satMod val="175000"/>
                <a:alpha val="40000"/>
              </a:schemeClr>
            </a:glow>
          </a:effectLst>
        </p:grpSpPr>
        <p:sp>
          <p:nvSpPr>
            <p:cNvPr id="20499"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0"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1" name="Freeform 21"/>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2"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3"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4"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5" name="Freeform 25"/>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6" name="Freeform 26"/>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507" name="Freeform 27"/>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0494" name="Freeform 28"/>
          <p:cNvSpPr>
            <a:spLocks/>
          </p:cNvSpPr>
          <p:nvPr/>
        </p:nvSpPr>
        <p:spPr bwMode="auto">
          <a:xfrm>
            <a:off x="5105400" y="4419600"/>
            <a:ext cx="1295400" cy="1143000"/>
          </a:xfrm>
          <a:custGeom>
            <a:avLst/>
            <a:gdLst>
              <a:gd name="T0" fmla="*/ 1219200 w 816"/>
              <a:gd name="T1" fmla="*/ 1143000 h 720"/>
              <a:gd name="T2" fmla="*/ 1295400 w 816"/>
              <a:gd name="T3" fmla="*/ 990600 h 720"/>
              <a:gd name="T4" fmla="*/ 0 w 816"/>
              <a:gd name="T5" fmla="*/ 0 h 720"/>
              <a:gd name="T6" fmla="*/ 1219200 w 816"/>
              <a:gd name="T7" fmla="*/ 1143000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bg1"/>
            </a:solidFill>
            <a:round/>
            <a:headEnd/>
            <a:tailEnd/>
          </a:ln>
          <a:effectLst>
            <a:glow rad="139700">
              <a:schemeClr val="accent3">
                <a:satMod val="175000"/>
                <a:alpha val="40000"/>
              </a:schemeClr>
            </a:glow>
          </a:effectLst>
        </p:spPr>
        <p:txBody>
          <a:bodyPr wrap="none" anchor="ctr"/>
          <a:lstStyle/>
          <a:p>
            <a:endParaRPr lang="en-US" dirty="0">
              <a:solidFill>
                <a:srgbClr val="FFFF00"/>
              </a:solidFill>
              <a:latin typeface="Arial" pitchFamily="34" charset="0"/>
            </a:endParaRPr>
          </a:p>
        </p:txBody>
      </p:sp>
      <p:sp>
        <p:nvSpPr>
          <p:cNvPr id="20495" name="AutoShape 29"/>
          <p:cNvSpPr>
            <a:spLocks noChangeArrowheads="1"/>
          </p:cNvSpPr>
          <p:nvPr/>
        </p:nvSpPr>
        <p:spPr bwMode="auto">
          <a:xfrm>
            <a:off x="4953000" y="2019300"/>
            <a:ext cx="3429000" cy="838200"/>
          </a:xfrm>
          <a:prstGeom prst="wedgeRoundRectCallout">
            <a:avLst>
              <a:gd name="adj1" fmla="val 6111"/>
              <a:gd name="adj2" fmla="val 278032"/>
              <a:gd name="adj3" fmla="val 16667"/>
            </a:avLst>
          </a:prstGeom>
          <a:noFill/>
          <a:ln w="38100">
            <a:solidFill>
              <a:srgbClr val="FF0000"/>
            </a:solidFill>
            <a:miter lim="800000"/>
            <a:headEnd/>
            <a:tailEnd/>
          </a:ln>
        </p:spPr>
        <p:txBody>
          <a:bodyPr anchor="ctr"/>
          <a:lstStyle/>
          <a:p>
            <a:r>
              <a:rPr lang="en-US" sz="4400" b="1" dirty="0" err="1">
                <a:solidFill>
                  <a:srgbClr val="FFFF00"/>
                </a:solidFill>
                <a:latin typeface="Courier New" pitchFamily="49" charset="0"/>
              </a:rPr>
              <a:t>q.enq</a:t>
            </a:r>
            <a:r>
              <a:rPr lang="en-US" sz="4400" b="1" dirty="0">
                <a:solidFill>
                  <a:srgbClr val="FFFF00"/>
                </a:solidFill>
                <a:latin typeface="Courier New" pitchFamily="49" charset="0"/>
              </a:rPr>
              <a:t>( )</a:t>
            </a:r>
          </a:p>
        </p:txBody>
      </p:sp>
      <p:grpSp>
        <p:nvGrpSpPr>
          <p:cNvPr id="20496" name="Group 30"/>
          <p:cNvGrpSpPr>
            <a:grpSpLocks/>
          </p:cNvGrpSpPr>
          <p:nvPr/>
        </p:nvGrpSpPr>
        <p:grpSpPr bwMode="auto">
          <a:xfrm>
            <a:off x="7265988" y="2286000"/>
            <a:ext cx="430212" cy="341313"/>
            <a:chOff x="2744" y="3360"/>
            <a:chExt cx="271" cy="215"/>
          </a:xfrm>
          <a:effectLst>
            <a:glow rad="139700">
              <a:schemeClr val="accent3">
                <a:satMod val="175000"/>
                <a:alpha val="40000"/>
              </a:schemeClr>
            </a:glow>
          </a:effectLst>
        </p:grpSpPr>
        <p:sp>
          <p:nvSpPr>
            <p:cNvPr id="20497" name="Oval 31"/>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0498" name="Oval 32"/>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
        <p:nvSpPr>
          <p:cNvPr id="34"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8.67362E-19 L 8.33333E-7 -0.07986 " pathEditMode="relative" ptsTypes="AA">
                                      <p:cBhvr>
                                        <p:cTn id="6" dur="5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p:txBody>
          <a:bodyPr/>
          <a:lstStyle/>
          <a:p>
            <a:r>
              <a:rPr lang="en-US" sz="4000"/>
              <a:t>FIFO Queue: Dequeue Method</a:t>
            </a:r>
          </a:p>
        </p:txBody>
      </p:sp>
      <p:sp>
        <p:nvSpPr>
          <p:cNvPr id="21506" name="Slide Number Placeholder 3"/>
          <p:cNvSpPr>
            <a:spLocks noGrp="1"/>
          </p:cNvSpPr>
          <p:nvPr>
            <p:ph type="sldNum" sz="quarter" idx="10"/>
          </p:nvPr>
        </p:nvSpPr>
        <p:spPr>
          <a:noFill/>
        </p:spPr>
        <p:txBody>
          <a:bodyPr/>
          <a:lstStyle/>
          <a:p>
            <a:fld id="{2AAE6192-4A99-40A6-9111-C9C97F63F4D6}" type="slidenum">
              <a:rPr lang="x-none" smtClean="0">
                <a:cs typeface="Arial" pitchFamily="34" charset="0"/>
              </a:rPr>
              <a:pPr/>
              <a:t>14</a:t>
            </a:fld>
            <a:endParaRPr lang="en-US">
              <a:cs typeface="Arial" pitchFamily="34" charset="0"/>
            </a:endParaRPr>
          </a:p>
        </p:txBody>
      </p:sp>
      <p:sp>
        <p:nvSpPr>
          <p:cNvPr id="21508" name="Rectangle 4"/>
          <p:cNvSpPr>
            <a:spLocks noChangeArrowheads="1"/>
          </p:cNvSpPr>
          <p:nvPr/>
        </p:nvSpPr>
        <p:spPr bwMode="auto">
          <a:xfrm>
            <a:off x="27813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1509" name="Rectangle 5"/>
          <p:cNvSpPr>
            <a:spLocks noChangeArrowheads="1"/>
          </p:cNvSpPr>
          <p:nvPr/>
        </p:nvSpPr>
        <p:spPr bwMode="auto">
          <a:xfrm>
            <a:off x="36957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1510" name="Rectangle 6"/>
          <p:cNvSpPr>
            <a:spLocks noChangeArrowheads="1"/>
          </p:cNvSpPr>
          <p:nvPr/>
        </p:nvSpPr>
        <p:spPr bwMode="auto">
          <a:xfrm>
            <a:off x="4610100" y="3429000"/>
            <a:ext cx="914400" cy="914400"/>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1511" name="Line 7"/>
          <p:cNvSpPr>
            <a:spLocks noChangeShapeType="1"/>
          </p:cNvSpPr>
          <p:nvPr/>
        </p:nvSpPr>
        <p:spPr bwMode="auto">
          <a:xfrm>
            <a:off x="5410200" y="34290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1512" name="Line 8"/>
          <p:cNvSpPr>
            <a:spLocks noChangeShapeType="1"/>
          </p:cNvSpPr>
          <p:nvPr/>
        </p:nvSpPr>
        <p:spPr bwMode="auto">
          <a:xfrm>
            <a:off x="5410200" y="43434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2" name="Group 9"/>
          <p:cNvGrpSpPr>
            <a:grpSpLocks/>
          </p:cNvGrpSpPr>
          <p:nvPr/>
        </p:nvGrpSpPr>
        <p:grpSpPr bwMode="auto">
          <a:xfrm>
            <a:off x="4710113" y="3746500"/>
            <a:ext cx="430212" cy="341313"/>
            <a:chOff x="2744" y="3360"/>
            <a:chExt cx="271" cy="215"/>
          </a:xfrm>
          <a:effectLst>
            <a:glow rad="139700">
              <a:schemeClr val="accent3">
                <a:satMod val="175000"/>
                <a:alpha val="40000"/>
              </a:schemeClr>
            </a:glow>
          </a:effectLst>
        </p:grpSpPr>
        <p:sp>
          <p:nvSpPr>
            <p:cNvPr id="21535" name="Oval 10"/>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l"/>
              <a:endParaRPr lang="en-US" sz="4400" u="sng" dirty="0">
                <a:solidFill>
                  <a:srgbClr val="FFFF00"/>
                </a:solidFill>
                <a:latin typeface="Arial" pitchFamily="34" charset="0"/>
              </a:endParaRPr>
            </a:p>
          </p:txBody>
        </p:sp>
        <p:sp>
          <p:nvSpPr>
            <p:cNvPr id="21536" name="Oval 11"/>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3" name="Group 12"/>
          <p:cNvGrpSpPr>
            <a:grpSpLocks/>
          </p:cNvGrpSpPr>
          <p:nvPr/>
        </p:nvGrpSpPr>
        <p:grpSpPr bwMode="auto">
          <a:xfrm>
            <a:off x="3851275" y="3746500"/>
            <a:ext cx="430213" cy="341313"/>
            <a:chOff x="3648" y="3312"/>
            <a:chExt cx="271" cy="215"/>
          </a:xfrm>
          <a:effectLst>
            <a:glow rad="139700">
              <a:schemeClr val="accent3">
                <a:satMod val="175000"/>
                <a:alpha val="40000"/>
              </a:schemeClr>
            </a:glow>
          </a:effectLst>
        </p:grpSpPr>
        <p:sp>
          <p:nvSpPr>
            <p:cNvPr id="21533" name="Oval 13"/>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l"/>
              <a:endParaRPr lang="en-US" sz="4400" u="sng" dirty="0">
                <a:solidFill>
                  <a:srgbClr val="FFFF00"/>
                </a:solidFill>
                <a:latin typeface="Arial" pitchFamily="34" charset="0"/>
              </a:endParaRPr>
            </a:p>
          </p:txBody>
        </p:sp>
        <p:sp>
          <p:nvSpPr>
            <p:cNvPr id="21534" name="Oval 14"/>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1515" name="Group 15"/>
          <p:cNvGrpSpPr>
            <a:grpSpLocks/>
          </p:cNvGrpSpPr>
          <p:nvPr/>
        </p:nvGrpSpPr>
        <p:grpSpPr bwMode="auto">
          <a:xfrm>
            <a:off x="990600" y="4495800"/>
            <a:ext cx="1447800" cy="1295400"/>
            <a:chOff x="624" y="2832"/>
            <a:chExt cx="912" cy="816"/>
          </a:xfrm>
          <a:effectLst>
            <a:glow rad="101600">
              <a:schemeClr val="accent3">
                <a:satMod val="175000"/>
                <a:alpha val="40000"/>
              </a:schemeClr>
            </a:glow>
          </a:effectLst>
        </p:grpSpPr>
        <p:sp>
          <p:nvSpPr>
            <p:cNvPr id="21524" name="Freeform 16"/>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25" name="Freeform 17"/>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26" name="Freeform 18"/>
            <p:cNvSpPr>
              <a:spLocks/>
            </p:cNvSpPr>
            <p:nvPr/>
          </p:nvSpPr>
          <p:spPr bwMode="auto">
            <a:xfrm flipH="1">
              <a:off x="1056" y="283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27" name="Freeform 19"/>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28" name="Freeform 20"/>
            <p:cNvSpPr>
              <a:spLocks/>
            </p:cNvSpPr>
            <p:nvPr/>
          </p:nvSpPr>
          <p:spPr bwMode="auto">
            <a:xfrm flipH="1">
              <a:off x="960" y="292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solidFill>
                  <a:srgbClr val="FFFF00"/>
                </a:solidFill>
                <a:latin typeface="Arial" pitchFamily="34" charset="0"/>
              </a:endParaRPr>
            </a:p>
          </p:txBody>
        </p:sp>
        <p:sp>
          <p:nvSpPr>
            <p:cNvPr id="21529" name="Freeform 21"/>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solidFill>
                  <a:srgbClr val="FFFF00"/>
                </a:solidFill>
                <a:latin typeface="Arial" pitchFamily="34" charset="0"/>
              </a:endParaRPr>
            </a:p>
          </p:txBody>
        </p:sp>
        <p:sp>
          <p:nvSpPr>
            <p:cNvPr id="21530" name="Freeform 22"/>
            <p:cNvSpPr>
              <a:spLocks/>
            </p:cNvSpPr>
            <p:nvPr/>
          </p:nvSpPr>
          <p:spPr bwMode="auto">
            <a:xfrm flipH="1">
              <a:off x="960" y="331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31" name="Freeform 23"/>
            <p:cNvSpPr>
              <a:spLocks/>
            </p:cNvSpPr>
            <p:nvPr/>
          </p:nvSpPr>
          <p:spPr bwMode="auto">
            <a:xfrm flipH="1">
              <a:off x="1152" y="316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1532" name="Freeform 24"/>
            <p:cNvSpPr>
              <a:spLocks/>
            </p:cNvSpPr>
            <p:nvPr/>
          </p:nvSpPr>
          <p:spPr bwMode="auto">
            <a:xfrm flipH="1">
              <a:off x="1344" y="302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1516" name="Freeform 25"/>
          <p:cNvSpPr>
            <a:spLocks/>
          </p:cNvSpPr>
          <p:nvPr/>
        </p:nvSpPr>
        <p:spPr bwMode="auto">
          <a:xfrm>
            <a:off x="2362200" y="4557713"/>
            <a:ext cx="758825" cy="700087"/>
          </a:xfrm>
          <a:custGeom>
            <a:avLst/>
            <a:gdLst>
              <a:gd name="T0" fmla="*/ 0 w 478"/>
              <a:gd name="T1" fmla="*/ 700087 h 441"/>
              <a:gd name="T2" fmla="*/ 76200 w 478"/>
              <a:gd name="T3" fmla="*/ 547687 h 441"/>
              <a:gd name="T4" fmla="*/ 758825 w 478"/>
              <a:gd name="T5" fmla="*/ 0 h 441"/>
              <a:gd name="T6" fmla="*/ 0 w 478"/>
              <a:gd name="T7" fmla="*/ 700087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bg1"/>
            </a:solidFill>
            <a:round/>
            <a:headEnd/>
            <a:tailEnd/>
          </a:ln>
          <a:effectLst>
            <a:glow rad="139700">
              <a:schemeClr val="accent3">
                <a:satMod val="175000"/>
                <a:alpha val="40000"/>
              </a:schemeClr>
            </a:glow>
          </a:effectLst>
        </p:spPr>
        <p:txBody>
          <a:bodyPr wrap="none" anchor="ctr"/>
          <a:lstStyle/>
          <a:p>
            <a:endParaRPr lang="en-US" dirty="0">
              <a:solidFill>
                <a:srgbClr val="FFFF00"/>
              </a:solidFill>
              <a:latin typeface="Arial" pitchFamily="34" charset="0"/>
            </a:endParaRPr>
          </a:p>
        </p:txBody>
      </p:sp>
      <p:sp>
        <p:nvSpPr>
          <p:cNvPr id="21517" name="AutoShape 26"/>
          <p:cNvSpPr>
            <a:spLocks noChangeArrowheads="1"/>
          </p:cNvSpPr>
          <p:nvPr/>
        </p:nvSpPr>
        <p:spPr bwMode="auto">
          <a:xfrm>
            <a:off x="1219200" y="1981200"/>
            <a:ext cx="4038600" cy="914400"/>
          </a:xfrm>
          <a:prstGeom prst="wedgeRoundRectCallout">
            <a:avLst>
              <a:gd name="adj1" fmla="val -28773"/>
              <a:gd name="adj2" fmla="val 209028"/>
              <a:gd name="adj3" fmla="val 16667"/>
            </a:avLst>
          </a:prstGeom>
          <a:noFill/>
          <a:ln w="38100">
            <a:solidFill>
              <a:srgbClr val="00B0F0"/>
            </a:solidFill>
            <a:miter lim="800000"/>
            <a:headEnd/>
            <a:tailEnd/>
          </a:ln>
        </p:spPr>
        <p:txBody>
          <a:bodyPr anchor="ctr"/>
          <a:lstStyle/>
          <a:p>
            <a:r>
              <a:rPr lang="en-US" sz="4400" b="1" dirty="0" err="1">
                <a:solidFill>
                  <a:srgbClr val="FFFF00"/>
                </a:solidFill>
                <a:latin typeface="Courier New" pitchFamily="49" charset="0"/>
              </a:rPr>
              <a:t>q.deq</a:t>
            </a:r>
            <a:r>
              <a:rPr lang="en-US" sz="4400" b="1" dirty="0">
                <a:solidFill>
                  <a:srgbClr val="FFFF00"/>
                </a:solidFill>
                <a:latin typeface="Courier New" pitchFamily="49" charset="0"/>
              </a:rPr>
              <a:t>()/</a:t>
            </a:r>
          </a:p>
        </p:txBody>
      </p:sp>
      <p:grpSp>
        <p:nvGrpSpPr>
          <p:cNvPr id="5" name="Group 27"/>
          <p:cNvGrpSpPr>
            <a:grpSpLocks/>
          </p:cNvGrpSpPr>
          <p:nvPr/>
        </p:nvGrpSpPr>
        <p:grpSpPr bwMode="auto">
          <a:xfrm>
            <a:off x="2971800" y="3746500"/>
            <a:ext cx="430213" cy="341313"/>
            <a:chOff x="2928" y="1465"/>
            <a:chExt cx="271" cy="215"/>
          </a:xfrm>
          <a:effectLst>
            <a:glow rad="139700">
              <a:schemeClr val="accent3">
                <a:satMod val="175000"/>
                <a:alpha val="40000"/>
              </a:schemeClr>
            </a:glow>
          </a:effectLst>
        </p:grpSpPr>
        <p:sp>
          <p:nvSpPr>
            <p:cNvPr id="21522" name="Oval 28"/>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1523" name="Oval 29"/>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1519" name="Group 30"/>
          <p:cNvGrpSpPr>
            <a:grpSpLocks/>
          </p:cNvGrpSpPr>
          <p:nvPr/>
        </p:nvGrpSpPr>
        <p:grpSpPr bwMode="auto">
          <a:xfrm>
            <a:off x="4572000" y="2266950"/>
            <a:ext cx="430213" cy="341313"/>
            <a:chOff x="2928" y="1465"/>
            <a:chExt cx="271" cy="215"/>
          </a:xfrm>
          <a:effectLst>
            <a:glow rad="139700">
              <a:schemeClr val="accent3">
                <a:satMod val="175000"/>
                <a:alpha val="40000"/>
              </a:schemeClr>
            </a:glow>
          </a:effectLst>
        </p:grpSpPr>
        <p:sp>
          <p:nvSpPr>
            <p:cNvPr id="21520" name="Oval 31"/>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1521" name="Oval 32"/>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
        <p:nvSpPr>
          <p:cNvPr id="33"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18 -4.81481E-6 L -0.00018 0.1 " pathEditMode="relative" ptsTypes="AA">
                                      <p:cBhvr>
                                        <p:cTn id="6" dur="500" fill="hold"/>
                                        <p:tgtEl>
                                          <p:spTgt spid="5"/>
                                        </p:tgtEl>
                                        <p:attrNameLst>
                                          <p:attrName>ppt_x</p:attrName>
                                          <p:attrName>ppt_y</p:attrName>
                                        </p:attrNameLst>
                                      </p:cBhvr>
                                    </p:animMotion>
                                  </p:childTnLst>
                                </p:cTn>
                              </p:par>
                            </p:childTnLst>
                          </p:cTn>
                        </p:par>
                        <p:par>
                          <p:cTn id="7" fill="hold">
                            <p:stCondLst>
                              <p:cond delay="500"/>
                            </p:stCondLst>
                            <p:childTnLst>
                              <p:par>
                                <p:cTn id="8" presetID="0" presetClass="path" presetSubtype="0" accel="50000" decel="50000" fill="hold" nodeType="afterEffect">
                                  <p:stCondLst>
                                    <p:cond delay="0"/>
                                  </p:stCondLst>
                                  <p:childTnLst>
                                    <p:animMotion origin="layout" path="M 0.0 0.0 L -0.08837 0.0 " pathEditMode="relative" ptsTypes="AA">
                                      <p:cBhvr>
                                        <p:cTn id="9" dur="500" fill="hold"/>
                                        <p:tgtEl>
                                          <p:spTgt spid="3"/>
                                        </p:tgtEl>
                                        <p:attrNameLst>
                                          <p:attrName>ppt_x</p:attrName>
                                          <p:attrName>ppt_y</p:attrName>
                                        </p:attrNameLst>
                                      </p:cBhvr>
                                    </p:animMotion>
                                  </p:childTnLst>
                                </p:cTn>
                              </p:par>
                            </p:childTnLst>
                          </p:cTn>
                        </p:par>
                        <p:par>
                          <p:cTn id="10" fill="hold">
                            <p:stCondLst>
                              <p:cond delay="1000"/>
                            </p:stCondLst>
                            <p:childTnLst>
                              <p:par>
                                <p:cTn id="11" presetID="0" presetClass="path" presetSubtype="0" accel="50000" decel="50000" fill="hold" nodeType="afterEffect">
                                  <p:stCondLst>
                                    <p:cond delay="0"/>
                                  </p:stCondLst>
                                  <p:childTnLst>
                                    <p:animMotion origin="layout" path="M 0.0 0.0 L -0.08837 0.0 " pathEditMode="relative" ptsTypes="AA">
                                      <p:cBhvr>
                                        <p:cTn id="12" dur="5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3"/>
          <p:cNvSpPr>
            <a:spLocks noGrp="1" noChangeArrowheads="1"/>
          </p:cNvSpPr>
          <p:nvPr>
            <p:ph type="title"/>
          </p:nvPr>
        </p:nvSpPr>
        <p:spPr/>
        <p:txBody>
          <a:bodyPr/>
          <a:lstStyle/>
          <a:p>
            <a:r>
              <a:rPr lang="en-US" sz="4000"/>
              <a:t>Two-Thread Wait-Free Queue</a:t>
            </a:r>
          </a:p>
        </p:txBody>
      </p:sp>
      <p:sp>
        <p:nvSpPr>
          <p:cNvPr id="22531" name="Slide Number Placeholder 3"/>
          <p:cNvSpPr>
            <a:spLocks noGrp="1"/>
          </p:cNvSpPr>
          <p:nvPr>
            <p:ph type="sldNum" sz="quarter" idx="10"/>
          </p:nvPr>
        </p:nvSpPr>
        <p:spPr>
          <a:noFill/>
        </p:spPr>
        <p:txBody>
          <a:bodyPr/>
          <a:lstStyle/>
          <a:p>
            <a:fld id="{29F9D98D-FD88-4FA1-89EA-C7620C181902}" type="slidenum">
              <a:rPr lang="x-none" smtClean="0">
                <a:cs typeface="Arial" pitchFamily="34" charset="0"/>
              </a:rPr>
              <a:pPr/>
              <a:t>15</a:t>
            </a:fld>
            <a:endParaRPr lang="en-US">
              <a:cs typeface="Arial" pitchFamily="34" charset="0"/>
            </a:endParaRPr>
          </a:p>
        </p:txBody>
      </p:sp>
      <p:sp>
        <p:nvSpPr>
          <p:cNvPr id="22533" name="Rectangle 4"/>
          <p:cNvSpPr>
            <a:spLocks noChangeArrowheads="1"/>
          </p:cNvSpPr>
          <p:nvPr/>
        </p:nvSpPr>
        <p:spPr bwMode="auto">
          <a:xfrm>
            <a:off x="865188" y="1577118"/>
            <a:ext cx="7315200" cy="409342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WaitFreeQueue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tail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Item</a:t>
            </a:r>
            <a:r>
              <a:rPr lang="en-US" sz="2000" b="0" dirty="0">
                <a:solidFill>
                  <a:srgbClr val="D4D4D4"/>
                </a:solidFill>
                <a:effectLst/>
                <a:latin typeface="Consolas" panose="020B0609020204030204" pitchFamily="49" charset="0"/>
              </a:rPr>
              <a:t>[QSIZE] items;</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Item</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(tail-head == QSIZE) {};</a:t>
            </a:r>
          </a:p>
          <a:p>
            <a:pPr algn="l"/>
            <a:r>
              <a:rPr lang="en-US" sz="2000" b="0" dirty="0">
                <a:solidFill>
                  <a:srgbClr val="D4D4D4"/>
                </a:solidFill>
                <a:effectLst/>
                <a:latin typeface="Consolas" panose="020B0609020204030204" pitchFamily="49" charset="0"/>
              </a:rPr>
              <a:t>   items[tail % QSIZE] = x; tail++;</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Item</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(tail-head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Item</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item</a:t>
            </a:r>
            <a:r>
              <a:rPr lang="en-US" sz="2000" b="0" dirty="0">
                <a:solidFill>
                  <a:srgbClr val="D4D4D4"/>
                </a:solidFill>
                <a:effectLst/>
                <a:latin typeface="Consolas" panose="020B0609020204030204" pitchFamily="49" charset="0"/>
              </a:rPr>
              <a:t> = items[head % QSIZE];</a:t>
            </a:r>
          </a:p>
          <a:p>
            <a:pPr algn="l"/>
            <a:r>
              <a:rPr lang="en-US" sz="2000" b="0" dirty="0">
                <a:solidFill>
                  <a:srgbClr val="D4D4D4"/>
                </a:solidFill>
                <a:effectLst/>
                <a:latin typeface="Consolas" panose="020B0609020204030204" pitchFamily="49" charset="0"/>
              </a:rPr>
              <a:t>   head++;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30"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grpSp>
        <p:nvGrpSpPr>
          <p:cNvPr id="6" name="Group 5">
            <a:extLst>
              <a:ext uri="{FF2B5EF4-FFF2-40B4-BE49-F238E27FC236}">
                <a16:creationId xmlns:a16="http://schemas.microsoft.com/office/drawing/2014/main" id="{A6ADF6A8-DC02-4DD0-BCF0-4F6A1B9F22CE}"/>
              </a:ext>
            </a:extLst>
          </p:cNvPr>
          <p:cNvGrpSpPr/>
          <p:nvPr/>
        </p:nvGrpSpPr>
        <p:grpSpPr>
          <a:xfrm>
            <a:off x="6075536" y="1685529"/>
            <a:ext cx="2243758" cy="1447799"/>
            <a:chOff x="2049673" y="1635423"/>
            <a:chExt cx="6807460" cy="4392556"/>
          </a:xfrm>
        </p:grpSpPr>
        <p:sp>
          <p:nvSpPr>
            <p:cNvPr id="7" name="TextBox 6">
              <a:extLst>
                <a:ext uri="{FF2B5EF4-FFF2-40B4-BE49-F238E27FC236}">
                  <a16:creationId xmlns:a16="http://schemas.microsoft.com/office/drawing/2014/main" id="{9A1A808F-EEB4-4D46-8A71-61C932AB2F33}"/>
                </a:ext>
              </a:extLst>
            </p:cNvPr>
            <p:cNvSpPr txBox="1"/>
            <p:nvPr/>
          </p:nvSpPr>
          <p:spPr>
            <a:xfrm>
              <a:off x="6079138" y="5374332"/>
              <a:ext cx="2777995" cy="653647"/>
            </a:xfrm>
            <a:prstGeom prst="rect">
              <a:avLst/>
            </a:prstGeom>
            <a:noFill/>
          </p:spPr>
          <p:txBody>
            <a:bodyPr wrap="none" rtlCol="0">
              <a:spAutoFit/>
            </a:bodyPr>
            <a:lstStyle/>
            <a:p>
              <a:r>
                <a:rPr lang="en-US" sz="800" dirty="0">
                  <a:solidFill>
                    <a:srgbClr val="FFFF00"/>
                  </a:solidFill>
                  <a:latin typeface="Courier New" pitchFamily="49" charset="0"/>
                </a:rPr>
                <a:t>capacity = 8</a:t>
              </a:r>
            </a:p>
          </p:txBody>
        </p:sp>
        <p:sp>
          <p:nvSpPr>
            <p:cNvPr id="8" name="TextBox 7">
              <a:extLst>
                <a:ext uri="{FF2B5EF4-FFF2-40B4-BE49-F238E27FC236}">
                  <a16:creationId xmlns:a16="http://schemas.microsoft.com/office/drawing/2014/main" id="{CA276F47-A2EE-490C-B404-8159778C4A6E}"/>
                </a:ext>
              </a:extLst>
            </p:cNvPr>
            <p:cNvSpPr txBox="1"/>
            <p:nvPr/>
          </p:nvSpPr>
          <p:spPr>
            <a:xfrm>
              <a:off x="4812153" y="2072331"/>
              <a:ext cx="745079" cy="653647"/>
            </a:xfrm>
            <a:prstGeom prst="rect">
              <a:avLst/>
            </a:prstGeom>
            <a:noFill/>
          </p:spPr>
          <p:txBody>
            <a:bodyPr wrap="none" rtlCol="0">
              <a:spAutoFit/>
            </a:bodyPr>
            <a:lstStyle/>
            <a:p>
              <a:r>
                <a:rPr lang="en-US" sz="800" dirty="0">
                  <a:solidFill>
                    <a:schemeClr val="tx1"/>
                  </a:solidFill>
                  <a:latin typeface="Courier New" pitchFamily="49" charset="0"/>
                </a:rPr>
                <a:t>y</a:t>
              </a:r>
            </a:p>
          </p:txBody>
        </p:sp>
        <p:sp>
          <p:nvSpPr>
            <p:cNvPr id="9" name="TextBox 8">
              <a:extLst>
                <a:ext uri="{FF2B5EF4-FFF2-40B4-BE49-F238E27FC236}">
                  <a16:creationId xmlns:a16="http://schemas.microsoft.com/office/drawing/2014/main" id="{69E7A4FB-CF4A-461A-9A06-E02FB36B6624}"/>
                </a:ext>
              </a:extLst>
            </p:cNvPr>
            <p:cNvSpPr txBox="1"/>
            <p:nvPr/>
          </p:nvSpPr>
          <p:spPr>
            <a:xfrm>
              <a:off x="3872649" y="2097734"/>
              <a:ext cx="745079" cy="653647"/>
            </a:xfrm>
            <a:prstGeom prst="rect">
              <a:avLst/>
            </a:prstGeom>
            <a:noFill/>
          </p:spPr>
          <p:txBody>
            <a:bodyPr wrap="none" rtlCol="0">
              <a:spAutoFit/>
            </a:bodyPr>
            <a:lstStyle/>
            <a:p>
              <a:r>
                <a:rPr lang="en-US" sz="800" dirty="0">
                  <a:solidFill>
                    <a:schemeClr val="tx1"/>
                  </a:solidFill>
                  <a:latin typeface="Courier New" pitchFamily="49" charset="0"/>
                </a:rPr>
                <a:t>x</a:t>
              </a:r>
            </a:p>
          </p:txBody>
        </p:sp>
        <p:sp>
          <p:nvSpPr>
            <p:cNvPr id="10" name="TextBox 9">
              <a:extLst>
                <a:ext uri="{FF2B5EF4-FFF2-40B4-BE49-F238E27FC236}">
                  <a16:creationId xmlns:a16="http://schemas.microsoft.com/office/drawing/2014/main" id="{882385EE-23A6-4B8C-A027-5B80B927167C}"/>
                </a:ext>
              </a:extLst>
            </p:cNvPr>
            <p:cNvSpPr txBox="1"/>
            <p:nvPr/>
          </p:nvSpPr>
          <p:spPr>
            <a:xfrm>
              <a:off x="2049673" y="1635423"/>
              <a:ext cx="1299509" cy="653647"/>
            </a:xfrm>
            <a:prstGeom prst="rect">
              <a:avLst/>
            </a:prstGeom>
            <a:noFill/>
            <a:ln>
              <a:noFill/>
            </a:ln>
          </p:spPr>
          <p:txBody>
            <a:bodyPr wrap="none" rtlCol="0">
              <a:spAutoFit/>
            </a:bodyPr>
            <a:lstStyle/>
            <a:p>
              <a:r>
                <a:rPr lang="en-US" sz="800" dirty="0">
                  <a:solidFill>
                    <a:srgbClr val="FFFF00"/>
                  </a:solidFill>
                  <a:latin typeface="Courier New" pitchFamily="49" charset="0"/>
                </a:rPr>
                <a:t>head</a:t>
              </a:r>
            </a:p>
          </p:txBody>
        </p:sp>
        <p:sp>
          <p:nvSpPr>
            <p:cNvPr id="11" name="Freeform: Shape 10">
              <a:extLst>
                <a:ext uri="{FF2B5EF4-FFF2-40B4-BE49-F238E27FC236}">
                  <a16:creationId xmlns:a16="http://schemas.microsoft.com/office/drawing/2014/main" id="{E17354B1-B8DA-41EB-9C0F-D9C3082B1AEB}"/>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sz="800" dirty="0"/>
            </a:p>
          </p:txBody>
        </p:sp>
        <p:grpSp>
          <p:nvGrpSpPr>
            <p:cNvPr id="12" name="Group 11">
              <a:extLst>
                <a:ext uri="{FF2B5EF4-FFF2-40B4-BE49-F238E27FC236}">
                  <a16:creationId xmlns:a16="http://schemas.microsoft.com/office/drawing/2014/main" id="{0F57212F-438F-4B89-8DEC-CF14E72C7A02}"/>
                </a:ext>
              </a:extLst>
            </p:cNvPr>
            <p:cNvGrpSpPr/>
            <p:nvPr/>
          </p:nvGrpSpPr>
          <p:grpSpPr>
            <a:xfrm>
              <a:off x="2584408" y="1636068"/>
              <a:ext cx="4373244" cy="4161078"/>
              <a:chOff x="2584408" y="1636068"/>
              <a:chExt cx="4373244" cy="4161078"/>
            </a:xfrm>
          </p:grpSpPr>
          <p:grpSp>
            <p:nvGrpSpPr>
              <p:cNvPr id="16" name="Group 15">
                <a:extLst>
                  <a:ext uri="{FF2B5EF4-FFF2-40B4-BE49-F238E27FC236}">
                    <a16:creationId xmlns:a16="http://schemas.microsoft.com/office/drawing/2014/main" id="{2A960BF4-2712-4543-A9D4-39B3858E4A51}"/>
                  </a:ext>
                </a:extLst>
              </p:cNvPr>
              <p:cNvGrpSpPr/>
              <p:nvPr/>
            </p:nvGrpSpPr>
            <p:grpSpPr>
              <a:xfrm>
                <a:off x="3117850" y="1993900"/>
                <a:ext cx="3162300" cy="3055620"/>
                <a:chOff x="3117850" y="1993900"/>
                <a:chExt cx="3162300" cy="3055620"/>
              </a:xfrm>
            </p:grpSpPr>
            <p:pic>
              <p:nvPicPr>
                <p:cNvPr id="35" name="Picture 2" descr="magic">
                  <a:extLst>
                    <a:ext uri="{FF2B5EF4-FFF2-40B4-BE49-F238E27FC236}">
                      <a16:creationId xmlns:a16="http://schemas.microsoft.com/office/drawing/2014/main" id="{573E8756-A6CA-4463-BBB5-96223CE9E9FA}"/>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36" name="Oval 35">
                  <a:extLst>
                    <a:ext uri="{FF2B5EF4-FFF2-40B4-BE49-F238E27FC236}">
                      <a16:creationId xmlns:a16="http://schemas.microsoft.com/office/drawing/2014/main" id="{7D06C591-F977-4893-8F02-6CBB3F304225}"/>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700" b="1" i="0" u="none" strike="noStrike" cap="none" normalizeH="0" baseline="0" dirty="0">
                    <a:ln>
                      <a:noFill/>
                    </a:ln>
                    <a:solidFill>
                      <a:srgbClr val="FFFF00"/>
                    </a:solidFill>
                    <a:effectLst/>
                    <a:latin typeface="Courier New" pitchFamily="49" charset="0"/>
                    <a:cs typeface="Arial" charset="0"/>
                  </a:endParaRPr>
                </a:p>
              </p:txBody>
            </p:sp>
            <p:cxnSp>
              <p:nvCxnSpPr>
                <p:cNvPr id="37" name="Straight Connector 36">
                  <a:extLst>
                    <a:ext uri="{FF2B5EF4-FFF2-40B4-BE49-F238E27FC236}">
                      <a16:creationId xmlns:a16="http://schemas.microsoft.com/office/drawing/2014/main" id="{9B8EBC74-ECF6-4773-AFA4-3FDBFD903CC4}"/>
                    </a:ext>
                  </a:extLst>
                </p:cNvPr>
                <p:cNvCxnSpPr>
                  <a:stCxn id="36" idx="4"/>
                  <a:endCxn id="36"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08402C6-27D3-4459-97F4-6146D40F6912}"/>
                    </a:ext>
                  </a:extLst>
                </p:cNvPr>
                <p:cNvCxnSpPr>
                  <a:stCxn id="36" idx="4"/>
                  <a:endCxn id="36"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973CC31-614F-4E3A-B175-9032948DB36F}"/>
                    </a:ext>
                  </a:extLst>
                </p:cNvPr>
                <p:cNvCxnSpPr>
                  <a:stCxn id="36" idx="3"/>
                  <a:endCxn id="36"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B310ED8-F448-4A1E-BAE3-FD51BF907C4C}"/>
                    </a:ext>
                  </a:extLst>
                </p:cNvPr>
                <p:cNvCxnSpPr>
                  <a:stCxn id="36"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2FE017A-183A-491C-BB0D-21E84B698ED2}"/>
                    </a:ext>
                  </a:extLst>
                </p:cNvPr>
                <p:cNvCxnSpPr>
                  <a:stCxn id="36" idx="1"/>
                  <a:endCxn id="36"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D4D28967-11E3-4CF8-BE81-C240FC88DD80}"/>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700" b="1" i="0" u="none" strike="noStrike" cap="none" normalizeH="0" baseline="0" dirty="0">
                    <a:ln>
                      <a:noFill/>
                    </a:ln>
                    <a:solidFill>
                      <a:srgbClr val="FFFF00"/>
                    </a:solidFill>
                    <a:effectLst/>
                    <a:latin typeface="Courier New" pitchFamily="49" charset="0"/>
                    <a:cs typeface="Arial" charset="0"/>
                  </a:endParaRPr>
                </a:p>
              </p:txBody>
            </p:sp>
          </p:grpSp>
          <p:sp>
            <p:nvSpPr>
              <p:cNvPr id="17" name="TextBox 16">
                <a:extLst>
                  <a:ext uri="{FF2B5EF4-FFF2-40B4-BE49-F238E27FC236}">
                    <a16:creationId xmlns:a16="http://schemas.microsoft.com/office/drawing/2014/main" id="{5BD84328-F1E2-448F-A2C5-15D8737442B0}"/>
                  </a:ext>
                </a:extLst>
              </p:cNvPr>
              <p:cNvSpPr txBox="1"/>
              <p:nvPr/>
            </p:nvSpPr>
            <p:spPr>
              <a:xfrm>
                <a:off x="3529527" y="1636068"/>
                <a:ext cx="745078" cy="653647"/>
              </a:xfrm>
              <a:prstGeom prst="rect">
                <a:avLst/>
              </a:prstGeom>
              <a:noFill/>
            </p:spPr>
            <p:txBody>
              <a:bodyPr wrap="none" rtlCol="0">
                <a:spAutoFit/>
              </a:bodyPr>
              <a:lstStyle/>
              <a:p>
                <a:r>
                  <a:rPr lang="en-US" sz="800" dirty="0">
                    <a:solidFill>
                      <a:schemeClr val="bg1"/>
                    </a:solidFill>
                    <a:latin typeface="Courier New" pitchFamily="49" charset="0"/>
                  </a:rPr>
                  <a:t>0</a:t>
                </a:r>
              </a:p>
            </p:txBody>
          </p:sp>
          <p:sp>
            <p:nvSpPr>
              <p:cNvPr id="18" name="TextBox 17">
                <a:extLst>
                  <a:ext uri="{FF2B5EF4-FFF2-40B4-BE49-F238E27FC236}">
                    <a16:creationId xmlns:a16="http://schemas.microsoft.com/office/drawing/2014/main" id="{06711F3D-EF7B-4F64-8CBB-5FE8E6F678ED}"/>
                  </a:ext>
                </a:extLst>
              </p:cNvPr>
              <p:cNvSpPr txBox="1"/>
              <p:nvPr/>
            </p:nvSpPr>
            <p:spPr>
              <a:xfrm>
                <a:off x="6212574" y="2694633"/>
                <a:ext cx="745078" cy="653647"/>
              </a:xfrm>
              <a:prstGeom prst="rect">
                <a:avLst/>
              </a:prstGeom>
              <a:noFill/>
            </p:spPr>
            <p:txBody>
              <a:bodyPr wrap="none" rtlCol="0">
                <a:spAutoFit/>
              </a:bodyPr>
              <a:lstStyle/>
              <a:p>
                <a:r>
                  <a:rPr lang="en-US" sz="800" dirty="0">
                    <a:solidFill>
                      <a:schemeClr val="bg1"/>
                    </a:solidFill>
                    <a:latin typeface="Courier New" pitchFamily="49" charset="0"/>
                  </a:rPr>
                  <a:t>2</a:t>
                </a:r>
              </a:p>
            </p:txBody>
          </p:sp>
          <p:sp>
            <p:nvSpPr>
              <p:cNvPr id="19" name="TextBox 18">
                <a:extLst>
                  <a:ext uri="{FF2B5EF4-FFF2-40B4-BE49-F238E27FC236}">
                    <a16:creationId xmlns:a16="http://schemas.microsoft.com/office/drawing/2014/main" id="{AAD742C3-12CE-47ED-AB5A-41FFD1F734AF}"/>
                  </a:ext>
                </a:extLst>
              </p:cNvPr>
              <p:cNvSpPr txBox="1"/>
              <p:nvPr/>
            </p:nvSpPr>
            <p:spPr>
              <a:xfrm>
                <a:off x="5182765" y="1636068"/>
                <a:ext cx="745078" cy="653647"/>
              </a:xfrm>
              <a:prstGeom prst="rect">
                <a:avLst/>
              </a:prstGeom>
              <a:noFill/>
            </p:spPr>
            <p:txBody>
              <a:bodyPr wrap="none" rtlCol="0">
                <a:spAutoFit/>
              </a:bodyPr>
              <a:lstStyle/>
              <a:p>
                <a:r>
                  <a:rPr lang="en-US" sz="800" dirty="0">
                    <a:solidFill>
                      <a:schemeClr val="bg1"/>
                    </a:solidFill>
                    <a:latin typeface="Courier New" pitchFamily="49" charset="0"/>
                  </a:rPr>
                  <a:t>1</a:t>
                </a:r>
              </a:p>
            </p:txBody>
          </p:sp>
          <p:sp>
            <p:nvSpPr>
              <p:cNvPr id="20" name="TextBox 19">
                <a:extLst>
                  <a:ext uri="{FF2B5EF4-FFF2-40B4-BE49-F238E27FC236}">
                    <a16:creationId xmlns:a16="http://schemas.microsoft.com/office/drawing/2014/main" id="{0425D8F7-B6BF-4F80-8963-A4348599DC12}"/>
                  </a:ext>
                </a:extLst>
              </p:cNvPr>
              <p:cNvSpPr txBox="1"/>
              <p:nvPr/>
            </p:nvSpPr>
            <p:spPr>
              <a:xfrm>
                <a:off x="3529527" y="5143499"/>
                <a:ext cx="745078" cy="653647"/>
              </a:xfrm>
              <a:prstGeom prst="rect">
                <a:avLst/>
              </a:prstGeom>
              <a:noFill/>
            </p:spPr>
            <p:txBody>
              <a:bodyPr wrap="none" rtlCol="0">
                <a:spAutoFit/>
              </a:bodyPr>
              <a:lstStyle/>
              <a:p>
                <a:r>
                  <a:rPr lang="en-US" sz="800" dirty="0">
                    <a:solidFill>
                      <a:schemeClr val="bg1"/>
                    </a:solidFill>
                    <a:latin typeface="Courier New" pitchFamily="49" charset="0"/>
                  </a:rPr>
                  <a:t>5</a:t>
                </a:r>
              </a:p>
            </p:txBody>
          </p:sp>
          <p:sp>
            <p:nvSpPr>
              <p:cNvPr id="21" name="TextBox 20">
                <a:extLst>
                  <a:ext uri="{FF2B5EF4-FFF2-40B4-BE49-F238E27FC236}">
                    <a16:creationId xmlns:a16="http://schemas.microsoft.com/office/drawing/2014/main" id="{14B1B07D-920A-4389-90C8-1BA3C7001461}"/>
                  </a:ext>
                </a:extLst>
              </p:cNvPr>
              <p:cNvSpPr txBox="1"/>
              <p:nvPr/>
            </p:nvSpPr>
            <p:spPr>
              <a:xfrm>
                <a:off x="5182765" y="5143499"/>
                <a:ext cx="745078" cy="653647"/>
              </a:xfrm>
              <a:prstGeom prst="rect">
                <a:avLst/>
              </a:prstGeom>
              <a:noFill/>
            </p:spPr>
            <p:txBody>
              <a:bodyPr wrap="none" rtlCol="0">
                <a:spAutoFit/>
              </a:bodyPr>
              <a:lstStyle/>
              <a:p>
                <a:r>
                  <a:rPr lang="en-US" sz="800" dirty="0">
                    <a:solidFill>
                      <a:schemeClr val="bg1"/>
                    </a:solidFill>
                    <a:latin typeface="Courier New" pitchFamily="49" charset="0"/>
                  </a:rPr>
                  <a:t>4</a:t>
                </a:r>
              </a:p>
            </p:txBody>
          </p:sp>
          <p:sp>
            <p:nvSpPr>
              <p:cNvPr id="22" name="TextBox 21">
                <a:extLst>
                  <a:ext uri="{FF2B5EF4-FFF2-40B4-BE49-F238E27FC236}">
                    <a16:creationId xmlns:a16="http://schemas.microsoft.com/office/drawing/2014/main" id="{2A41B824-1243-4B5B-A8D5-F5BFF37E53AB}"/>
                  </a:ext>
                </a:extLst>
              </p:cNvPr>
              <p:cNvSpPr txBox="1"/>
              <p:nvPr/>
            </p:nvSpPr>
            <p:spPr>
              <a:xfrm>
                <a:off x="6212571" y="3947471"/>
                <a:ext cx="745078" cy="653647"/>
              </a:xfrm>
              <a:prstGeom prst="rect">
                <a:avLst/>
              </a:prstGeom>
              <a:noFill/>
            </p:spPr>
            <p:txBody>
              <a:bodyPr wrap="none" rtlCol="0">
                <a:spAutoFit/>
              </a:bodyPr>
              <a:lstStyle/>
              <a:p>
                <a:r>
                  <a:rPr lang="en-US" sz="800" dirty="0">
                    <a:solidFill>
                      <a:schemeClr val="bg1"/>
                    </a:solidFill>
                    <a:latin typeface="Courier New" pitchFamily="49" charset="0"/>
                  </a:rPr>
                  <a:t>3</a:t>
                </a:r>
              </a:p>
            </p:txBody>
          </p:sp>
          <p:sp>
            <p:nvSpPr>
              <p:cNvPr id="23" name="TextBox 22">
                <a:extLst>
                  <a:ext uri="{FF2B5EF4-FFF2-40B4-BE49-F238E27FC236}">
                    <a16:creationId xmlns:a16="http://schemas.microsoft.com/office/drawing/2014/main" id="{C0DA6925-6AA1-46E6-9C04-67C71803012B}"/>
                  </a:ext>
                </a:extLst>
              </p:cNvPr>
              <p:cNvSpPr txBox="1"/>
              <p:nvPr/>
            </p:nvSpPr>
            <p:spPr>
              <a:xfrm>
                <a:off x="4812152" y="2072332"/>
                <a:ext cx="745078" cy="653647"/>
              </a:xfrm>
              <a:prstGeom prst="rect">
                <a:avLst/>
              </a:prstGeom>
              <a:noFill/>
            </p:spPr>
            <p:txBody>
              <a:bodyPr wrap="none" rtlCol="0">
                <a:spAutoFit/>
              </a:bodyPr>
              <a:lstStyle/>
              <a:p>
                <a:r>
                  <a:rPr lang="en-US" sz="800" dirty="0">
                    <a:solidFill>
                      <a:schemeClr val="tx1"/>
                    </a:solidFill>
                    <a:latin typeface="Courier New" pitchFamily="49" charset="0"/>
                  </a:rPr>
                  <a:t>y</a:t>
                </a:r>
              </a:p>
            </p:txBody>
          </p:sp>
          <p:sp>
            <p:nvSpPr>
              <p:cNvPr id="24" name="TextBox 23">
                <a:extLst>
                  <a:ext uri="{FF2B5EF4-FFF2-40B4-BE49-F238E27FC236}">
                    <a16:creationId xmlns:a16="http://schemas.microsoft.com/office/drawing/2014/main" id="{C2B8C123-EDBA-40B9-8777-4411219D96FE}"/>
                  </a:ext>
                </a:extLst>
              </p:cNvPr>
              <p:cNvSpPr txBox="1"/>
              <p:nvPr/>
            </p:nvSpPr>
            <p:spPr>
              <a:xfrm>
                <a:off x="3872649" y="2097733"/>
                <a:ext cx="745078" cy="653647"/>
              </a:xfrm>
              <a:prstGeom prst="rect">
                <a:avLst/>
              </a:prstGeom>
              <a:noFill/>
            </p:spPr>
            <p:txBody>
              <a:bodyPr wrap="none" rtlCol="0">
                <a:spAutoFit/>
              </a:bodyPr>
              <a:lstStyle/>
              <a:p>
                <a:r>
                  <a:rPr lang="en-US" sz="800" dirty="0">
                    <a:solidFill>
                      <a:schemeClr val="tx1"/>
                    </a:solidFill>
                    <a:latin typeface="Courier New" pitchFamily="49" charset="0"/>
                  </a:rPr>
                  <a:t>x</a:t>
                </a:r>
              </a:p>
            </p:txBody>
          </p:sp>
          <p:sp>
            <p:nvSpPr>
              <p:cNvPr id="25" name="TextBox 24">
                <a:extLst>
                  <a:ext uri="{FF2B5EF4-FFF2-40B4-BE49-F238E27FC236}">
                    <a16:creationId xmlns:a16="http://schemas.microsoft.com/office/drawing/2014/main" id="{3C1FC19D-D4EF-4600-ABCB-3763067D6CE5}"/>
                  </a:ext>
                </a:extLst>
              </p:cNvPr>
              <p:cNvSpPr txBox="1"/>
              <p:nvPr/>
            </p:nvSpPr>
            <p:spPr>
              <a:xfrm>
                <a:off x="2584408" y="2841959"/>
                <a:ext cx="745078" cy="653647"/>
              </a:xfrm>
              <a:prstGeom prst="rect">
                <a:avLst/>
              </a:prstGeom>
              <a:noFill/>
            </p:spPr>
            <p:txBody>
              <a:bodyPr wrap="none" rtlCol="0">
                <a:spAutoFit/>
              </a:bodyPr>
              <a:lstStyle/>
              <a:p>
                <a:r>
                  <a:rPr lang="en-US" sz="800" dirty="0">
                    <a:solidFill>
                      <a:schemeClr val="bg1"/>
                    </a:solidFill>
                    <a:latin typeface="Courier New" pitchFamily="49" charset="0"/>
                  </a:rPr>
                  <a:t>7</a:t>
                </a:r>
              </a:p>
            </p:txBody>
          </p:sp>
          <p:sp>
            <p:nvSpPr>
              <p:cNvPr id="26" name="TextBox 25">
                <a:extLst>
                  <a:ext uri="{FF2B5EF4-FFF2-40B4-BE49-F238E27FC236}">
                    <a16:creationId xmlns:a16="http://schemas.microsoft.com/office/drawing/2014/main" id="{DF58623F-2878-4750-8C64-E9EEFCE009FB}"/>
                  </a:ext>
                </a:extLst>
              </p:cNvPr>
              <p:cNvSpPr txBox="1"/>
              <p:nvPr/>
            </p:nvSpPr>
            <p:spPr>
              <a:xfrm>
                <a:off x="2584408" y="4094794"/>
                <a:ext cx="745078" cy="653647"/>
              </a:xfrm>
              <a:prstGeom prst="rect">
                <a:avLst/>
              </a:prstGeom>
              <a:noFill/>
            </p:spPr>
            <p:txBody>
              <a:bodyPr wrap="none" rtlCol="0">
                <a:spAutoFit/>
              </a:bodyPr>
              <a:lstStyle/>
              <a:p>
                <a:r>
                  <a:rPr lang="en-US" sz="800" dirty="0">
                    <a:solidFill>
                      <a:schemeClr val="bg1"/>
                    </a:solidFill>
                    <a:latin typeface="Courier New" pitchFamily="49" charset="0"/>
                  </a:rPr>
                  <a:t>6</a:t>
                </a:r>
              </a:p>
            </p:txBody>
          </p:sp>
          <p:sp>
            <p:nvSpPr>
              <p:cNvPr id="27" name="Oval 7">
                <a:extLst>
                  <a:ext uri="{FF2B5EF4-FFF2-40B4-BE49-F238E27FC236}">
                    <a16:creationId xmlns:a16="http://schemas.microsoft.com/office/drawing/2014/main" id="{1688B331-F7FD-405C-8B8B-1506D06D45D7}"/>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sz="800" dirty="0">
                  <a:solidFill>
                    <a:srgbClr val="FFFF00"/>
                  </a:solidFill>
                  <a:latin typeface="Arial" pitchFamily="34" charset="0"/>
                </a:endParaRPr>
              </a:p>
            </p:txBody>
          </p:sp>
          <p:grpSp>
            <p:nvGrpSpPr>
              <p:cNvPr id="28" name="Group 27">
                <a:extLst>
                  <a:ext uri="{FF2B5EF4-FFF2-40B4-BE49-F238E27FC236}">
                    <a16:creationId xmlns:a16="http://schemas.microsoft.com/office/drawing/2014/main" id="{C33EE14B-B953-4A33-95D2-180FBBAB92FE}"/>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29" name="Oval 8">
                  <a:extLst>
                    <a:ext uri="{FF2B5EF4-FFF2-40B4-BE49-F238E27FC236}">
                      <a16:creationId xmlns:a16="http://schemas.microsoft.com/office/drawing/2014/main" id="{734E63C0-8E36-4A63-9941-C702065A4ED9}"/>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a:effectLst>
                  <a:glow rad="228600">
                    <a:schemeClr val="accent1">
                      <a:satMod val="175000"/>
                      <a:alpha val="40000"/>
                    </a:schemeClr>
                  </a:glow>
                </a:effectLst>
              </p:spPr>
              <p:txBody>
                <a:bodyPr wrap="none" anchor="ctr"/>
                <a:lstStyle/>
                <a:p>
                  <a:endParaRPr lang="en-US" sz="800" dirty="0">
                    <a:solidFill>
                      <a:srgbClr val="FFFF00"/>
                    </a:solidFill>
                    <a:latin typeface="Arial" pitchFamily="34" charset="0"/>
                  </a:endParaRPr>
                </a:p>
              </p:txBody>
            </p:sp>
            <p:sp>
              <p:nvSpPr>
                <p:cNvPr id="31" name="Oval 9">
                  <a:extLst>
                    <a:ext uri="{FF2B5EF4-FFF2-40B4-BE49-F238E27FC236}">
                      <a16:creationId xmlns:a16="http://schemas.microsoft.com/office/drawing/2014/main" id="{51D3800E-856C-438E-926B-99D7533DAF70}"/>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sz="800" dirty="0">
                    <a:solidFill>
                      <a:srgbClr val="FFFF00"/>
                    </a:solidFill>
                    <a:latin typeface="Arial" pitchFamily="34" charset="0"/>
                  </a:endParaRPr>
                </a:p>
              </p:txBody>
            </p:sp>
            <p:sp>
              <p:nvSpPr>
                <p:cNvPr id="32" name="Oval 10">
                  <a:extLst>
                    <a:ext uri="{FF2B5EF4-FFF2-40B4-BE49-F238E27FC236}">
                      <a16:creationId xmlns:a16="http://schemas.microsoft.com/office/drawing/2014/main" id="{0F6D1218-B08B-4EE1-88D3-CB5929472C39}"/>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a:effectLst>
                  <a:glow rad="228600">
                    <a:schemeClr val="accent1">
                      <a:satMod val="175000"/>
                      <a:alpha val="40000"/>
                    </a:schemeClr>
                  </a:glow>
                </a:effectLst>
              </p:spPr>
              <p:txBody>
                <a:bodyPr wrap="none" anchor="ctr"/>
                <a:lstStyle/>
                <a:p>
                  <a:endParaRPr lang="en-US" sz="800" dirty="0">
                    <a:solidFill>
                      <a:srgbClr val="FFFF00"/>
                    </a:solidFill>
                    <a:latin typeface="Arial" pitchFamily="34" charset="0"/>
                  </a:endParaRPr>
                </a:p>
              </p:txBody>
            </p:sp>
            <p:sp>
              <p:nvSpPr>
                <p:cNvPr id="33" name="Oval 11">
                  <a:extLst>
                    <a:ext uri="{FF2B5EF4-FFF2-40B4-BE49-F238E27FC236}">
                      <a16:creationId xmlns:a16="http://schemas.microsoft.com/office/drawing/2014/main" id="{4D02DC04-D2C0-4DC5-A567-B73A8B97DCE6}"/>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sz="800" dirty="0">
                    <a:solidFill>
                      <a:srgbClr val="FFFF00"/>
                    </a:solidFill>
                    <a:latin typeface="Arial" pitchFamily="34" charset="0"/>
                  </a:endParaRPr>
                </a:p>
              </p:txBody>
            </p:sp>
            <p:sp>
              <p:nvSpPr>
                <p:cNvPr id="34" name="AutoShape 12">
                  <a:extLst>
                    <a:ext uri="{FF2B5EF4-FFF2-40B4-BE49-F238E27FC236}">
                      <a16:creationId xmlns:a16="http://schemas.microsoft.com/office/drawing/2014/main" id="{9D33E762-1727-418C-A871-6BA9C3F7F3B4}"/>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sz="800" dirty="0">
                    <a:solidFill>
                      <a:srgbClr val="FFFF00"/>
                    </a:solidFill>
                    <a:latin typeface="Arial" pitchFamily="34" charset="0"/>
                  </a:endParaRPr>
                </a:p>
              </p:txBody>
            </p:sp>
          </p:grpSp>
        </p:grpSp>
        <p:sp>
          <p:nvSpPr>
            <p:cNvPr id="13" name="TextBox 12">
              <a:extLst>
                <a:ext uri="{FF2B5EF4-FFF2-40B4-BE49-F238E27FC236}">
                  <a16:creationId xmlns:a16="http://schemas.microsoft.com/office/drawing/2014/main" id="{B2DB390E-DFFF-42F5-9788-CDF8A6FD4550}"/>
                </a:ext>
              </a:extLst>
            </p:cNvPr>
            <p:cNvSpPr txBox="1"/>
            <p:nvPr/>
          </p:nvSpPr>
          <p:spPr>
            <a:xfrm>
              <a:off x="7016254" y="1961494"/>
              <a:ext cx="1299510" cy="653647"/>
            </a:xfrm>
            <a:prstGeom prst="rect">
              <a:avLst/>
            </a:prstGeom>
            <a:noFill/>
          </p:spPr>
          <p:txBody>
            <a:bodyPr wrap="none" rtlCol="0">
              <a:spAutoFit/>
            </a:bodyPr>
            <a:lstStyle/>
            <a:p>
              <a:r>
                <a:rPr lang="en-US" sz="800" dirty="0">
                  <a:solidFill>
                    <a:srgbClr val="FFFF00"/>
                  </a:solidFill>
                  <a:latin typeface="Courier New" pitchFamily="49" charset="0"/>
                </a:rPr>
                <a:t>tail</a:t>
              </a:r>
            </a:p>
          </p:txBody>
        </p:sp>
        <p:sp>
          <p:nvSpPr>
            <p:cNvPr id="14" name="Freeform: Shape 13">
              <a:extLst>
                <a:ext uri="{FF2B5EF4-FFF2-40B4-BE49-F238E27FC236}">
                  <a16:creationId xmlns:a16="http://schemas.microsoft.com/office/drawing/2014/main" id="{3B4C3E84-5005-4793-A54A-90033D31BD03}"/>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sz="800" dirty="0"/>
            </a:p>
          </p:txBody>
        </p:sp>
      </p:grpSp>
    </p:spTree>
    <p:extLst>
      <p:ext uri="{BB962C8B-B14F-4D97-AF65-F5344CB8AC3E}">
        <p14:creationId xmlns:p14="http://schemas.microsoft.com/office/powerpoint/2010/main" val="903856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sz="4000"/>
              <a:t>What About Multiple Dequeuers?</a:t>
            </a:r>
          </a:p>
        </p:txBody>
      </p:sp>
      <p:sp>
        <p:nvSpPr>
          <p:cNvPr id="23555" name="Slide Number Placeholder 3"/>
          <p:cNvSpPr>
            <a:spLocks noGrp="1"/>
          </p:cNvSpPr>
          <p:nvPr>
            <p:ph type="sldNum" sz="quarter" idx="10"/>
          </p:nvPr>
        </p:nvSpPr>
        <p:spPr>
          <a:noFill/>
        </p:spPr>
        <p:txBody>
          <a:bodyPr/>
          <a:lstStyle/>
          <a:p>
            <a:fld id="{41F0ED22-C8F8-4599-8C32-4A498D1982AF}" type="slidenum">
              <a:rPr lang="x-none" smtClean="0">
                <a:cs typeface="Arial" pitchFamily="34" charset="0"/>
              </a:rPr>
              <a:pPr/>
              <a:t>16</a:t>
            </a:fld>
            <a:endParaRPr lang="en-US">
              <a:cs typeface="Arial" pitchFamily="34" charset="0"/>
            </a:endParaRPr>
          </a:p>
        </p:txBody>
      </p:sp>
      <p:sp>
        <p:nvSpPr>
          <p:cNvPr id="23557" name="Rectangle 3"/>
          <p:cNvSpPr>
            <a:spLocks noChangeArrowheads="1"/>
          </p:cNvSpPr>
          <p:nvPr/>
        </p:nvSpPr>
        <p:spPr bwMode="auto">
          <a:xfrm>
            <a:off x="2743200" y="34290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23558" name="Rectangle 4"/>
          <p:cNvSpPr>
            <a:spLocks noChangeArrowheads="1"/>
          </p:cNvSpPr>
          <p:nvPr/>
        </p:nvSpPr>
        <p:spPr bwMode="auto">
          <a:xfrm>
            <a:off x="3657600" y="34290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23559" name="Rectangle 5"/>
          <p:cNvSpPr>
            <a:spLocks noChangeArrowheads="1"/>
          </p:cNvSpPr>
          <p:nvPr/>
        </p:nvSpPr>
        <p:spPr bwMode="auto">
          <a:xfrm>
            <a:off x="4572000" y="34290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23560" name="Line 6"/>
          <p:cNvSpPr>
            <a:spLocks noChangeShapeType="1"/>
          </p:cNvSpPr>
          <p:nvPr/>
        </p:nvSpPr>
        <p:spPr bwMode="auto">
          <a:xfrm>
            <a:off x="5410200" y="34290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sp>
        <p:nvSpPr>
          <p:cNvPr id="23561" name="Line 7"/>
          <p:cNvSpPr>
            <a:spLocks noChangeShapeType="1"/>
          </p:cNvSpPr>
          <p:nvPr/>
        </p:nvSpPr>
        <p:spPr bwMode="auto">
          <a:xfrm>
            <a:off x="5410200" y="43434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grpSp>
        <p:nvGrpSpPr>
          <p:cNvPr id="23562" name="Group 8"/>
          <p:cNvGrpSpPr>
            <a:grpSpLocks/>
          </p:cNvGrpSpPr>
          <p:nvPr/>
        </p:nvGrpSpPr>
        <p:grpSpPr bwMode="auto">
          <a:xfrm>
            <a:off x="4876800" y="4267200"/>
            <a:ext cx="430213" cy="341313"/>
            <a:chOff x="2744" y="3360"/>
            <a:chExt cx="271" cy="215"/>
          </a:xfrm>
          <a:effectLst>
            <a:glow rad="139700">
              <a:schemeClr val="accent3">
                <a:satMod val="175000"/>
                <a:alpha val="40000"/>
              </a:schemeClr>
            </a:glow>
          </a:effectLst>
        </p:grpSpPr>
        <p:sp>
          <p:nvSpPr>
            <p:cNvPr id="23608" name="Oval 9"/>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609" name="Oval 10"/>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23563" name="Group 11"/>
          <p:cNvGrpSpPr>
            <a:grpSpLocks/>
          </p:cNvGrpSpPr>
          <p:nvPr/>
        </p:nvGrpSpPr>
        <p:grpSpPr bwMode="auto">
          <a:xfrm>
            <a:off x="3886200" y="3716338"/>
            <a:ext cx="430213" cy="341312"/>
            <a:chOff x="3648" y="3312"/>
            <a:chExt cx="271" cy="215"/>
          </a:xfrm>
          <a:effectLst>
            <a:glow rad="139700">
              <a:schemeClr val="accent3">
                <a:satMod val="175000"/>
                <a:alpha val="40000"/>
              </a:schemeClr>
            </a:glow>
          </a:effectLst>
        </p:grpSpPr>
        <p:sp>
          <p:nvSpPr>
            <p:cNvPr id="23606" name="Oval 12"/>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607" name="Oval 13"/>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latin typeface="Arial" pitchFamily="34" charset="0"/>
              </a:endParaRPr>
            </a:p>
          </p:txBody>
        </p:sp>
      </p:grpSp>
      <p:grpSp>
        <p:nvGrpSpPr>
          <p:cNvPr id="23564" name="Group 14"/>
          <p:cNvGrpSpPr>
            <a:grpSpLocks/>
          </p:cNvGrpSpPr>
          <p:nvPr/>
        </p:nvGrpSpPr>
        <p:grpSpPr bwMode="auto">
          <a:xfrm>
            <a:off x="6324600" y="4876800"/>
            <a:ext cx="1447800" cy="1295400"/>
            <a:chOff x="3168" y="1824"/>
            <a:chExt cx="912" cy="816"/>
          </a:xfrm>
          <a:effectLst>
            <a:glow rad="101600">
              <a:schemeClr val="accent3">
                <a:satMod val="175000"/>
                <a:alpha val="40000"/>
              </a:schemeClr>
            </a:glow>
          </a:effectLst>
        </p:grpSpPr>
        <p:sp>
          <p:nvSpPr>
            <p:cNvPr id="23597" name="Freeform 1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8" name="Freeform 1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9" name="Freeform 17"/>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600" name="Freeform 1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23601" name="Freeform 1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23602" name="Freeform 2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23603" name="Freeform 21"/>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604" name="Freeform 22"/>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605" name="Freeform 23"/>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23565" name="Freeform 24"/>
          <p:cNvSpPr>
            <a:spLocks/>
          </p:cNvSpPr>
          <p:nvPr/>
        </p:nvSpPr>
        <p:spPr bwMode="auto">
          <a:xfrm>
            <a:off x="5105400" y="4419600"/>
            <a:ext cx="1295400" cy="1143000"/>
          </a:xfrm>
          <a:custGeom>
            <a:avLst/>
            <a:gdLst>
              <a:gd name="T0" fmla="*/ 1219200 w 816"/>
              <a:gd name="T1" fmla="*/ 1143000 h 720"/>
              <a:gd name="T2" fmla="*/ 1295400 w 816"/>
              <a:gd name="T3" fmla="*/ 990600 h 720"/>
              <a:gd name="T4" fmla="*/ 0 w 816"/>
              <a:gd name="T5" fmla="*/ 0 h 720"/>
              <a:gd name="T6" fmla="*/ 1219200 w 816"/>
              <a:gd name="T7" fmla="*/ 1143000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23566" name="Line 25"/>
          <p:cNvSpPr>
            <a:spLocks noChangeShapeType="1"/>
          </p:cNvSpPr>
          <p:nvPr/>
        </p:nvSpPr>
        <p:spPr bwMode="auto">
          <a:xfrm>
            <a:off x="4953000" y="4648200"/>
            <a:ext cx="0" cy="457200"/>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sp>
        <p:nvSpPr>
          <p:cNvPr id="23567" name="Line 26"/>
          <p:cNvSpPr>
            <a:spLocks noChangeShapeType="1"/>
          </p:cNvSpPr>
          <p:nvPr/>
        </p:nvSpPr>
        <p:spPr bwMode="auto">
          <a:xfrm>
            <a:off x="5029200" y="4648200"/>
            <a:ext cx="0" cy="304800"/>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sp>
        <p:nvSpPr>
          <p:cNvPr id="23568" name="Line 27"/>
          <p:cNvSpPr>
            <a:spLocks noChangeShapeType="1"/>
          </p:cNvSpPr>
          <p:nvPr/>
        </p:nvSpPr>
        <p:spPr bwMode="auto">
          <a:xfrm>
            <a:off x="5122863" y="4648200"/>
            <a:ext cx="0" cy="136525"/>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grpSp>
        <p:nvGrpSpPr>
          <p:cNvPr id="23569" name="Group 28"/>
          <p:cNvGrpSpPr>
            <a:grpSpLocks/>
          </p:cNvGrpSpPr>
          <p:nvPr/>
        </p:nvGrpSpPr>
        <p:grpSpPr bwMode="auto">
          <a:xfrm>
            <a:off x="990600" y="4495800"/>
            <a:ext cx="1447800" cy="1295400"/>
            <a:chOff x="624" y="2832"/>
            <a:chExt cx="912" cy="816"/>
          </a:xfrm>
          <a:effectLst>
            <a:glow rad="101600">
              <a:schemeClr val="accent3">
                <a:satMod val="175000"/>
                <a:alpha val="40000"/>
              </a:schemeClr>
            </a:glow>
          </a:effectLst>
        </p:grpSpPr>
        <p:sp>
          <p:nvSpPr>
            <p:cNvPr id="23588" name="Freeform 29"/>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89" name="Freeform 30"/>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0" name="Freeform 31"/>
            <p:cNvSpPr>
              <a:spLocks/>
            </p:cNvSpPr>
            <p:nvPr/>
          </p:nvSpPr>
          <p:spPr bwMode="auto">
            <a:xfrm flipH="1">
              <a:off x="1056" y="283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1" name="Freeform 32"/>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23592" name="Freeform 33"/>
            <p:cNvSpPr>
              <a:spLocks/>
            </p:cNvSpPr>
            <p:nvPr/>
          </p:nvSpPr>
          <p:spPr bwMode="auto">
            <a:xfrm flipH="1">
              <a:off x="960" y="293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23593" name="Freeform 34"/>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23594" name="Freeform 35"/>
            <p:cNvSpPr>
              <a:spLocks/>
            </p:cNvSpPr>
            <p:nvPr/>
          </p:nvSpPr>
          <p:spPr bwMode="auto">
            <a:xfrm flipH="1">
              <a:off x="960" y="331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5" name="Freeform 36"/>
            <p:cNvSpPr>
              <a:spLocks/>
            </p:cNvSpPr>
            <p:nvPr/>
          </p:nvSpPr>
          <p:spPr bwMode="auto">
            <a:xfrm flipH="1">
              <a:off x="1152" y="316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96" name="Freeform 37"/>
            <p:cNvSpPr>
              <a:spLocks/>
            </p:cNvSpPr>
            <p:nvPr/>
          </p:nvSpPr>
          <p:spPr bwMode="auto">
            <a:xfrm flipH="1">
              <a:off x="1344" y="302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23570" name="Freeform 38"/>
          <p:cNvSpPr>
            <a:spLocks/>
          </p:cNvSpPr>
          <p:nvPr/>
        </p:nvSpPr>
        <p:spPr bwMode="auto">
          <a:xfrm>
            <a:off x="2362200" y="4953000"/>
            <a:ext cx="838200" cy="304800"/>
          </a:xfrm>
          <a:custGeom>
            <a:avLst/>
            <a:gdLst>
              <a:gd name="T0" fmla="*/ 0 w 478"/>
              <a:gd name="T1" fmla="*/ 304800 h 441"/>
              <a:gd name="T2" fmla="*/ 84171 w 478"/>
              <a:gd name="T3" fmla="*/ 238449 h 441"/>
              <a:gd name="T4" fmla="*/ 838200 w 478"/>
              <a:gd name="T5" fmla="*/ 0 h 441"/>
              <a:gd name="T6" fmla="*/ 0 w 478"/>
              <a:gd name="T7" fmla="*/ 304800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grpSp>
        <p:nvGrpSpPr>
          <p:cNvPr id="23571" name="Group 43"/>
          <p:cNvGrpSpPr>
            <a:grpSpLocks/>
          </p:cNvGrpSpPr>
          <p:nvPr/>
        </p:nvGrpSpPr>
        <p:grpSpPr bwMode="auto">
          <a:xfrm>
            <a:off x="3048000" y="4724400"/>
            <a:ext cx="430213" cy="341313"/>
            <a:chOff x="2928" y="1465"/>
            <a:chExt cx="271" cy="215"/>
          </a:xfrm>
          <a:effectLst>
            <a:glow rad="139700">
              <a:schemeClr val="accent3">
                <a:satMod val="175000"/>
                <a:alpha val="40000"/>
              </a:schemeClr>
            </a:glow>
          </a:effectLst>
        </p:grpSpPr>
        <p:sp>
          <p:nvSpPr>
            <p:cNvPr id="23586" name="Oval 44"/>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587" name="Oval 45"/>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23572" name="Group 59"/>
          <p:cNvGrpSpPr>
            <a:grpSpLocks/>
          </p:cNvGrpSpPr>
          <p:nvPr/>
        </p:nvGrpSpPr>
        <p:grpSpPr bwMode="auto">
          <a:xfrm>
            <a:off x="2971800" y="3733800"/>
            <a:ext cx="430213" cy="341313"/>
            <a:chOff x="1872" y="2352"/>
            <a:chExt cx="271" cy="215"/>
          </a:xfrm>
          <a:effectLst>
            <a:glow rad="139700">
              <a:schemeClr val="accent3">
                <a:satMod val="175000"/>
                <a:alpha val="40000"/>
              </a:schemeClr>
            </a:glow>
          </a:effectLst>
        </p:grpSpPr>
        <p:sp>
          <p:nvSpPr>
            <p:cNvPr id="23584" name="Oval 47"/>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585" name="Oval 48"/>
            <p:cNvSpPr>
              <a:spLocks noChangeArrowheads="1"/>
            </p:cNvSpPr>
            <p:nvPr/>
          </p:nvSpPr>
          <p:spPr bwMode="auto">
            <a:xfrm>
              <a:off x="2026" y="2390"/>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23573" name="Group 62"/>
          <p:cNvGrpSpPr>
            <a:grpSpLocks/>
          </p:cNvGrpSpPr>
          <p:nvPr/>
        </p:nvGrpSpPr>
        <p:grpSpPr bwMode="auto">
          <a:xfrm>
            <a:off x="990600" y="2209800"/>
            <a:ext cx="1447800" cy="1295400"/>
            <a:chOff x="624" y="1392"/>
            <a:chExt cx="912" cy="816"/>
          </a:xfrm>
          <a:effectLst>
            <a:glow rad="101600">
              <a:schemeClr val="accent3">
                <a:satMod val="175000"/>
                <a:alpha val="40000"/>
              </a:schemeClr>
            </a:glow>
          </a:effectLst>
        </p:grpSpPr>
        <p:sp>
          <p:nvSpPr>
            <p:cNvPr id="23575" name="Freeform 50"/>
            <p:cNvSpPr>
              <a:spLocks/>
            </p:cNvSpPr>
            <p:nvPr/>
          </p:nvSpPr>
          <p:spPr bwMode="auto">
            <a:xfrm>
              <a:off x="1392" y="163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76" name="Freeform 51"/>
            <p:cNvSpPr>
              <a:spLocks/>
            </p:cNvSpPr>
            <p:nvPr/>
          </p:nvSpPr>
          <p:spPr bwMode="auto">
            <a:xfrm>
              <a:off x="1184" y="148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77" name="Freeform 52"/>
            <p:cNvSpPr>
              <a:spLocks/>
            </p:cNvSpPr>
            <p:nvPr/>
          </p:nvSpPr>
          <p:spPr bwMode="auto">
            <a:xfrm>
              <a:off x="960" y="139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78" name="Freeform 53"/>
            <p:cNvSpPr>
              <a:spLocks/>
            </p:cNvSpPr>
            <p:nvPr/>
          </p:nvSpPr>
          <p:spPr bwMode="auto">
            <a:xfrm>
              <a:off x="699" y="139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bg1"/>
              </a:solidFill>
              <a:round/>
              <a:headEnd/>
              <a:tailEnd/>
            </a:ln>
          </p:spPr>
          <p:txBody>
            <a:bodyPr wrap="none" anchor="ctr"/>
            <a:lstStyle/>
            <a:p>
              <a:endParaRPr lang="en-US" dirty="0">
                <a:latin typeface="Arial" pitchFamily="34" charset="0"/>
              </a:endParaRPr>
            </a:p>
          </p:txBody>
        </p:sp>
        <p:sp>
          <p:nvSpPr>
            <p:cNvPr id="23579" name="Freeform 54"/>
            <p:cNvSpPr>
              <a:spLocks/>
            </p:cNvSpPr>
            <p:nvPr/>
          </p:nvSpPr>
          <p:spPr bwMode="auto">
            <a:xfrm>
              <a:off x="709" y="148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bg1"/>
              </a:solidFill>
              <a:round/>
              <a:headEnd/>
              <a:tailEnd/>
            </a:ln>
          </p:spPr>
          <p:txBody>
            <a:bodyPr wrap="none" anchor="ctr"/>
            <a:lstStyle/>
            <a:p>
              <a:endParaRPr lang="en-US" dirty="0">
                <a:latin typeface="Arial" pitchFamily="34" charset="0"/>
              </a:endParaRPr>
            </a:p>
          </p:txBody>
        </p:sp>
        <p:sp>
          <p:nvSpPr>
            <p:cNvPr id="23580" name="Freeform 55"/>
            <p:cNvSpPr>
              <a:spLocks/>
            </p:cNvSpPr>
            <p:nvPr/>
          </p:nvSpPr>
          <p:spPr bwMode="auto">
            <a:xfrm>
              <a:off x="1184" y="172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bg1"/>
              </a:solidFill>
              <a:round/>
              <a:headEnd/>
              <a:tailEnd/>
            </a:ln>
          </p:spPr>
          <p:txBody>
            <a:bodyPr wrap="none" anchor="ctr"/>
            <a:lstStyle/>
            <a:p>
              <a:endParaRPr lang="en-US" dirty="0">
                <a:latin typeface="Arial" pitchFamily="34" charset="0"/>
              </a:endParaRPr>
            </a:p>
          </p:txBody>
        </p:sp>
        <p:sp>
          <p:nvSpPr>
            <p:cNvPr id="23581" name="Freeform 56"/>
            <p:cNvSpPr>
              <a:spLocks/>
            </p:cNvSpPr>
            <p:nvPr/>
          </p:nvSpPr>
          <p:spPr bwMode="auto">
            <a:xfrm>
              <a:off x="960" y="187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82" name="Freeform 57"/>
            <p:cNvSpPr>
              <a:spLocks/>
            </p:cNvSpPr>
            <p:nvPr/>
          </p:nvSpPr>
          <p:spPr bwMode="auto">
            <a:xfrm>
              <a:off x="768" y="172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3583" name="Freeform 58"/>
            <p:cNvSpPr>
              <a:spLocks/>
            </p:cNvSpPr>
            <p:nvPr/>
          </p:nvSpPr>
          <p:spPr bwMode="auto">
            <a:xfrm>
              <a:off x="624" y="158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23574" name="Freeform 60"/>
          <p:cNvSpPr>
            <a:spLocks/>
          </p:cNvSpPr>
          <p:nvPr/>
        </p:nvSpPr>
        <p:spPr bwMode="auto">
          <a:xfrm>
            <a:off x="1514475" y="3409157"/>
            <a:ext cx="1600200" cy="533400"/>
          </a:xfrm>
          <a:custGeom>
            <a:avLst/>
            <a:gdLst>
              <a:gd name="T0" fmla="*/ 0 w 1008"/>
              <a:gd name="T1" fmla="*/ 76200 h 336"/>
              <a:gd name="T2" fmla="*/ 1600200 w 1008"/>
              <a:gd name="T3" fmla="*/ 533400 h 336"/>
              <a:gd name="T4" fmla="*/ 76200 w 1008"/>
              <a:gd name="T5" fmla="*/ 0 h 336"/>
              <a:gd name="T6" fmla="*/ 0 60000 65536"/>
              <a:gd name="T7" fmla="*/ 0 60000 65536"/>
              <a:gd name="T8" fmla="*/ 0 60000 65536"/>
              <a:gd name="T9" fmla="*/ 0 w 1008"/>
              <a:gd name="T10" fmla="*/ 0 h 336"/>
              <a:gd name="T11" fmla="*/ 1008 w 1008"/>
              <a:gd name="T12" fmla="*/ 336 h 336"/>
            </a:gdLst>
            <a:ahLst/>
            <a:cxnLst>
              <a:cxn ang="T6">
                <a:pos x="T0" y="T1"/>
              </a:cxn>
              <a:cxn ang="T7">
                <a:pos x="T2" y="T3"/>
              </a:cxn>
              <a:cxn ang="T8">
                <a:pos x="T4" y="T5"/>
              </a:cxn>
            </a:cxnLst>
            <a:rect l="T9" t="T10" r="T11" b="T12"/>
            <a:pathLst>
              <a:path w="1008" h="336">
                <a:moveTo>
                  <a:pt x="0" y="48"/>
                </a:moveTo>
                <a:lnTo>
                  <a:pt x="1008" y="336"/>
                </a:lnTo>
                <a:lnTo>
                  <a:pt x="48" y="0"/>
                </a:lnTo>
              </a:path>
            </a:pathLst>
          </a:custGeom>
          <a:solidFill>
            <a:schemeClr val="tx2"/>
          </a:solidFill>
          <a:ln w="9525">
            <a:solidFill>
              <a:schemeClr val="bg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5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a:t>Grand Challenge</a:t>
            </a:r>
          </a:p>
        </p:txBody>
      </p:sp>
      <p:sp>
        <p:nvSpPr>
          <p:cNvPr id="24579" name="Slide Number Placeholder 4"/>
          <p:cNvSpPr>
            <a:spLocks noGrp="1"/>
          </p:cNvSpPr>
          <p:nvPr>
            <p:ph type="sldNum" sz="quarter" idx="10"/>
          </p:nvPr>
        </p:nvSpPr>
        <p:spPr>
          <a:noFill/>
        </p:spPr>
        <p:txBody>
          <a:bodyPr/>
          <a:lstStyle/>
          <a:p>
            <a:fld id="{B0BA3311-1465-4BD5-B635-591CE2D25627}" type="slidenum">
              <a:rPr lang="x-none" smtClean="0">
                <a:cs typeface="Arial" pitchFamily="34" charset="0"/>
              </a:rPr>
              <a:pPr/>
              <a:t>17</a:t>
            </a:fld>
            <a:endParaRPr lang="en-US">
              <a:cs typeface="Arial" pitchFamily="34" charset="0"/>
            </a:endParaRPr>
          </a:p>
        </p:txBody>
      </p:sp>
      <p:sp>
        <p:nvSpPr>
          <p:cNvPr id="24583" name="Rectangle 5"/>
          <p:cNvSpPr>
            <a:spLocks noChangeArrowheads="1"/>
          </p:cNvSpPr>
          <p:nvPr/>
        </p:nvSpPr>
        <p:spPr bwMode="auto">
          <a:xfrm>
            <a:off x="1456362"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4" name="Rectangle 6"/>
          <p:cNvSpPr>
            <a:spLocks noChangeArrowheads="1"/>
          </p:cNvSpPr>
          <p:nvPr/>
        </p:nvSpPr>
        <p:spPr bwMode="auto">
          <a:xfrm>
            <a:off x="1898151"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5" name="Rectangle 7"/>
          <p:cNvSpPr>
            <a:spLocks noChangeArrowheads="1"/>
          </p:cNvSpPr>
          <p:nvPr/>
        </p:nvSpPr>
        <p:spPr bwMode="auto">
          <a:xfrm>
            <a:off x="2339939"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6" name="Line 8"/>
          <p:cNvSpPr>
            <a:spLocks noChangeShapeType="1"/>
          </p:cNvSpPr>
          <p:nvPr/>
        </p:nvSpPr>
        <p:spPr bwMode="auto">
          <a:xfrm>
            <a:off x="2744912" y="1808285"/>
            <a:ext cx="441789"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87" name="Line 9"/>
          <p:cNvSpPr>
            <a:spLocks noChangeShapeType="1"/>
          </p:cNvSpPr>
          <p:nvPr/>
        </p:nvSpPr>
        <p:spPr bwMode="auto">
          <a:xfrm>
            <a:off x="2744912" y="2250098"/>
            <a:ext cx="441789"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24588" name="Group 10"/>
          <p:cNvGrpSpPr>
            <a:grpSpLocks/>
          </p:cNvGrpSpPr>
          <p:nvPr/>
        </p:nvGrpSpPr>
        <p:grpSpPr bwMode="auto">
          <a:xfrm>
            <a:off x="2487202" y="2213280"/>
            <a:ext cx="207855" cy="164913"/>
            <a:chOff x="2744" y="3360"/>
            <a:chExt cx="271" cy="215"/>
          </a:xfrm>
          <a:effectLst>
            <a:glow rad="139700">
              <a:schemeClr val="accent3">
                <a:satMod val="175000"/>
                <a:alpha val="40000"/>
              </a:schemeClr>
            </a:glow>
          </a:effectLst>
        </p:grpSpPr>
        <p:sp>
          <p:nvSpPr>
            <p:cNvPr id="24633" name="Oval 11"/>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4634" name="Oval 12"/>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4589" name="Group 13"/>
          <p:cNvGrpSpPr>
            <a:grpSpLocks/>
          </p:cNvGrpSpPr>
          <p:nvPr/>
        </p:nvGrpSpPr>
        <p:grpSpPr bwMode="auto">
          <a:xfrm>
            <a:off x="2008598" y="1947118"/>
            <a:ext cx="207855" cy="164913"/>
            <a:chOff x="3648" y="3312"/>
            <a:chExt cx="271" cy="215"/>
          </a:xfrm>
          <a:effectLst>
            <a:glow rad="139700">
              <a:schemeClr val="accent3">
                <a:satMod val="175000"/>
                <a:alpha val="40000"/>
              </a:schemeClr>
            </a:glow>
          </a:effectLst>
        </p:grpSpPr>
        <p:sp>
          <p:nvSpPr>
            <p:cNvPr id="24631" name="Oval 14"/>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4632" name="Oval 15"/>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
        <p:nvSpPr>
          <p:cNvPr id="24592" name="Line 27"/>
          <p:cNvSpPr>
            <a:spLocks noChangeShapeType="1"/>
          </p:cNvSpPr>
          <p:nvPr/>
        </p:nvSpPr>
        <p:spPr bwMode="auto">
          <a:xfrm>
            <a:off x="2524018" y="2397369"/>
            <a:ext cx="0" cy="220907"/>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93" name="Line 28"/>
          <p:cNvSpPr>
            <a:spLocks noChangeShapeType="1"/>
          </p:cNvSpPr>
          <p:nvPr/>
        </p:nvSpPr>
        <p:spPr bwMode="auto">
          <a:xfrm>
            <a:off x="2560834" y="2397369"/>
            <a:ext cx="0" cy="147271"/>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94" name="Line 29"/>
          <p:cNvSpPr>
            <a:spLocks noChangeShapeType="1"/>
          </p:cNvSpPr>
          <p:nvPr/>
        </p:nvSpPr>
        <p:spPr bwMode="auto">
          <a:xfrm>
            <a:off x="2606086" y="2397369"/>
            <a:ext cx="0" cy="73636"/>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24597" name="Group 41"/>
          <p:cNvGrpSpPr>
            <a:grpSpLocks/>
          </p:cNvGrpSpPr>
          <p:nvPr/>
        </p:nvGrpSpPr>
        <p:grpSpPr bwMode="auto">
          <a:xfrm>
            <a:off x="1603625" y="2434187"/>
            <a:ext cx="207855" cy="164913"/>
            <a:chOff x="2928" y="1465"/>
            <a:chExt cx="271" cy="215"/>
          </a:xfrm>
          <a:effectLst>
            <a:glow rad="139700">
              <a:schemeClr val="accent3">
                <a:satMod val="175000"/>
                <a:alpha val="40000"/>
              </a:schemeClr>
            </a:glow>
          </a:effectLst>
        </p:grpSpPr>
        <p:sp>
          <p:nvSpPr>
            <p:cNvPr id="24611" name="Oval 42"/>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4612" name="Oval 43"/>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4598" name="Group 44"/>
          <p:cNvGrpSpPr>
            <a:grpSpLocks/>
          </p:cNvGrpSpPr>
          <p:nvPr/>
        </p:nvGrpSpPr>
        <p:grpSpPr bwMode="auto">
          <a:xfrm>
            <a:off x="1566809" y="1955556"/>
            <a:ext cx="207855" cy="164913"/>
            <a:chOff x="1872" y="2352"/>
            <a:chExt cx="271" cy="215"/>
          </a:xfrm>
          <a:effectLst>
            <a:glow rad="139700">
              <a:schemeClr val="accent3">
                <a:satMod val="175000"/>
                <a:alpha val="40000"/>
              </a:schemeClr>
            </a:glow>
          </a:effectLst>
        </p:grpSpPr>
        <p:sp>
          <p:nvSpPr>
            <p:cNvPr id="24609" name="Oval 45"/>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4610" name="Oval 46"/>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
        <p:nvSpPr>
          <p:cNvPr id="59" name="Footer Placeholder 3"/>
          <p:cNvSpPr txBox="1">
            <a:spLocks noGrp="1"/>
          </p:cNvSpPr>
          <p:nvPr/>
        </p:nvSpPr>
        <p:spPr bwMode="auto">
          <a:xfrm>
            <a:off x="3124200" y="603885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4" name="TextBox 3">
            <a:extLst>
              <a:ext uri="{FF2B5EF4-FFF2-40B4-BE49-F238E27FC236}">
                <a16:creationId xmlns:a16="http://schemas.microsoft.com/office/drawing/2014/main" id="{0DFAD29B-E074-AD27-256A-40207F06BCD9}"/>
              </a:ext>
            </a:extLst>
          </p:cNvPr>
          <p:cNvSpPr txBox="1"/>
          <p:nvPr/>
        </p:nvSpPr>
        <p:spPr bwMode="auto">
          <a:xfrm>
            <a:off x="1124067" y="3187731"/>
            <a:ext cx="436824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Implement a FIFO queue</a:t>
            </a:r>
          </a:p>
        </p:txBody>
      </p:sp>
      <p:sp>
        <p:nvSpPr>
          <p:cNvPr id="5" name="TextBox 4">
            <a:extLst>
              <a:ext uri="{FF2B5EF4-FFF2-40B4-BE49-F238E27FC236}">
                <a16:creationId xmlns:a16="http://schemas.microsoft.com/office/drawing/2014/main" id="{794239BC-22A3-5A28-689E-AEA93316CF28}"/>
              </a:ext>
            </a:extLst>
          </p:cNvPr>
          <p:cNvSpPr txBox="1"/>
          <p:nvPr/>
        </p:nvSpPr>
        <p:spPr bwMode="auto">
          <a:xfrm>
            <a:off x="2017472" y="4482235"/>
            <a:ext cx="243458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Linearizable</a:t>
            </a:r>
          </a:p>
        </p:txBody>
      </p:sp>
      <p:sp>
        <p:nvSpPr>
          <p:cNvPr id="6" name="TextBox 3">
            <a:extLst>
              <a:ext uri="{FF2B5EF4-FFF2-40B4-BE49-F238E27FC236}">
                <a16:creationId xmlns:a16="http://schemas.microsoft.com/office/drawing/2014/main" id="{B70E2537-D6C0-CE2D-CEA8-F98CC1ACB176}"/>
              </a:ext>
            </a:extLst>
          </p:cNvPr>
          <p:cNvSpPr txBox="1"/>
          <p:nvPr/>
        </p:nvSpPr>
        <p:spPr bwMode="auto">
          <a:xfrm>
            <a:off x="2017472" y="3877821"/>
            <a:ext cx="196441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Wait-free</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4BC77FC0-A099-1E72-2BDD-9B2E240A7EBD}"/>
              </a:ext>
            </a:extLst>
          </p:cNvPr>
          <p:cNvSpPr txBox="1"/>
          <p:nvPr/>
        </p:nvSpPr>
        <p:spPr bwMode="auto">
          <a:xfrm>
            <a:off x="2017472" y="5129738"/>
            <a:ext cx="565968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atomic read-write registers</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22E76FEE-49E5-823E-2F49-91592846D1C0}"/>
              </a:ext>
            </a:extLst>
          </p:cNvPr>
          <p:cNvSpPr txBox="1"/>
          <p:nvPr/>
        </p:nvSpPr>
        <p:spPr bwMode="auto">
          <a:xfrm>
            <a:off x="2017472" y="5777239"/>
            <a:ext cx="351656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Multiple dequeuers</a:t>
            </a:r>
            <a:endParaRPr lang="en-US" altLang="ja-JP" sz="2800" b="0" dirty="0">
              <a:solidFill>
                <a:srgbClr val="FFFF00"/>
              </a:solidFill>
              <a:latin typeface="Arial" charset="0"/>
            </a:endParaRPr>
          </a:p>
        </p:txBody>
      </p:sp>
      <p:grpSp>
        <p:nvGrpSpPr>
          <p:cNvPr id="2" name="Group 1">
            <a:extLst>
              <a:ext uri="{FF2B5EF4-FFF2-40B4-BE49-F238E27FC236}">
                <a16:creationId xmlns:a16="http://schemas.microsoft.com/office/drawing/2014/main" id="{95417F9C-CF3E-E4EC-A613-C7DD8AD7CE59}"/>
              </a:ext>
            </a:extLst>
          </p:cNvPr>
          <p:cNvGrpSpPr/>
          <p:nvPr/>
        </p:nvGrpSpPr>
        <p:grpSpPr>
          <a:xfrm>
            <a:off x="2597649" y="2286916"/>
            <a:ext cx="1288551" cy="846809"/>
            <a:chOff x="2597649" y="2286916"/>
            <a:chExt cx="1288551" cy="846809"/>
          </a:xfrm>
          <a:effectLst>
            <a:glow rad="139700">
              <a:schemeClr val="accent3">
                <a:satMod val="175000"/>
                <a:alpha val="40000"/>
              </a:schemeClr>
            </a:glow>
          </a:effectLst>
        </p:grpSpPr>
        <p:grpSp>
          <p:nvGrpSpPr>
            <p:cNvPr id="3" name="Group 16">
              <a:extLst>
                <a:ext uri="{FF2B5EF4-FFF2-40B4-BE49-F238E27FC236}">
                  <a16:creationId xmlns:a16="http://schemas.microsoft.com/office/drawing/2014/main" id="{A5BD979B-7B21-079B-CA49-135A9C29DABB}"/>
                </a:ext>
              </a:extLst>
            </p:cNvPr>
            <p:cNvGrpSpPr>
              <a:grpSpLocks/>
            </p:cNvGrpSpPr>
            <p:nvPr/>
          </p:nvGrpSpPr>
          <p:grpSpPr bwMode="auto">
            <a:xfrm>
              <a:off x="3186701" y="2507823"/>
              <a:ext cx="699499" cy="625902"/>
              <a:chOff x="3168" y="1824"/>
              <a:chExt cx="912" cy="816"/>
            </a:xfrm>
          </p:grpSpPr>
          <p:sp>
            <p:nvSpPr>
              <p:cNvPr id="11" name="Freeform 17">
                <a:extLst>
                  <a:ext uri="{FF2B5EF4-FFF2-40B4-BE49-F238E27FC236}">
                    <a16:creationId xmlns:a16="http://schemas.microsoft.com/office/drawing/2014/main" id="{F54A0A59-C994-1471-3B2C-22B92442C0AB}"/>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3" name="Freeform 18">
                <a:extLst>
                  <a:ext uri="{FF2B5EF4-FFF2-40B4-BE49-F238E27FC236}">
                    <a16:creationId xmlns:a16="http://schemas.microsoft.com/office/drawing/2014/main" id="{D42C61C5-76BF-6466-DC7F-75479321FF7A}"/>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4" name="Freeform 19">
                <a:extLst>
                  <a:ext uri="{FF2B5EF4-FFF2-40B4-BE49-F238E27FC236}">
                    <a16:creationId xmlns:a16="http://schemas.microsoft.com/office/drawing/2014/main" id="{A242251B-17BF-DCF0-07BB-96983EDFBCE6}"/>
                  </a:ext>
                </a:extLst>
              </p:cNvPr>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5" name="Freeform 20">
                <a:extLst>
                  <a:ext uri="{FF2B5EF4-FFF2-40B4-BE49-F238E27FC236}">
                    <a16:creationId xmlns:a16="http://schemas.microsoft.com/office/drawing/2014/main" id="{6036DFD5-A3F3-7D32-1F8D-E671E3E4B8F3}"/>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6" name="Freeform 21">
                <a:extLst>
                  <a:ext uri="{FF2B5EF4-FFF2-40B4-BE49-F238E27FC236}">
                    <a16:creationId xmlns:a16="http://schemas.microsoft.com/office/drawing/2014/main" id="{0EAB479D-2630-5B07-2E19-4618E80CF264}"/>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7" name="Freeform 22">
                <a:extLst>
                  <a:ext uri="{FF2B5EF4-FFF2-40B4-BE49-F238E27FC236}">
                    <a16:creationId xmlns:a16="http://schemas.microsoft.com/office/drawing/2014/main" id="{6BD6A7C5-33BD-6CAC-0AB4-8743B64A46D1}"/>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8" name="Freeform 23">
                <a:extLst>
                  <a:ext uri="{FF2B5EF4-FFF2-40B4-BE49-F238E27FC236}">
                    <a16:creationId xmlns:a16="http://schemas.microsoft.com/office/drawing/2014/main" id="{9D89CC3F-C890-8C8C-7AA1-81265436117C}"/>
                  </a:ext>
                </a:extLst>
              </p:cNvPr>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9" name="Freeform 24">
                <a:extLst>
                  <a:ext uri="{FF2B5EF4-FFF2-40B4-BE49-F238E27FC236}">
                    <a16:creationId xmlns:a16="http://schemas.microsoft.com/office/drawing/2014/main" id="{672E0E5F-99D9-0F43-DFAA-E4615C3EDABA}"/>
                  </a:ext>
                </a:extLst>
              </p:cNvPr>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0" name="Freeform 25">
                <a:extLst>
                  <a:ext uri="{FF2B5EF4-FFF2-40B4-BE49-F238E27FC236}">
                    <a16:creationId xmlns:a16="http://schemas.microsoft.com/office/drawing/2014/main" id="{55EA44FE-B7DE-1A7F-4A96-0365DBF2F854}"/>
                  </a:ext>
                </a:extLst>
              </p:cNvPr>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9" name="Freeform 26">
              <a:extLst>
                <a:ext uri="{FF2B5EF4-FFF2-40B4-BE49-F238E27FC236}">
                  <a16:creationId xmlns:a16="http://schemas.microsoft.com/office/drawing/2014/main" id="{848DAFC0-5FDA-F2F5-308D-46162A4EA081}"/>
                </a:ext>
              </a:extLst>
            </p:cNvPr>
            <p:cNvSpPr>
              <a:spLocks/>
            </p:cNvSpPr>
            <p:nvPr/>
          </p:nvSpPr>
          <p:spPr bwMode="auto">
            <a:xfrm>
              <a:off x="2597649" y="2286916"/>
              <a:ext cx="625867" cy="552267"/>
            </a:xfrm>
            <a:custGeom>
              <a:avLst/>
              <a:gdLst>
                <a:gd name="T0" fmla="*/ 768 w 816"/>
                <a:gd name="T1" fmla="*/ 720 h 720"/>
                <a:gd name="T2" fmla="*/ 816 w 816"/>
                <a:gd name="T3" fmla="*/ 624 h 720"/>
                <a:gd name="T4" fmla="*/ 0 w 816"/>
                <a:gd name="T5" fmla="*/ 0 h 720"/>
                <a:gd name="T6" fmla="*/ 768 w 816"/>
                <a:gd name="T7" fmla="*/ 720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21" name="Group 20">
            <a:extLst>
              <a:ext uri="{FF2B5EF4-FFF2-40B4-BE49-F238E27FC236}">
                <a16:creationId xmlns:a16="http://schemas.microsoft.com/office/drawing/2014/main" id="{CF94E4B2-DAFB-DA71-3197-CFB8C91F0B90}"/>
              </a:ext>
            </a:extLst>
          </p:cNvPr>
          <p:cNvGrpSpPr/>
          <p:nvPr/>
        </p:nvGrpSpPr>
        <p:grpSpPr>
          <a:xfrm>
            <a:off x="609600" y="2323734"/>
            <a:ext cx="1067656" cy="625902"/>
            <a:chOff x="609600" y="2323734"/>
            <a:chExt cx="1067656" cy="625902"/>
          </a:xfrm>
          <a:effectLst>
            <a:glow rad="139700">
              <a:schemeClr val="accent3">
                <a:satMod val="175000"/>
                <a:alpha val="40000"/>
              </a:schemeClr>
            </a:glow>
          </a:effectLst>
        </p:grpSpPr>
        <p:grpSp>
          <p:nvGrpSpPr>
            <p:cNvPr id="22" name="Group 30">
              <a:extLst>
                <a:ext uri="{FF2B5EF4-FFF2-40B4-BE49-F238E27FC236}">
                  <a16:creationId xmlns:a16="http://schemas.microsoft.com/office/drawing/2014/main" id="{6C761FB8-D409-CEC6-1EBE-FE166B5ED020}"/>
                </a:ext>
              </a:extLst>
            </p:cNvPr>
            <p:cNvGrpSpPr>
              <a:grpSpLocks/>
            </p:cNvGrpSpPr>
            <p:nvPr/>
          </p:nvGrpSpPr>
          <p:grpSpPr bwMode="auto">
            <a:xfrm>
              <a:off x="609600" y="2323734"/>
              <a:ext cx="699499" cy="625902"/>
              <a:chOff x="624" y="2832"/>
              <a:chExt cx="912" cy="816"/>
            </a:xfrm>
          </p:grpSpPr>
          <p:sp>
            <p:nvSpPr>
              <p:cNvPr id="24" name="Freeform 31">
                <a:extLst>
                  <a:ext uri="{FF2B5EF4-FFF2-40B4-BE49-F238E27FC236}">
                    <a16:creationId xmlns:a16="http://schemas.microsoft.com/office/drawing/2014/main" id="{D35B2849-8B2D-A0DF-4622-9B00BCF5660A}"/>
                  </a:ext>
                </a:extLst>
              </p:cNvPr>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5" name="Freeform 32">
                <a:extLst>
                  <a:ext uri="{FF2B5EF4-FFF2-40B4-BE49-F238E27FC236}">
                    <a16:creationId xmlns:a16="http://schemas.microsoft.com/office/drawing/2014/main" id="{C7DB4E6C-7482-667C-664E-50CF4FBB7662}"/>
                  </a:ext>
                </a:extLst>
              </p:cNvPr>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6" name="Freeform 33">
                <a:extLst>
                  <a:ext uri="{FF2B5EF4-FFF2-40B4-BE49-F238E27FC236}">
                    <a16:creationId xmlns:a16="http://schemas.microsoft.com/office/drawing/2014/main" id="{E06E4B80-1FB5-04AC-2EA2-2591B0C80DEC}"/>
                  </a:ext>
                </a:extLst>
              </p:cNvPr>
              <p:cNvSpPr>
                <a:spLocks/>
              </p:cNvSpPr>
              <p:nvPr/>
            </p:nvSpPr>
            <p:spPr bwMode="auto">
              <a:xfrm flipH="1">
                <a:off x="1056" y="283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7" name="Freeform 34">
                <a:extLst>
                  <a:ext uri="{FF2B5EF4-FFF2-40B4-BE49-F238E27FC236}">
                    <a16:creationId xmlns:a16="http://schemas.microsoft.com/office/drawing/2014/main" id="{D8E2E654-1A15-B378-4C2F-1A9A2B13474E}"/>
                  </a:ext>
                </a:extLst>
              </p:cNvPr>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8" name="Freeform 35">
                <a:extLst>
                  <a:ext uri="{FF2B5EF4-FFF2-40B4-BE49-F238E27FC236}">
                    <a16:creationId xmlns:a16="http://schemas.microsoft.com/office/drawing/2014/main" id="{286125AE-FE93-3C86-0DA5-1C0F0569458C}"/>
                  </a:ext>
                </a:extLst>
              </p:cNvPr>
              <p:cNvSpPr>
                <a:spLocks/>
              </p:cNvSpPr>
              <p:nvPr/>
            </p:nvSpPr>
            <p:spPr bwMode="auto">
              <a:xfrm flipH="1">
                <a:off x="960" y="292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9" name="Freeform 36">
                <a:extLst>
                  <a:ext uri="{FF2B5EF4-FFF2-40B4-BE49-F238E27FC236}">
                    <a16:creationId xmlns:a16="http://schemas.microsoft.com/office/drawing/2014/main" id="{D766DC8B-081C-42DA-6B12-53C2EB1DE412}"/>
                  </a:ext>
                </a:extLst>
              </p:cNvPr>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0" name="Freeform 37">
                <a:extLst>
                  <a:ext uri="{FF2B5EF4-FFF2-40B4-BE49-F238E27FC236}">
                    <a16:creationId xmlns:a16="http://schemas.microsoft.com/office/drawing/2014/main" id="{B0027CE2-79A7-C9DA-A6CF-D38B6C904CAE}"/>
                  </a:ext>
                </a:extLst>
              </p:cNvPr>
              <p:cNvSpPr>
                <a:spLocks/>
              </p:cNvSpPr>
              <p:nvPr/>
            </p:nvSpPr>
            <p:spPr bwMode="auto">
              <a:xfrm flipH="1">
                <a:off x="960" y="331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1" name="Freeform 38">
                <a:extLst>
                  <a:ext uri="{FF2B5EF4-FFF2-40B4-BE49-F238E27FC236}">
                    <a16:creationId xmlns:a16="http://schemas.microsoft.com/office/drawing/2014/main" id="{57621666-7949-C49D-81C9-D68223E8CF9C}"/>
                  </a:ext>
                </a:extLst>
              </p:cNvPr>
              <p:cNvSpPr>
                <a:spLocks/>
              </p:cNvSpPr>
              <p:nvPr/>
            </p:nvSpPr>
            <p:spPr bwMode="auto">
              <a:xfrm flipH="1">
                <a:off x="1152" y="316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 name="Freeform 39">
                <a:extLst>
                  <a:ext uri="{FF2B5EF4-FFF2-40B4-BE49-F238E27FC236}">
                    <a16:creationId xmlns:a16="http://schemas.microsoft.com/office/drawing/2014/main" id="{5903EC46-AF61-C921-6C10-AD35D553F30D}"/>
                  </a:ext>
                </a:extLst>
              </p:cNvPr>
              <p:cNvSpPr>
                <a:spLocks/>
              </p:cNvSpPr>
              <p:nvPr/>
            </p:nvSpPr>
            <p:spPr bwMode="auto">
              <a:xfrm flipH="1">
                <a:off x="1344" y="302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3" name="Freeform 40">
              <a:extLst>
                <a:ext uri="{FF2B5EF4-FFF2-40B4-BE49-F238E27FC236}">
                  <a16:creationId xmlns:a16="http://schemas.microsoft.com/office/drawing/2014/main" id="{B67FCE36-C7DF-25D6-6E43-27D33249A418}"/>
                </a:ext>
              </a:extLst>
            </p:cNvPr>
            <p:cNvSpPr>
              <a:spLocks/>
            </p:cNvSpPr>
            <p:nvPr/>
          </p:nvSpPr>
          <p:spPr bwMode="auto">
            <a:xfrm>
              <a:off x="1272283" y="2544640"/>
              <a:ext cx="404973" cy="147271"/>
            </a:xfrm>
            <a:custGeom>
              <a:avLst/>
              <a:gdLst>
                <a:gd name="T0" fmla="*/ 0 w 478"/>
                <a:gd name="T1" fmla="*/ 192 h 441"/>
                <a:gd name="T2" fmla="*/ 53 w 478"/>
                <a:gd name="T3" fmla="*/ 150 h 441"/>
                <a:gd name="T4" fmla="*/ 528 w 478"/>
                <a:gd name="T5" fmla="*/ 0 h 441"/>
                <a:gd name="T6" fmla="*/ 0 w 478"/>
                <a:gd name="T7" fmla="*/ 192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33" name="Group 32">
            <a:extLst>
              <a:ext uri="{FF2B5EF4-FFF2-40B4-BE49-F238E27FC236}">
                <a16:creationId xmlns:a16="http://schemas.microsoft.com/office/drawing/2014/main" id="{C0936ECA-E812-FD6C-2E53-206A76B3F91D}"/>
              </a:ext>
            </a:extLst>
          </p:cNvPr>
          <p:cNvGrpSpPr/>
          <p:nvPr/>
        </p:nvGrpSpPr>
        <p:grpSpPr>
          <a:xfrm>
            <a:off x="609600" y="1219200"/>
            <a:ext cx="1030840" cy="809992"/>
            <a:chOff x="609600" y="1219200"/>
            <a:chExt cx="1030840" cy="809992"/>
          </a:xfrm>
          <a:effectLst>
            <a:glow rad="139700">
              <a:schemeClr val="accent3">
                <a:satMod val="175000"/>
                <a:alpha val="40000"/>
              </a:schemeClr>
            </a:glow>
          </a:effectLst>
        </p:grpSpPr>
        <p:sp>
          <p:nvSpPr>
            <p:cNvPr id="34" name="Freeform 47">
              <a:extLst>
                <a:ext uri="{FF2B5EF4-FFF2-40B4-BE49-F238E27FC236}">
                  <a16:creationId xmlns:a16="http://schemas.microsoft.com/office/drawing/2014/main" id="{B8A5BD5F-12C5-7DA7-7518-E88A56A437D8}"/>
                </a:ext>
              </a:extLst>
            </p:cNvPr>
            <p:cNvSpPr>
              <a:spLocks/>
            </p:cNvSpPr>
            <p:nvPr/>
          </p:nvSpPr>
          <p:spPr bwMode="auto">
            <a:xfrm>
              <a:off x="1198652" y="1403289"/>
              <a:ext cx="110447" cy="257725"/>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5" name="Freeform 48">
              <a:extLst>
                <a:ext uri="{FF2B5EF4-FFF2-40B4-BE49-F238E27FC236}">
                  <a16:creationId xmlns:a16="http://schemas.microsoft.com/office/drawing/2014/main" id="{633BF130-7FFA-C6EF-0314-9D5E8B2A3E83}"/>
                </a:ext>
              </a:extLst>
            </p:cNvPr>
            <p:cNvSpPr>
              <a:spLocks/>
            </p:cNvSpPr>
            <p:nvPr/>
          </p:nvSpPr>
          <p:spPr bwMode="auto">
            <a:xfrm>
              <a:off x="1039117" y="1292836"/>
              <a:ext cx="110447" cy="257725"/>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6" name="Freeform 49">
              <a:extLst>
                <a:ext uri="{FF2B5EF4-FFF2-40B4-BE49-F238E27FC236}">
                  <a16:creationId xmlns:a16="http://schemas.microsoft.com/office/drawing/2014/main" id="{33E051A1-9099-408D-C199-53C875281BBC}"/>
                </a:ext>
              </a:extLst>
            </p:cNvPr>
            <p:cNvSpPr>
              <a:spLocks/>
            </p:cNvSpPr>
            <p:nvPr/>
          </p:nvSpPr>
          <p:spPr bwMode="auto">
            <a:xfrm>
              <a:off x="867310" y="1219200"/>
              <a:ext cx="110447" cy="220907"/>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7" name="Freeform 50">
              <a:extLst>
                <a:ext uri="{FF2B5EF4-FFF2-40B4-BE49-F238E27FC236}">
                  <a16:creationId xmlns:a16="http://schemas.microsoft.com/office/drawing/2014/main" id="{3D42F071-C4EA-0370-7878-7C7FF467B052}"/>
                </a:ext>
              </a:extLst>
            </p:cNvPr>
            <p:cNvSpPr>
              <a:spLocks/>
            </p:cNvSpPr>
            <p:nvPr/>
          </p:nvSpPr>
          <p:spPr bwMode="auto">
            <a:xfrm>
              <a:off x="667125" y="1219200"/>
              <a:ext cx="605159" cy="41036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8" name="Freeform 51">
              <a:extLst>
                <a:ext uri="{FF2B5EF4-FFF2-40B4-BE49-F238E27FC236}">
                  <a16:creationId xmlns:a16="http://schemas.microsoft.com/office/drawing/2014/main" id="{EB3D6743-A6A0-0A23-8ED1-7FCFA699ABD4}"/>
                </a:ext>
              </a:extLst>
            </p:cNvPr>
            <p:cNvSpPr>
              <a:spLocks/>
            </p:cNvSpPr>
            <p:nvPr/>
          </p:nvSpPr>
          <p:spPr bwMode="auto">
            <a:xfrm>
              <a:off x="674795" y="1292836"/>
              <a:ext cx="376594" cy="434910"/>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9" name="Freeform 52">
              <a:extLst>
                <a:ext uri="{FF2B5EF4-FFF2-40B4-BE49-F238E27FC236}">
                  <a16:creationId xmlns:a16="http://schemas.microsoft.com/office/drawing/2014/main" id="{E4E44327-ABC0-41E0-76E9-6E034653EDDB}"/>
                </a:ext>
              </a:extLst>
            </p:cNvPr>
            <p:cNvSpPr>
              <a:spLocks/>
            </p:cNvSpPr>
            <p:nvPr/>
          </p:nvSpPr>
          <p:spPr bwMode="auto">
            <a:xfrm>
              <a:off x="1039117" y="1476925"/>
              <a:ext cx="233166" cy="250821"/>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40" name="Freeform 53">
              <a:extLst>
                <a:ext uri="{FF2B5EF4-FFF2-40B4-BE49-F238E27FC236}">
                  <a16:creationId xmlns:a16="http://schemas.microsoft.com/office/drawing/2014/main" id="{B53ED4A0-0584-0AA1-15F2-0D3287203643}"/>
                </a:ext>
              </a:extLst>
            </p:cNvPr>
            <p:cNvSpPr>
              <a:spLocks/>
            </p:cNvSpPr>
            <p:nvPr/>
          </p:nvSpPr>
          <p:spPr bwMode="auto">
            <a:xfrm>
              <a:off x="867310" y="1587378"/>
              <a:ext cx="184079" cy="257725"/>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41" name="Freeform 54">
              <a:extLst>
                <a:ext uri="{FF2B5EF4-FFF2-40B4-BE49-F238E27FC236}">
                  <a16:creationId xmlns:a16="http://schemas.microsoft.com/office/drawing/2014/main" id="{D0E207E1-3E53-F7CE-B67B-13712047BF83}"/>
                </a:ext>
              </a:extLst>
            </p:cNvPr>
            <p:cNvSpPr>
              <a:spLocks/>
            </p:cNvSpPr>
            <p:nvPr/>
          </p:nvSpPr>
          <p:spPr bwMode="auto">
            <a:xfrm>
              <a:off x="720047" y="1476925"/>
              <a:ext cx="184079" cy="220907"/>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42" name="Freeform 55">
              <a:extLst>
                <a:ext uri="{FF2B5EF4-FFF2-40B4-BE49-F238E27FC236}">
                  <a16:creationId xmlns:a16="http://schemas.microsoft.com/office/drawing/2014/main" id="{1BD2853B-E968-EED7-AFBD-4EF057755CA7}"/>
                </a:ext>
              </a:extLst>
            </p:cNvPr>
            <p:cNvSpPr>
              <a:spLocks/>
            </p:cNvSpPr>
            <p:nvPr/>
          </p:nvSpPr>
          <p:spPr bwMode="auto">
            <a:xfrm>
              <a:off x="609600" y="1366471"/>
              <a:ext cx="147263" cy="220907"/>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43" name="Freeform 56">
              <a:extLst>
                <a:ext uri="{FF2B5EF4-FFF2-40B4-BE49-F238E27FC236}">
                  <a16:creationId xmlns:a16="http://schemas.microsoft.com/office/drawing/2014/main" id="{51B578F8-CEC1-B623-B62B-5DFA3501BDEB}"/>
                </a:ext>
              </a:extLst>
            </p:cNvPr>
            <p:cNvSpPr>
              <a:spLocks/>
            </p:cNvSpPr>
            <p:nvPr/>
          </p:nvSpPr>
          <p:spPr bwMode="auto">
            <a:xfrm>
              <a:off x="867310" y="1771467"/>
              <a:ext cx="773130" cy="257725"/>
            </a:xfrm>
            <a:custGeom>
              <a:avLst/>
              <a:gdLst>
                <a:gd name="T0" fmla="*/ 0 w 1008"/>
                <a:gd name="T1" fmla="*/ 48 h 336"/>
                <a:gd name="T2" fmla="*/ 1008 w 1008"/>
                <a:gd name="T3" fmla="*/ 336 h 336"/>
                <a:gd name="T4" fmla="*/ 48 w 1008"/>
                <a:gd name="T5" fmla="*/ 0 h 336"/>
                <a:gd name="T6" fmla="*/ 0 60000 65536"/>
                <a:gd name="T7" fmla="*/ 0 60000 65536"/>
                <a:gd name="T8" fmla="*/ 0 60000 65536"/>
                <a:gd name="T9" fmla="*/ 0 w 1008"/>
                <a:gd name="T10" fmla="*/ 0 h 336"/>
                <a:gd name="T11" fmla="*/ 1008 w 1008"/>
                <a:gd name="T12" fmla="*/ 336 h 336"/>
              </a:gdLst>
              <a:ahLst/>
              <a:cxnLst>
                <a:cxn ang="T6">
                  <a:pos x="T0" y="T1"/>
                </a:cxn>
                <a:cxn ang="T7">
                  <a:pos x="T2" y="T3"/>
                </a:cxn>
                <a:cxn ang="T8">
                  <a:pos x="T4" y="T5"/>
                </a:cxn>
              </a:cxnLst>
              <a:rect l="T9" t="T10" r="T11" b="T12"/>
              <a:pathLst>
                <a:path w="1008" h="336">
                  <a:moveTo>
                    <a:pt x="0" y="48"/>
                  </a:moveTo>
                  <a:lnTo>
                    <a:pt x="1008" y="336"/>
                  </a:lnTo>
                  <a:lnTo>
                    <a:pt x="48" y="0"/>
                  </a:lnTo>
                </a:path>
              </a:pathLst>
            </a:custGeom>
            <a:solidFill>
              <a:schemeClr val="tx2"/>
            </a:solidFill>
            <a:ln w="9525">
              <a:solidFill>
                <a:schemeClr val="bg1"/>
              </a:solidFill>
              <a:round/>
              <a:headEnd/>
              <a:tailEnd type="triangle" w="med" len="med"/>
            </a:ln>
          </p:spPr>
          <p:txBody>
            <a:bodyPr wrap="none" anchor="ctr"/>
            <a:lstStyle/>
            <a:p>
              <a:endParaRPr lang="en-US" dirty="0">
                <a:solidFill>
                  <a:srgbClr val="FFFF00"/>
                </a:solidFill>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a:t>Grand Challenge</a:t>
            </a:r>
          </a:p>
        </p:txBody>
      </p:sp>
      <p:sp>
        <p:nvSpPr>
          <p:cNvPr id="24579" name="Slide Number Placeholder 4"/>
          <p:cNvSpPr>
            <a:spLocks noGrp="1"/>
          </p:cNvSpPr>
          <p:nvPr>
            <p:ph type="sldNum" sz="quarter" idx="10"/>
          </p:nvPr>
        </p:nvSpPr>
        <p:spPr>
          <a:noFill/>
        </p:spPr>
        <p:txBody>
          <a:bodyPr/>
          <a:lstStyle/>
          <a:p>
            <a:fld id="{B0BA3311-1465-4BD5-B635-591CE2D25627}" type="slidenum">
              <a:rPr lang="x-none" smtClean="0">
                <a:cs typeface="Arial" pitchFamily="34" charset="0"/>
              </a:rPr>
              <a:pPr/>
              <a:t>18</a:t>
            </a:fld>
            <a:endParaRPr lang="en-US">
              <a:cs typeface="Arial" pitchFamily="34" charset="0"/>
            </a:endParaRPr>
          </a:p>
        </p:txBody>
      </p:sp>
      <p:sp>
        <p:nvSpPr>
          <p:cNvPr id="24583" name="Rectangle 5"/>
          <p:cNvSpPr>
            <a:spLocks noChangeArrowheads="1"/>
          </p:cNvSpPr>
          <p:nvPr/>
        </p:nvSpPr>
        <p:spPr bwMode="auto">
          <a:xfrm>
            <a:off x="1456362"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4" name="Rectangle 6"/>
          <p:cNvSpPr>
            <a:spLocks noChangeArrowheads="1"/>
          </p:cNvSpPr>
          <p:nvPr/>
        </p:nvSpPr>
        <p:spPr bwMode="auto">
          <a:xfrm>
            <a:off x="1898151"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5" name="Rectangle 7"/>
          <p:cNvSpPr>
            <a:spLocks noChangeArrowheads="1"/>
          </p:cNvSpPr>
          <p:nvPr/>
        </p:nvSpPr>
        <p:spPr bwMode="auto">
          <a:xfrm>
            <a:off x="2339939" y="1808285"/>
            <a:ext cx="441789" cy="441813"/>
          </a:xfrm>
          <a:prstGeom prst="rect">
            <a:avLst/>
          </a:prstGeom>
          <a:no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24586" name="Line 8"/>
          <p:cNvSpPr>
            <a:spLocks noChangeShapeType="1"/>
          </p:cNvSpPr>
          <p:nvPr/>
        </p:nvSpPr>
        <p:spPr bwMode="auto">
          <a:xfrm>
            <a:off x="2744912" y="1808285"/>
            <a:ext cx="441789"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87" name="Line 9"/>
          <p:cNvSpPr>
            <a:spLocks noChangeShapeType="1"/>
          </p:cNvSpPr>
          <p:nvPr/>
        </p:nvSpPr>
        <p:spPr bwMode="auto">
          <a:xfrm>
            <a:off x="2744912" y="2250098"/>
            <a:ext cx="441789"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9" name="Group 8">
            <a:extLst>
              <a:ext uri="{FF2B5EF4-FFF2-40B4-BE49-F238E27FC236}">
                <a16:creationId xmlns:a16="http://schemas.microsoft.com/office/drawing/2014/main" id="{1DA9363B-8DAE-7208-5FEA-D012A5EE2AD4}"/>
              </a:ext>
            </a:extLst>
          </p:cNvPr>
          <p:cNvGrpSpPr/>
          <p:nvPr/>
        </p:nvGrpSpPr>
        <p:grpSpPr>
          <a:xfrm>
            <a:off x="2597649" y="2286916"/>
            <a:ext cx="1288551" cy="846809"/>
            <a:chOff x="2597649" y="2286916"/>
            <a:chExt cx="1288551" cy="846809"/>
          </a:xfrm>
          <a:effectLst>
            <a:glow rad="139700">
              <a:schemeClr val="accent3">
                <a:satMod val="175000"/>
                <a:alpha val="40000"/>
              </a:schemeClr>
            </a:glow>
          </a:effectLst>
        </p:grpSpPr>
        <p:grpSp>
          <p:nvGrpSpPr>
            <p:cNvPr id="24590" name="Group 16"/>
            <p:cNvGrpSpPr>
              <a:grpSpLocks/>
            </p:cNvGrpSpPr>
            <p:nvPr/>
          </p:nvGrpSpPr>
          <p:grpSpPr bwMode="auto">
            <a:xfrm>
              <a:off x="3186701" y="2507823"/>
              <a:ext cx="699499" cy="625902"/>
              <a:chOff x="3168" y="1824"/>
              <a:chExt cx="912" cy="816"/>
            </a:xfrm>
          </p:grpSpPr>
          <p:sp>
            <p:nvSpPr>
              <p:cNvPr id="24622" name="Freeform 17"/>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3" name="Freeform 18"/>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4" name="Freeform 19"/>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5" name="Freeform 20"/>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6" name="Freeform 21"/>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7" name="Freeform 22"/>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8" name="Freeform 23"/>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9" name="Freeform 24"/>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30" name="Freeform 25"/>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4591" name="Freeform 26"/>
            <p:cNvSpPr>
              <a:spLocks/>
            </p:cNvSpPr>
            <p:nvPr/>
          </p:nvSpPr>
          <p:spPr bwMode="auto">
            <a:xfrm>
              <a:off x="2597649" y="2286916"/>
              <a:ext cx="625867" cy="552267"/>
            </a:xfrm>
            <a:custGeom>
              <a:avLst/>
              <a:gdLst>
                <a:gd name="T0" fmla="*/ 768 w 816"/>
                <a:gd name="T1" fmla="*/ 720 h 720"/>
                <a:gd name="T2" fmla="*/ 816 w 816"/>
                <a:gd name="T3" fmla="*/ 624 h 720"/>
                <a:gd name="T4" fmla="*/ 0 w 816"/>
                <a:gd name="T5" fmla="*/ 0 h 720"/>
                <a:gd name="T6" fmla="*/ 768 w 816"/>
                <a:gd name="T7" fmla="*/ 720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4592" name="Line 27"/>
          <p:cNvSpPr>
            <a:spLocks noChangeShapeType="1"/>
          </p:cNvSpPr>
          <p:nvPr/>
        </p:nvSpPr>
        <p:spPr bwMode="auto">
          <a:xfrm>
            <a:off x="2524018" y="2397369"/>
            <a:ext cx="0" cy="220907"/>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93" name="Line 28"/>
          <p:cNvSpPr>
            <a:spLocks noChangeShapeType="1"/>
          </p:cNvSpPr>
          <p:nvPr/>
        </p:nvSpPr>
        <p:spPr bwMode="auto">
          <a:xfrm>
            <a:off x="2560834" y="2397369"/>
            <a:ext cx="0" cy="147271"/>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24594" name="Line 29"/>
          <p:cNvSpPr>
            <a:spLocks noChangeShapeType="1"/>
          </p:cNvSpPr>
          <p:nvPr/>
        </p:nvSpPr>
        <p:spPr bwMode="auto">
          <a:xfrm>
            <a:off x="2606086" y="2397369"/>
            <a:ext cx="0" cy="73636"/>
          </a:xfrm>
          <a:prstGeom prst="line">
            <a:avLst/>
          </a:prstGeom>
          <a:noFill/>
          <a:ln w="28575">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3" name="Group 2">
            <a:extLst>
              <a:ext uri="{FF2B5EF4-FFF2-40B4-BE49-F238E27FC236}">
                <a16:creationId xmlns:a16="http://schemas.microsoft.com/office/drawing/2014/main" id="{5878EBF4-C455-D15F-4F15-E4E3477C2F04}"/>
              </a:ext>
            </a:extLst>
          </p:cNvPr>
          <p:cNvGrpSpPr/>
          <p:nvPr/>
        </p:nvGrpSpPr>
        <p:grpSpPr>
          <a:xfrm>
            <a:off x="609600" y="2323734"/>
            <a:ext cx="1067656" cy="625902"/>
            <a:chOff x="609600" y="2323734"/>
            <a:chExt cx="1067656" cy="625902"/>
          </a:xfrm>
          <a:effectLst>
            <a:glow rad="139700">
              <a:schemeClr val="accent3">
                <a:satMod val="175000"/>
                <a:alpha val="40000"/>
              </a:schemeClr>
            </a:glow>
          </a:effectLst>
        </p:grpSpPr>
        <p:grpSp>
          <p:nvGrpSpPr>
            <p:cNvPr id="24595" name="Group 30"/>
            <p:cNvGrpSpPr>
              <a:grpSpLocks/>
            </p:cNvGrpSpPr>
            <p:nvPr/>
          </p:nvGrpSpPr>
          <p:grpSpPr bwMode="auto">
            <a:xfrm>
              <a:off x="609600" y="2323734"/>
              <a:ext cx="699499" cy="625902"/>
              <a:chOff x="624" y="2832"/>
              <a:chExt cx="912" cy="816"/>
            </a:xfrm>
          </p:grpSpPr>
          <p:sp>
            <p:nvSpPr>
              <p:cNvPr id="24613" name="Freeform 31"/>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4" name="Freeform 32"/>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5" name="Freeform 33"/>
              <p:cNvSpPr>
                <a:spLocks/>
              </p:cNvSpPr>
              <p:nvPr/>
            </p:nvSpPr>
            <p:spPr bwMode="auto">
              <a:xfrm flipH="1">
                <a:off x="1056" y="283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6" name="Freeform 34"/>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7" name="Freeform 35"/>
              <p:cNvSpPr>
                <a:spLocks/>
              </p:cNvSpPr>
              <p:nvPr/>
            </p:nvSpPr>
            <p:spPr bwMode="auto">
              <a:xfrm flipH="1">
                <a:off x="960" y="292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8" name="Freeform 36"/>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19" name="Freeform 37"/>
              <p:cNvSpPr>
                <a:spLocks/>
              </p:cNvSpPr>
              <p:nvPr/>
            </p:nvSpPr>
            <p:spPr bwMode="auto">
              <a:xfrm flipH="1">
                <a:off x="960" y="331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0" name="Freeform 38"/>
              <p:cNvSpPr>
                <a:spLocks/>
              </p:cNvSpPr>
              <p:nvPr/>
            </p:nvSpPr>
            <p:spPr bwMode="auto">
              <a:xfrm flipH="1">
                <a:off x="1152" y="316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21" name="Freeform 39"/>
              <p:cNvSpPr>
                <a:spLocks/>
              </p:cNvSpPr>
              <p:nvPr/>
            </p:nvSpPr>
            <p:spPr bwMode="auto">
              <a:xfrm flipH="1">
                <a:off x="1344" y="302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24596" name="Freeform 40"/>
            <p:cNvSpPr>
              <a:spLocks/>
            </p:cNvSpPr>
            <p:nvPr/>
          </p:nvSpPr>
          <p:spPr bwMode="auto">
            <a:xfrm>
              <a:off x="1272283" y="2544640"/>
              <a:ext cx="404973" cy="147271"/>
            </a:xfrm>
            <a:custGeom>
              <a:avLst/>
              <a:gdLst>
                <a:gd name="T0" fmla="*/ 0 w 478"/>
                <a:gd name="T1" fmla="*/ 192 h 441"/>
                <a:gd name="T2" fmla="*/ 53 w 478"/>
                <a:gd name="T3" fmla="*/ 150 h 441"/>
                <a:gd name="T4" fmla="*/ 528 w 478"/>
                <a:gd name="T5" fmla="*/ 0 h 441"/>
                <a:gd name="T6" fmla="*/ 0 w 478"/>
                <a:gd name="T7" fmla="*/ 192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2" name="Group 1">
            <a:extLst>
              <a:ext uri="{FF2B5EF4-FFF2-40B4-BE49-F238E27FC236}">
                <a16:creationId xmlns:a16="http://schemas.microsoft.com/office/drawing/2014/main" id="{5F4C896A-471E-2614-DB69-B2912CFB2029}"/>
              </a:ext>
            </a:extLst>
          </p:cNvPr>
          <p:cNvGrpSpPr/>
          <p:nvPr/>
        </p:nvGrpSpPr>
        <p:grpSpPr>
          <a:xfrm>
            <a:off x="609600" y="1219200"/>
            <a:ext cx="1030840" cy="809992"/>
            <a:chOff x="609600" y="1219200"/>
            <a:chExt cx="1030840" cy="809992"/>
          </a:xfrm>
          <a:effectLst>
            <a:glow rad="139700">
              <a:schemeClr val="accent3">
                <a:satMod val="175000"/>
                <a:alpha val="40000"/>
              </a:schemeClr>
            </a:glow>
          </a:effectLst>
        </p:grpSpPr>
        <p:sp>
          <p:nvSpPr>
            <p:cNvPr id="24599" name="Freeform 47"/>
            <p:cNvSpPr>
              <a:spLocks/>
            </p:cNvSpPr>
            <p:nvPr/>
          </p:nvSpPr>
          <p:spPr bwMode="auto">
            <a:xfrm>
              <a:off x="1198652" y="1403289"/>
              <a:ext cx="110447" cy="257725"/>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0" name="Freeform 48"/>
            <p:cNvSpPr>
              <a:spLocks/>
            </p:cNvSpPr>
            <p:nvPr/>
          </p:nvSpPr>
          <p:spPr bwMode="auto">
            <a:xfrm>
              <a:off x="1039117" y="1292836"/>
              <a:ext cx="110447" cy="257725"/>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1" name="Freeform 49"/>
            <p:cNvSpPr>
              <a:spLocks/>
            </p:cNvSpPr>
            <p:nvPr/>
          </p:nvSpPr>
          <p:spPr bwMode="auto">
            <a:xfrm>
              <a:off x="867310" y="1219200"/>
              <a:ext cx="110447" cy="220907"/>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2" name="Freeform 50"/>
            <p:cNvSpPr>
              <a:spLocks/>
            </p:cNvSpPr>
            <p:nvPr/>
          </p:nvSpPr>
          <p:spPr bwMode="auto">
            <a:xfrm>
              <a:off x="667125" y="1219200"/>
              <a:ext cx="605159" cy="41036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3" name="Freeform 51"/>
            <p:cNvSpPr>
              <a:spLocks/>
            </p:cNvSpPr>
            <p:nvPr/>
          </p:nvSpPr>
          <p:spPr bwMode="auto">
            <a:xfrm>
              <a:off x="674795" y="1292836"/>
              <a:ext cx="376594" cy="434910"/>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4" name="Freeform 52"/>
            <p:cNvSpPr>
              <a:spLocks/>
            </p:cNvSpPr>
            <p:nvPr/>
          </p:nvSpPr>
          <p:spPr bwMode="auto">
            <a:xfrm>
              <a:off x="1039117" y="1476925"/>
              <a:ext cx="233166" cy="250821"/>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5" name="Freeform 53"/>
            <p:cNvSpPr>
              <a:spLocks/>
            </p:cNvSpPr>
            <p:nvPr/>
          </p:nvSpPr>
          <p:spPr bwMode="auto">
            <a:xfrm>
              <a:off x="867310" y="1587378"/>
              <a:ext cx="184079" cy="257725"/>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6" name="Freeform 54"/>
            <p:cNvSpPr>
              <a:spLocks/>
            </p:cNvSpPr>
            <p:nvPr/>
          </p:nvSpPr>
          <p:spPr bwMode="auto">
            <a:xfrm>
              <a:off x="720047" y="1476925"/>
              <a:ext cx="184079" cy="220907"/>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7" name="Freeform 55"/>
            <p:cNvSpPr>
              <a:spLocks/>
            </p:cNvSpPr>
            <p:nvPr/>
          </p:nvSpPr>
          <p:spPr bwMode="auto">
            <a:xfrm>
              <a:off x="609600" y="1366471"/>
              <a:ext cx="147263" cy="220907"/>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24608" name="Freeform 56"/>
            <p:cNvSpPr>
              <a:spLocks/>
            </p:cNvSpPr>
            <p:nvPr/>
          </p:nvSpPr>
          <p:spPr bwMode="auto">
            <a:xfrm>
              <a:off x="867310" y="1771467"/>
              <a:ext cx="773130" cy="257725"/>
            </a:xfrm>
            <a:custGeom>
              <a:avLst/>
              <a:gdLst>
                <a:gd name="T0" fmla="*/ 0 w 1008"/>
                <a:gd name="T1" fmla="*/ 48 h 336"/>
                <a:gd name="T2" fmla="*/ 1008 w 1008"/>
                <a:gd name="T3" fmla="*/ 336 h 336"/>
                <a:gd name="T4" fmla="*/ 48 w 1008"/>
                <a:gd name="T5" fmla="*/ 0 h 336"/>
                <a:gd name="T6" fmla="*/ 0 60000 65536"/>
                <a:gd name="T7" fmla="*/ 0 60000 65536"/>
                <a:gd name="T8" fmla="*/ 0 60000 65536"/>
                <a:gd name="T9" fmla="*/ 0 w 1008"/>
                <a:gd name="T10" fmla="*/ 0 h 336"/>
                <a:gd name="T11" fmla="*/ 1008 w 1008"/>
                <a:gd name="T12" fmla="*/ 336 h 336"/>
              </a:gdLst>
              <a:ahLst/>
              <a:cxnLst>
                <a:cxn ang="T6">
                  <a:pos x="T0" y="T1"/>
                </a:cxn>
                <a:cxn ang="T7">
                  <a:pos x="T2" y="T3"/>
                </a:cxn>
                <a:cxn ang="T8">
                  <a:pos x="T4" y="T5"/>
                </a:cxn>
              </a:cxnLst>
              <a:rect l="T9" t="T10" r="T11" b="T12"/>
              <a:pathLst>
                <a:path w="1008" h="336">
                  <a:moveTo>
                    <a:pt x="0" y="48"/>
                  </a:moveTo>
                  <a:lnTo>
                    <a:pt x="1008" y="336"/>
                  </a:lnTo>
                  <a:lnTo>
                    <a:pt x="48" y="0"/>
                  </a:lnTo>
                </a:path>
              </a:pathLst>
            </a:custGeom>
            <a:solidFill>
              <a:schemeClr val="tx2"/>
            </a:solidFill>
            <a:ln w="9525">
              <a:solidFill>
                <a:schemeClr val="bg1"/>
              </a:solidFill>
              <a:round/>
              <a:headEnd/>
              <a:tailEnd type="triangle" w="med" len="med"/>
            </a:ln>
          </p:spPr>
          <p:txBody>
            <a:bodyPr wrap="none" anchor="ctr"/>
            <a:lstStyle/>
            <a:p>
              <a:endParaRPr lang="en-US" dirty="0">
                <a:solidFill>
                  <a:srgbClr val="FFFF00"/>
                </a:solidFill>
                <a:latin typeface="Arial" pitchFamily="34" charset="0"/>
              </a:endParaRPr>
            </a:p>
          </p:txBody>
        </p:sp>
      </p:grpSp>
      <p:sp>
        <p:nvSpPr>
          <p:cNvPr id="59" name="Footer Placeholder 3"/>
          <p:cNvSpPr txBox="1">
            <a:spLocks noGrp="1"/>
          </p:cNvSpPr>
          <p:nvPr/>
        </p:nvSpPr>
        <p:spPr bwMode="auto">
          <a:xfrm>
            <a:off x="3124200" y="603885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4" name="TextBox 3">
            <a:extLst>
              <a:ext uri="{FF2B5EF4-FFF2-40B4-BE49-F238E27FC236}">
                <a16:creationId xmlns:a16="http://schemas.microsoft.com/office/drawing/2014/main" id="{0DFAD29B-E074-AD27-256A-40207F06BCD9}"/>
              </a:ext>
            </a:extLst>
          </p:cNvPr>
          <p:cNvSpPr txBox="1"/>
          <p:nvPr/>
        </p:nvSpPr>
        <p:spPr bwMode="auto">
          <a:xfrm>
            <a:off x="1124067" y="3187731"/>
            <a:ext cx="4368241" cy="523220"/>
          </a:xfrm>
          <a:prstGeom prst="rect">
            <a:avLst/>
          </a:prstGeom>
          <a:solidFill>
            <a:schemeClr val="tx1"/>
          </a:solidFill>
          <a:ln w="76200">
            <a:solidFill>
              <a:schemeClr val="tx1">
                <a:lumMod val="50000"/>
                <a:lumOff val="5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lumMod val="75000"/>
                    <a:lumOff val="25000"/>
                  </a:schemeClr>
                </a:solidFill>
              </a:rPr>
              <a:t>Implement a FIFO queue</a:t>
            </a:r>
          </a:p>
        </p:txBody>
      </p:sp>
      <p:sp>
        <p:nvSpPr>
          <p:cNvPr id="5" name="TextBox 4">
            <a:extLst>
              <a:ext uri="{FF2B5EF4-FFF2-40B4-BE49-F238E27FC236}">
                <a16:creationId xmlns:a16="http://schemas.microsoft.com/office/drawing/2014/main" id="{794239BC-22A3-5A28-689E-AEA93316CF28}"/>
              </a:ext>
            </a:extLst>
          </p:cNvPr>
          <p:cNvSpPr txBox="1"/>
          <p:nvPr/>
        </p:nvSpPr>
        <p:spPr bwMode="auto">
          <a:xfrm>
            <a:off x="2017472" y="4482235"/>
            <a:ext cx="2434582" cy="523220"/>
          </a:xfrm>
          <a:prstGeom prst="rect">
            <a:avLst/>
          </a:prstGeom>
          <a:solidFill>
            <a:schemeClr val="tx1"/>
          </a:solidFill>
          <a:ln w="76200">
            <a:solidFill>
              <a:schemeClr val="tx1">
                <a:lumMod val="50000"/>
                <a:lumOff val="5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lumMod val="75000"/>
                    <a:lumOff val="25000"/>
                  </a:schemeClr>
                </a:solidFill>
              </a:rPr>
              <a:t>Linearizable</a:t>
            </a:r>
          </a:p>
        </p:txBody>
      </p:sp>
      <p:sp>
        <p:nvSpPr>
          <p:cNvPr id="6" name="TextBox 3">
            <a:extLst>
              <a:ext uri="{FF2B5EF4-FFF2-40B4-BE49-F238E27FC236}">
                <a16:creationId xmlns:a16="http://schemas.microsoft.com/office/drawing/2014/main" id="{B70E2537-D6C0-CE2D-CEA8-F98CC1ACB176}"/>
              </a:ext>
            </a:extLst>
          </p:cNvPr>
          <p:cNvSpPr txBox="1"/>
          <p:nvPr/>
        </p:nvSpPr>
        <p:spPr bwMode="auto">
          <a:xfrm>
            <a:off x="2017472" y="3877821"/>
            <a:ext cx="1964414" cy="480131"/>
          </a:xfrm>
          <a:prstGeom prst="rect">
            <a:avLst/>
          </a:prstGeom>
          <a:solidFill>
            <a:schemeClr val="tx1"/>
          </a:solidFill>
          <a:ln w="76200">
            <a:solidFill>
              <a:schemeClr val="tx1">
                <a:lumMod val="50000"/>
                <a:lumOff val="5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chemeClr val="tx1">
                    <a:lumMod val="75000"/>
                    <a:lumOff val="25000"/>
                  </a:schemeClr>
                </a:solidFill>
              </a:rPr>
              <a:t>Wait-free</a:t>
            </a:r>
            <a:endParaRPr lang="en-US" sz="2800" b="0" dirty="0">
              <a:solidFill>
                <a:schemeClr val="tx1">
                  <a:lumMod val="75000"/>
                  <a:lumOff val="25000"/>
                </a:schemeClr>
              </a:solidFill>
              <a:latin typeface="Arial" charset="0"/>
            </a:endParaRPr>
          </a:p>
        </p:txBody>
      </p:sp>
      <p:sp>
        <p:nvSpPr>
          <p:cNvPr id="7" name="TextBox 6">
            <a:extLst>
              <a:ext uri="{FF2B5EF4-FFF2-40B4-BE49-F238E27FC236}">
                <a16:creationId xmlns:a16="http://schemas.microsoft.com/office/drawing/2014/main" id="{4BC77FC0-A099-1E72-2BDD-9B2E240A7EBD}"/>
              </a:ext>
            </a:extLst>
          </p:cNvPr>
          <p:cNvSpPr txBox="1"/>
          <p:nvPr/>
        </p:nvSpPr>
        <p:spPr bwMode="auto">
          <a:xfrm>
            <a:off x="2017472" y="5129738"/>
            <a:ext cx="5659686" cy="523220"/>
          </a:xfrm>
          <a:prstGeom prst="rect">
            <a:avLst/>
          </a:prstGeom>
          <a:solidFill>
            <a:schemeClr val="tx1"/>
          </a:solidFill>
          <a:ln w="76200">
            <a:solidFill>
              <a:schemeClr val="tx1">
                <a:lumMod val="50000"/>
                <a:lumOff val="5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lumMod val="75000"/>
                    <a:lumOff val="25000"/>
                  </a:schemeClr>
                </a:solidFill>
              </a:rPr>
              <a:t>From atomic read-write registers</a:t>
            </a:r>
            <a:endParaRPr lang="en-US" sz="2800" b="0" dirty="0">
              <a:solidFill>
                <a:schemeClr val="tx1">
                  <a:lumMod val="75000"/>
                  <a:lumOff val="25000"/>
                </a:schemeClr>
              </a:solidFill>
              <a:cs typeface="Arial" charset="0"/>
            </a:endParaRPr>
          </a:p>
        </p:txBody>
      </p:sp>
      <p:sp>
        <p:nvSpPr>
          <p:cNvPr id="8" name="TextBox 7">
            <a:extLst>
              <a:ext uri="{FF2B5EF4-FFF2-40B4-BE49-F238E27FC236}">
                <a16:creationId xmlns:a16="http://schemas.microsoft.com/office/drawing/2014/main" id="{22E76FEE-49E5-823E-2F49-91592846D1C0}"/>
              </a:ext>
            </a:extLst>
          </p:cNvPr>
          <p:cNvSpPr txBox="1"/>
          <p:nvPr/>
        </p:nvSpPr>
        <p:spPr bwMode="auto">
          <a:xfrm>
            <a:off x="2017472" y="5777239"/>
            <a:ext cx="351656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Multiple dequeuers</a:t>
            </a:r>
            <a:endParaRPr lang="en-US" altLang="ja-JP" sz="2800" b="0" dirty="0">
              <a:solidFill>
                <a:srgbClr val="FFFF00"/>
              </a:solidFill>
              <a:latin typeface="Arial" charset="0"/>
            </a:endParaRPr>
          </a:p>
        </p:txBody>
      </p:sp>
      <p:sp>
        <p:nvSpPr>
          <p:cNvPr id="10" name="AutoShape 57">
            <a:extLst>
              <a:ext uri="{FF2B5EF4-FFF2-40B4-BE49-F238E27FC236}">
                <a16:creationId xmlns:a16="http://schemas.microsoft.com/office/drawing/2014/main" id="{E49333FC-5484-449A-4DCA-751CC40FC157}"/>
              </a:ext>
            </a:extLst>
          </p:cNvPr>
          <p:cNvSpPr>
            <a:spLocks noChangeArrowheads="1"/>
          </p:cNvSpPr>
          <p:nvPr/>
        </p:nvSpPr>
        <p:spPr bwMode="auto">
          <a:xfrm>
            <a:off x="1800233" y="5674501"/>
            <a:ext cx="3886192" cy="685800"/>
          </a:xfrm>
          <a:prstGeom prst="wedgeRoundRectCallout">
            <a:avLst>
              <a:gd name="adj1" fmla="val 54718"/>
              <a:gd name="adj2" fmla="val -252315"/>
              <a:gd name="adj3" fmla="val 16667"/>
            </a:avLst>
          </a:prstGeom>
          <a:noFill/>
          <a:ln w="38100">
            <a:solidFill>
              <a:srgbClr val="FF0000"/>
            </a:solidFill>
            <a:miter lim="800000"/>
            <a:headEnd/>
            <a:tailEnd/>
          </a:ln>
        </p:spPr>
        <p:txBody>
          <a:bodyPr anchor="ctr"/>
          <a:lstStyle/>
          <a:p>
            <a:endParaRPr lang="en-US" sz="4400" dirty="0">
              <a:latin typeface="Arial" pitchFamily="34" charset="0"/>
            </a:endParaRPr>
          </a:p>
        </p:txBody>
      </p:sp>
      <p:sp>
        <p:nvSpPr>
          <p:cNvPr id="12" name="Text Box 58">
            <a:extLst>
              <a:ext uri="{FF2B5EF4-FFF2-40B4-BE49-F238E27FC236}">
                <a16:creationId xmlns:a16="http://schemas.microsoft.com/office/drawing/2014/main" id="{601D59FB-0A22-46EC-0393-5235BEB6DE93}"/>
              </a:ext>
            </a:extLst>
          </p:cNvPr>
          <p:cNvSpPr txBox="1">
            <a:spLocks noChangeArrowheads="1"/>
          </p:cNvSpPr>
          <p:nvPr/>
        </p:nvSpPr>
        <p:spPr bwMode="auto">
          <a:xfrm>
            <a:off x="6019800" y="3673997"/>
            <a:ext cx="2630281" cy="954107"/>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Only this part is new</a:t>
            </a:r>
          </a:p>
        </p:txBody>
      </p:sp>
      <p:sp>
        <p:nvSpPr>
          <p:cNvPr id="11" name="Line 9">
            <a:extLst>
              <a:ext uri="{FF2B5EF4-FFF2-40B4-BE49-F238E27FC236}">
                <a16:creationId xmlns:a16="http://schemas.microsoft.com/office/drawing/2014/main" id="{1035C817-7204-EAC3-244C-747A70AB7CF2}"/>
              </a:ext>
            </a:extLst>
          </p:cNvPr>
          <p:cNvSpPr>
            <a:spLocks noChangeShapeType="1"/>
          </p:cNvSpPr>
          <p:nvPr/>
        </p:nvSpPr>
        <p:spPr bwMode="auto">
          <a:xfrm>
            <a:off x="2744912" y="2250098"/>
            <a:ext cx="441789"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13" name="Group 10">
            <a:extLst>
              <a:ext uri="{FF2B5EF4-FFF2-40B4-BE49-F238E27FC236}">
                <a16:creationId xmlns:a16="http://schemas.microsoft.com/office/drawing/2014/main" id="{79711156-A1BF-C6A9-232B-A8A4608340AE}"/>
              </a:ext>
            </a:extLst>
          </p:cNvPr>
          <p:cNvGrpSpPr>
            <a:grpSpLocks/>
          </p:cNvGrpSpPr>
          <p:nvPr/>
        </p:nvGrpSpPr>
        <p:grpSpPr bwMode="auto">
          <a:xfrm>
            <a:off x="2487202" y="2213280"/>
            <a:ext cx="207855" cy="164913"/>
            <a:chOff x="2744" y="3360"/>
            <a:chExt cx="271" cy="215"/>
          </a:xfrm>
          <a:effectLst>
            <a:glow rad="139700">
              <a:schemeClr val="accent3">
                <a:satMod val="175000"/>
                <a:alpha val="40000"/>
              </a:schemeClr>
            </a:glow>
          </a:effectLst>
        </p:grpSpPr>
        <p:sp>
          <p:nvSpPr>
            <p:cNvPr id="14" name="Oval 11">
              <a:extLst>
                <a:ext uri="{FF2B5EF4-FFF2-40B4-BE49-F238E27FC236}">
                  <a16:creationId xmlns:a16="http://schemas.microsoft.com/office/drawing/2014/main" id="{24380F66-CFBA-37A8-94A1-6647A49F896E}"/>
                </a:ext>
              </a:extLst>
            </p:cNvPr>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5" name="Oval 12">
              <a:extLst>
                <a:ext uri="{FF2B5EF4-FFF2-40B4-BE49-F238E27FC236}">
                  <a16:creationId xmlns:a16="http://schemas.microsoft.com/office/drawing/2014/main" id="{071A3EFC-B915-7ADD-B3D0-063437E8CC8E}"/>
                </a:ext>
              </a:extLst>
            </p:cNvPr>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16" name="Group 13">
            <a:extLst>
              <a:ext uri="{FF2B5EF4-FFF2-40B4-BE49-F238E27FC236}">
                <a16:creationId xmlns:a16="http://schemas.microsoft.com/office/drawing/2014/main" id="{29C56354-ABFC-9518-AF1E-0A96E6FC1062}"/>
              </a:ext>
            </a:extLst>
          </p:cNvPr>
          <p:cNvGrpSpPr>
            <a:grpSpLocks/>
          </p:cNvGrpSpPr>
          <p:nvPr/>
        </p:nvGrpSpPr>
        <p:grpSpPr bwMode="auto">
          <a:xfrm>
            <a:off x="2008598" y="1947118"/>
            <a:ext cx="207855" cy="164913"/>
            <a:chOff x="3648" y="3312"/>
            <a:chExt cx="271" cy="215"/>
          </a:xfrm>
          <a:effectLst>
            <a:glow rad="139700">
              <a:schemeClr val="accent3">
                <a:satMod val="175000"/>
                <a:alpha val="40000"/>
              </a:schemeClr>
            </a:glow>
          </a:effectLst>
        </p:grpSpPr>
        <p:sp>
          <p:nvSpPr>
            <p:cNvPr id="17" name="Oval 14">
              <a:extLst>
                <a:ext uri="{FF2B5EF4-FFF2-40B4-BE49-F238E27FC236}">
                  <a16:creationId xmlns:a16="http://schemas.microsoft.com/office/drawing/2014/main" id="{39D9DC88-B17D-5893-855A-117B4A93641C}"/>
                </a:ext>
              </a:extLst>
            </p:cNvPr>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8" name="Oval 15">
              <a:extLst>
                <a:ext uri="{FF2B5EF4-FFF2-40B4-BE49-F238E27FC236}">
                  <a16:creationId xmlns:a16="http://schemas.microsoft.com/office/drawing/2014/main" id="{464DE28E-5A45-9992-D8A1-60343A863C2E}"/>
                </a:ext>
              </a:extLst>
            </p:cNvPr>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19" name="Group 41">
            <a:extLst>
              <a:ext uri="{FF2B5EF4-FFF2-40B4-BE49-F238E27FC236}">
                <a16:creationId xmlns:a16="http://schemas.microsoft.com/office/drawing/2014/main" id="{45A7710F-BA96-3C62-AA85-7FC00E4A8137}"/>
              </a:ext>
            </a:extLst>
          </p:cNvPr>
          <p:cNvGrpSpPr>
            <a:grpSpLocks/>
          </p:cNvGrpSpPr>
          <p:nvPr/>
        </p:nvGrpSpPr>
        <p:grpSpPr bwMode="auto">
          <a:xfrm>
            <a:off x="1603625" y="2434187"/>
            <a:ext cx="207855" cy="164913"/>
            <a:chOff x="2928" y="1465"/>
            <a:chExt cx="271" cy="215"/>
          </a:xfrm>
          <a:effectLst>
            <a:glow rad="139700">
              <a:schemeClr val="accent3">
                <a:satMod val="175000"/>
                <a:alpha val="40000"/>
              </a:schemeClr>
            </a:glow>
          </a:effectLst>
        </p:grpSpPr>
        <p:sp>
          <p:nvSpPr>
            <p:cNvPr id="20" name="Oval 42">
              <a:extLst>
                <a:ext uri="{FF2B5EF4-FFF2-40B4-BE49-F238E27FC236}">
                  <a16:creationId xmlns:a16="http://schemas.microsoft.com/office/drawing/2014/main" id="{66CD1EE3-C4BD-2982-BDFA-6D4FD3589F3B}"/>
                </a:ext>
              </a:extLst>
            </p:cNvPr>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1" name="Oval 43">
              <a:extLst>
                <a:ext uri="{FF2B5EF4-FFF2-40B4-BE49-F238E27FC236}">
                  <a16:creationId xmlns:a16="http://schemas.microsoft.com/office/drawing/2014/main" id="{3705D15A-C98E-37A0-3B39-91AD4582205F}"/>
                </a:ext>
              </a:extLst>
            </p:cNvPr>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2" name="Group 44">
            <a:extLst>
              <a:ext uri="{FF2B5EF4-FFF2-40B4-BE49-F238E27FC236}">
                <a16:creationId xmlns:a16="http://schemas.microsoft.com/office/drawing/2014/main" id="{410DC0BF-27B3-98A3-FEF8-9A3F9A917F68}"/>
              </a:ext>
            </a:extLst>
          </p:cNvPr>
          <p:cNvGrpSpPr>
            <a:grpSpLocks/>
          </p:cNvGrpSpPr>
          <p:nvPr/>
        </p:nvGrpSpPr>
        <p:grpSpPr bwMode="auto">
          <a:xfrm>
            <a:off x="1566809" y="1955556"/>
            <a:ext cx="207855" cy="164913"/>
            <a:chOff x="1872" y="2352"/>
            <a:chExt cx="271" cy="215"/>
          </a:xfrm>
          <a:effectLst>
            <a:glow rad="139700">
              <a:schemeClr val="accent3">
                <a:satMod val="175000"/>
                <a:alpha val="40000"/>
              </a:schemeClr>
            </a:glow>
          </a:effectLst>
        </p:grpSpPr>
        <p:sp>
          <p:nvSpPr>
            <p:cNvPr id="23" name="Oval 45">
              <a:extLst>
                <a:ext uri="{FF2B5EF4-FFF2-40B4-BE49-F238E27FC236}">
                  <a16:creationId xmlns:a16="http://schemas.microsoft.com/office/drawing/2014/main" id="{70D3CB03-7D17-3B6C-8E2F-0701A4593C60}"/>
                </a:ext>
              </a:extLst>
            </p:cNvPr>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4" name="Oval 46">
              <a:extLst>
                <a:ext uri="{FF2B5EF4-FFF2-40B4-BE49-F238E27FC236}">
                  <a16:creationId xmlns:a16="http://schemas.microsoft.com/office/drawing/2014/main" id="{D45E90F4-D8B0-67E4-41BA-57B4070BBBE9}"/>
                </a:ext>
              </a:extLst>
            </p:cNvPr>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spTree>
    <p:extLst>
      <p:ext uri="{BB962C8B-B14F-4D97-AF65-F5344CB8AC3E}">
        <p14:creationId xmlns:p14="http://schemas.microsoft.com/office/powerpoint/2010/main" val="1196074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lstStyle/>
          <a:p>
            <a:r>
              <a:rPr lang="en-US" sz="4000" dirty="0"/>
              <a:t>Puzzle</a:t>
            </a:r>
          </a:p>
        </p:txBody>
      </p:sp>
      <p:sp>
        <p:nvSpPr>
          <p:cNvPr id="30723" name="Slide Number Placeholder 4"/>
          <p:cNvSpPr>
            <a:spLocks noGrp="1"/>
          </p:cNvSpPr>
          <p:nvPr>
            <p:ph type="sldNum" sz="quarter" idx="10"/>
          </p:nvPr>
        </p:nvSpPr>
        <p:spPr>
          <a:noFill/>
        </p:spPr>
        <p:txBody>
          <a:bodyPr/>
          <a:lstStyle/>
          <a:p>
            <a:fld id="{E465E96A-8E3D-4E52-9F3C-811841BCF516}" type="slidenum">
              <a:rPr lang="x-none" smtClean="0">
                <a:cs typeface="Arial" pitchFamily="34" charset="0"/>
              </a:rPr>
              <a:pPr/>
              <a:t>19</a:t>
            </a:fld>
            <a:endParaRPr lang="en-US">
              <a:cs typeface="Arial" pitchFamily="34" charset="0"/>
            </a:endParaRP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8" name="Rectangle 7"/>
          <p:cNvSpPr/>
          <p:nvPr/>
        </p:nvSpPr>
        <p:spPr bwMode="auto">
          <a:xfrm>
            <a:off x="1279350" y="1910080"/>
            <a:ext cx="5964730" cy="954107"/>
          </a:xfrm>
          <a:prstGeom prst="rect">
            <a:avLst/>
          </a:prstGeom>
          <a:solidFill>
            <a:schemeClr val="tx1"/>
          </a:solid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While you are ruminating on the grand challenge …</a:t>
            </a:r>
          </a:p>
        </p:txBody>
      </p:sp>
      <p:sp>
        <p:nvSpPr>
          <p:cNvPr id="9" name="Rectangle 8"/>
          <p:cNvSpPr/>
          <p:nvPr/>
        </p:nvSpPr>
        <p:spPr bwMode="auto">
          <a:xfrm>
            <a:off x="2183590" y="3466644"/>
            <a:ext cx="5674887" cy="523220"/>
          </a:xfrm>
          <a:prstGeom prst="rect">
            <a:avLst/>
          </a:prstGeom>
          <a:solidFill>
            <a:schemeClr val="tx1"/>
          </a:solidFill>
          <a:ln w="76200" cap="flat" cmpd="sng" algn="ctr">
            <a:solidFill>
              <a:schemeClr val="accent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We will give you another puzzle …</a:t>
            </a:r>
          </a:p>
        </p:txBody>
      </p:sp>
      <p:sp>
        <p:nvSpPr>
          <p:cNvPr id="10" name="Rectangle 9"/>
          <p:cNvSpPr/>
          <p:nvPr/>
        </p:nvSpPr>
        <p:spPr bwMode="auto">
          <a:xfrm>
            <a:off x="5774252" y="4592320"/>
            <a:ext cx="2084225" cy="523220"/>
          </a:xfrm>
          <a:prstGeom prst="rect">
            <a:avLst/>
          </a:prstGeom>
          <a:solidFill>
            <a:schemeClr val="tx1"/>
          </a:solidFill>
          <a:ln w="762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Consensus!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sz="4000"/>
              <a:t>Consensus: Each Thread has a Private Input</a:t>
            </a:r>
          </a:p>
        </p:txBody>
      </p:sp>
      <p:sp>
        <p:nvSpPr>
          <p:cNvPr id="31747" name="Slide Number Placeholder 3"/>
          <p:cNvSpPr>
            <a:spLocks noGrp="1"/>
          </p:cNvSpPr>
          <p:nvPr>
            <p:ph type="sldNum" sz="quarter" idx="10"/>
          </p:nvPr>
        </p:nvSpPr>
        <p:spPr>
          <a:noFill/>
        </p:spPr>
        <p:txBody>
          <a:bodyPr/>
          <a:lstStyle/>
          <a:p>
            <a:fld id="{2251B196-ED97-43A3-969F-C97302FAC576}" type="slidenum">
              <a:rPr lang="x-none" smtClean="0">
                <a:latin typeface="Arial" pitchFamily="34" charset="0"/>
                <a:cs typeface="Arial" pitchFamily="34" charset="0"/>
              </a:rPr>
              <a:pPr/>
              <a:t>20</a:t>
            </a:fld>
            <a:endParaRPr lang="en-US">
              <a:latin typeface="Arial" pitchFamily="34" charset="0"/>
              <a:cs typeface="Arial" pitchFamily="34" charset="0"/>
            </a:endParaRPr>
          </a:p>
        </p:txBody>
      </p:sp>
      <p:sp>
        <p:nvSpPr>
          <p:cNvPr id="3174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3174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4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51" name="AutoShape 38"/>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grpSp>
        <p:nvGrpSpPr>
          <p:cNvPr id="31752" name="Group 39"/>
          <p:cNvGrpSpPr>
            <a:grpSpLocks/>
          </p:cNvGrpSpPr>
          <p:nvPr/>
        </p:nvGrpSpPr>
        <p:grpSpPr bwMode="auto">
          <a:xfrm>
            <a:off x="3998913" y="4556973"/>
            <a:ext cx="1146175" cy="1000125"/>
            <a:chOff x="1043" y="2546"/>
            <a:chExt cx="869" cy="740"/>
          </a:xfrm>
          <a:effectLst>
            <a:glow rad="101600">
              <a:schemeClr val="accent3">
                <a:satMod val="175000"/>
                <a:alpha val="40000"/>
              </a:schemeClr>
            </a:glow>
          </a:effectLst>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bg1"/>
              </a:solidFill>
              <a:miter lim="800000"/>
              <a:headEnd/>
              <a:tailEnd/>
            </a:ln>
          </p:spPr>
          <p:txBody>
            <a:bodyPr rot="10800000" wrap="none" anchor="ctr"/>
            <a:lstStyle/>
            <a:p>
              <a:endParaRPr lang="en-US">
                <a:solidFill>
                  <a:srgbClr val="FFFF00"/>
                </a:solidFill>
                <a:latin typeface="Arial" pitchFamily="34" charset="0"/>
                <a:cs typeface="Arial" pitchFamily="34" charset="0"/>
              </a:endParaRPr>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31753" name="AutoShape 48"/>
          <p:cNvSpPr>
            <a:spLocks noChangeArrowheads="1"/>
          </p:cNvSpPr>
          <p:nvPr/>
        </p:nvSpPr>
        <p:spPr bwMode="auto">
          <a:xfrm>
            <a:off x="409575" y="1479550"/>
            <a:ext cx="1981200" cy="1066800"/>
          </a:xfrm>
          <a:prstGeom prst="cloudCallout">
            <a:avLst>
              <a:gd name="adj1" fmla="val 19713"/>
              <a:gd name="adj2" fmla="val 82440"/>
            </a:avLst>
          </a:prstGeom>
          <a:solidFill>
            <a:schemeClr val="tx1"/>
          </a:solidFill>
          <a:ln w="38100">
            <a:solidFill>
              <a:srgbClr val="FF0000"/>
            </a:solidFill>
            <a:round/>
            <a:headEnd/>
            <a:tailEnd/>
          </a:ln>
        </p:spPr>
        <p:txBody>
          <a:bodyPr anchor="ctr"/>
          <a:lstStyle/>
          <a:p>
            <a:r>
              <a:rPr lang="en-US" sz="4400" b="1">
                <a:solidFill>
                  <a:srgbClr val="FFFF00"/>
                </a:solidFill>
                <a:latin typeface="Arial" pitchFamily="34" charset="0"/>
                <a:cs typeface="Arial" pitchFamily="34" charset="0"/>
              </a:rPr>
              <a:t>32</a:t>
            </a:r>
          </a:p>
        </p:txBody>
      </p:sp>
      <p:sp>
        <p:nvSpPr>
          <p:cNvPr id="31754" name="AutoShape 49"/>
          <p:cNvSpPr>
            <a:spLocks noChangeArrowheads="1"/>
          </p:cNvSpPr>
          <p:nvPr/>
        </p:nvSpPr>
        <p:spPr bwMode="auto">
          <a:xfrm>
            <a:off x="6591300" y="1389063"/>
            <a:ext cx="1981200" cy="1066800"/>
          </a:xfrm>
          <a:prstGeom prst="cloudCallout">
            <a:avLst>
              <a:gd name="adj1" fmla="val -35977"/>
              <a:gd name="adj2" fmla="val 93306"/>
            </a:avLst>
          </a:prstGeom>
          <a:solidFill>
            <a:schemeClr val="tx1"/>
          </a:solidFill>
          <a:ln w="38100">
            <a:solidFill>
              <a:srgbClr val="00FF99"/>
            </a:solidFill>
            <a:round/>
            <a:headEnd/>
            <a:tailEnd/>
          </a:ln>
        </p:spPr>
        <p:txBody>
          <a:bodyPr anchor="ctr"/>
          <a:lstStyle/>
          <a:p>
            <a:r>
              <a:rPr lang="en-US" sz="4400" b="1">
                <a:solidFill>
                  <a:srgbClr val="FFFF00"/>
                </a:solidFill>
                <a:latin typeface="Arial" pitchFamily="34" charset="0"/>
                <a:cs typeface="Arial" pitchFamily="34" charset="0"/>
              </a:rPr>
              <a:t>19</a:t>
            </a:r>
          </a:p>
        </p:txBody>
      </p:sp>
      <p:grpSp>
        <p:nvGrpSpPr>
          <p:cNvPr id="31755" name="Group 50"/>
          <p:cNvGrpSpPr>
            <a:grpSpLocks/>
          </p:cNvGrpSpPr>
          <p:nvPr/>
        </p:nvGrpSpPr>
        <p:grpSpPr bwMode="auto">
          <a:xfrm>
            <a:off x="1879600" y="2790085"/>
            <a:ext cx="1447800" cy="1295400"/>
            <a:chOff x="3168" y="1824"/>
            <a:chExt cx="912" cy="816"/>
          </a:xfrm>
          <a:effectLst>
            <a:glow rad="101600">
              <a:schemeClr val="accent3">
                <a:satMod val="175000"/>
                <a:alpha val="40000"/>
              </a:schemeClr>
            </a:glow>
          </a:effectLst>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31756" name="Group 60"/>
          <p:cNvGrpSpPr>
            <a:grpSpLocks/>
          </p:cNvGrpSpPr>
          <p:nvPr/>
        </p:nvGrpSpPr>
        <p:grpSpPr bwMode="auto">
          <a:xfrm flipH="1">
            <a:off x="5165725" y="2791673"/>
            <a:ext cx="1447800" cy="1295400"/>
            <a:chOff x="3168" y="1824"/>
            <a:chExt cx="912" cy="816"/>
          </a:xfrm>
          <a:effectLst>
            <a:glow rad="101600">
              <a:schemeClr val="accent3">
                <a:satMod val="175000"/>
                <a:alpha val="40000"/>
              </a:schemeClr>
            </a:glow>
          </a:effectLst>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31757" name="AutoShape 70"/>
          <p:cNvSpPr>
            <a:spLocks noChangeArrowheads="1"/>
          </p:cNvSpPr>
          <p:nvPr/>
        </p:nvSpPr>
        <p:spPr bwMode="auto">
          <a:xfrm>
            <a:off x="5881688" y="4092575"/>
            <a:ext cx="1981200" cy="1066800"/>
          </a:xfrm>
          <a:prstGeom prst="cloudCallout">
            <a:avLst>
              <a:gd name="adj1" fmla="val -73079"/>
              <a:gd name="adj2" fmla="val 43454"/>
            </a:avLst>
          </a:prstGeom>
          <a:solidFill>
            <a:schemeClr val="tx1"/>
          </a:solidFill>
          <a:ln w="38100">
            <a:solidFill>
              <a:srgbClr val="9966FF"/>
            </a:solidFill>
            <a:round/>
            <a:headEnd/>
            <a:tailEnd/>
          </a:ln>
        </p:spPr>
        <p:txBody>
          <a:bodyPr anchor="ctr"/>
          <a:lstStyle/>
          <a:p>
            <a:r>
              <a:rPr lang="en-US" sz="4400" b="1">
                <a:solidFill>
                  <a:srgbClr val="FFFF00"/>
                </a:solidFill>
                <a:latin typeface="Arial" pitchFamily="34" charset="0"/>
                <a:cs typeface="Arial" pitchFamily="34" charset="0"/>
              </a:rPr>
              <a:t>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Rectangle 4"/>
          <p:cNvSpPr>
            <a:spLocks noGrp="1" noChangeArrowheads="1"/>
          </p:cNvSpPr>
          <p:nvPr>
            <p:ph type="title"/>
          </p:nvPr>
        </p:nvSpPr>
        <p:spPr/>
        <p:txBody>
          <a:bodyPr/>
          <a:lstStyle/>
          <a:p>
            <a:r>
              <a:rPr lang="en-US"/>
              <a:t>They Communicate</a:t>
            </a:r>
          </a:p>
        </p:txBody>
      </p:sp>
      <p:sp>
        <p:nvSpPr>
          <p:cNvPr id="32771" name="Slide Number Placeholder 3"/>
          <p:cNvSpPr>
            <a:spLocks noGrp="1"/>
          </p:cNvSpPr>
          <p:nvPr>
            <p:ph type="sldNum" sz="quarter" idx="10"/>
          </p:nvPr>
        </p:nvSpPr>
        <p:spPr>
          <a:noFill/>
        </p:spPr>
        <p:txBody>
          <a:bodyPr/>
          <a:lstStyle/>
          <a:p>
            <a:fld id="{B6545827-CDBA-48D2-BDFE-1FB15AACD89D}" type="slidenum">
              <a:rPr lang="x-none" smtClean="0">
                <a:cs typeface="Arial" pitchFamily="34" charset="0"/>
              </a:rPr>
              <a:pPr/>
              <a:t>21</a:t>
            </a:fld>
            <a:endParaRPr lang="en-US">
              <a:cs typeface="Arial" pitchFamily="34" charset="0"/>
            </a:endParaRPr>
          </a:p>
        </p:txBody>
      </p:sp>
      <p:sp>
        <p:nvSpPr>
          <p:cNvPr id="32772"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dirty="0">
              <a:solidFill>
                <a:srgbClr val="FFFF00"/>
              </a:solidFill>
              <a:latin typeface="Arial" pitchFamily="34" charset="0"/>
            </a:endParaRPr>
          </a:p>
        </p:txBody>
      </p:sp>
      <p:sp>
        <p:nvSpPr>
          <p:cNvPr id="32773"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dirty="0">
              <a:solidFill>
                <a:srgbClr val="FFFF00"/>
              </a:solidFill>
              <a:latin typeface="Arial" pitchFamily="34" charset="0"/>
            </a:endParaRPr>
          </a:p>
        </p:txBody>
      </p:sp>
      <p:sp>
        <p:nvSpPr>
          <p:cNvPr id="32775" name="AutoShape 5"/>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dirty="0">
              <a:solidFill>
                <a:srgbClr val="FFFF00"/>
              </a:solidFill>
              <a:latin typeface="Arial" pitchFamily="34" charset="0"/>
            </a:endParaRPr>
          </a:p>
        </p:txBody>
      </p:sp>
      <p:grpSp>
        <p:nvGrpSpPr>
          <p:cNvPr id="32776" name="Group 17"/>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32800"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1"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2"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3"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4"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5"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6"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7"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808"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32777" name="Group 39"/>
          <p:cNvGrpSpPr>
            <a:grpSpLocks/>
          </p:cNvGrpSpPr>
          <p:nvPr/>
        </p:nvGrpSpPr>
        <p:grpSpPr bwMode="auto">
          <a:xfrm rot="-790286">
            <a:off x="3576638" y="4419600"/>
            <a:ext cx="1676400" cy="1752600"/>
            <a:chOff x="3312" y="2640"/>
            <a:chExt cx="1056" cy="1104"/>
          </a:xfrm>
          <a:effectLst>
            <a:glow rad="101600">
              <a:schemeClr val="accent3">
                <a:satMod val="175000"/>
                <a:alpha val="40000"/>
              </a:schemeClr>
            </a:glow>
          </a:effectLst>
        </p:grpSpPr>
        <p:sp>
          <p:nvSpPr>
            <p:cNvPr id="32790" name="Freeform 40"/>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nvGrpSpPr>
            <p:cNvPr id="32791" name="Group 41"/>
            <p:cNvGrpSpPr>
              <a:grpSpLocks/>
            </p:cNvGrpSpPr>
            <p:nvPr/>
          </p:nvGrpSpPr>
          <p:grpSpPr bwMode="auto">
            <a:xfrm>
              <a:off x="3312" y="2928"/>
              <a:ext cx="837" cy="816"/>
              <a:chOff x="3312" y="2928"/>
              <a:chExt cx="837" cy="816"/>
            </a:xfrm>
          </p:grpSpPr>
          <p:sp>
            <p:nvSpPr>
              <p:cNvPr id="32793" name="Freeform 42"/>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4" name="Freeform 43"/>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5" name="Freeform 44"/>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6" name="Freeform 45"/>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7" name="Freeform 46"/>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8" name="Freeform 47"/>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99" name="Freeform 48"/>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32792" name="Freeform 49"/>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grpSp>
        <p:nvGrpSpPr>
          <p:cNvPr id="32778" name="Group 50"/>
          <p:cNvGrpSpPr>
            <a:grpSpLocks/>
          </p:cNvGrpSpPr>
          <p:nvPr/>
        </p:nvGrpSpPr>
        <p:grpSpPr bwMode="auto">
          <a:xfrm rot="-1266367">
            <a:off x="5100638" y="2524125"/>
            <a:ext cx="1851025" cy="1143000"/>
            <a:chOff x="3024" y="1680"/>
            <a:chExt cx="1166" cy="720"/>
          </a:xfrm>
          <a:effectLst>
            <a:glow rad="101600">
              <a:schemeClr val="accent3">
                <a:satMod val="175000"/>
                <a:alpha val="40000"/>
              </a:schemeClr>
            </a:glow>
          </a:effectLst>
        </p:grpSpPr>
        <p:sp>
          <p:nvSpPr>
            <p:cNvPr id="32781" name="Freeform 51"/>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2" name="Freeform 52"/>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3" name="Freeform 53"/>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4" name="Freeform 54"/>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5" name="Freeform 55"/>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6" name="Freeform 56"/>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7" name="Freeform 57"/>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8" name="Freeform 58"/>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32789" name="Freeform 59"/>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32779" name="Freeform 38"/>
          <p:cNvSpPr>
            <a:spLocks/>
          </p:cNvSpPr>
          <p:nvPr/>
        </p:nvSpPr>
        <p:spPr bwMode="auto">
          <a:xfrm rot="-639850">
            <a:off x="4429125" y="3627438"/>
            <a:ext cx="838200" cy="762000"/>
          </a:xfrm>
          <a:custGeom>
            <a:avLst/>
            <a:gdLst>
              <a:gd name="T0" fmla="*/ 0 w 528"/>
              <a:gd name="T1" fmla="*/ 762000 h 480"/>
              <a:gd name="T2" fmla="*/ 381000 w 528"/>
              <a:gd name="T3" fmla="*/ 381000 h 480"/>
              <a:gd name="T4" fmla="*/ 0 w 528"/>
              <a:gd name="T5" fmla="*/ 381000 h 480"/>
              <a:gd name="T6" fmla="*/ 838200 w 528"/>
              <a:gd name="T7" fmla="*/ 0 h 480"/>
              <a:gd name="T8" fmla="*/ 457200 w 528"/>
              <a:gd name="T9" fmla="*/ 304800 h 480"/>
              <a:gd name="T10" fmla="*/ 685800 w 528"/>
              <a:gd name="T11" fmla="*/ 304800 h 480"/>
              <a:gd name="T12" fmla="*/ 0 w 528"/>
              <a:gd name="T13" fmla="*/ 76200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2780" name="Freeform 60"/>
          <p:cNvSpPr>
            <a:spLocks/>
          </p:cNvSpPr>
          <p:nvPr/>
        </p:nvSpPr>
        <p:spPr bwMode="auto">
          <a:xfrm rot="-639850">
            <a:off x="4894263" y="3678238"/>
            <a:ext cx="838200" cy="762000"/>
          </a:xfrm>
          <a:custGeom>
            <a:avLst/>
            <a:gdLst>
              <a:gd name="T0" fmla="*/ 0 w 528"/>
              <a:gd name="T1" fmla="*/ 762000 h 480"/>
              <a:gd name="T2" fmla="*/ 381000 w 528"/>
              <a:gd name="T3" fmla="*/ 381000 h 480"/>
              <a:gd name="T4" fmla="*/ 0 w 528"/>
              <a:gd name="T5" fmla="*/ 381000 h 480"/>
              <a:gd name="T6" fmla="*/ 838200 w 528"/>
              <a:gd name="T7" fmla="*/ 0 h 480"/>
              <a:gd name="T8" fmla="*/ 457200 w 528"/>
              <a:gd name="T9" fmla="*/ 304800 h 480"/>
              <a:gd name="T10" fmla="*/ 685800 w 528"/>
              <a:gd name="T11" fmla="*/ 304800 h 480"/>
              <a:gd name="T12" fmla="*/ 0 w 528"/>
              <a:gd name="T13" fmla="*/ 76200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41"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4"/>
          <p:cNvSpPr>
            <a:spLocks noGrp="1" noChangeArrowheads="1"/>
          </p:cNvSpPr>
          <p:nvPr>
            <p:ph type="title"/>
          </p:nvPr>
        </p:nvSpPr>
        <p:spPr/>
        <p:txBody>
          <a:bodyPr/>
          <a:lstStyle/>
          <a:p>
            <a:r>
              <a:rPr lang="en-US" sz="4000"/>
              <a:t>They Agree on One Thread’s Input</a:t>
            </a:r>
          </a:p>
        </p:txBody>
      </p:sp>
      <p:sp>
        <p:nvSpPr>
          <p:cNvPr id="33795" name="Slide Number Placeholder 3"/>
          <p:cNvSpPr>
            <a:spLocks noGrp="1"/>
          </p:cNvSpPr>
          <p:nvPr>
            <p:ph type="sldNum" sz="quarter" idx="10"/>
          </p:nvPr>
        </p:nvSpPr>
        <p:spPr>
          <a:noFill/>
        </p:spPr>
        <p:txBody>
          <a:bodyPr/>
          <a:lstStyle/>
          <a:p>
            <a:fld id="{8682107A-27C5-4F7B-9204-C6F4F9056151}" type="slidenum">
              <a:rPr lang="x-none" smtClean="0">
                <a:latin typeface="Arial" pitchFamily="34" charset="0"/>
                <a:cs typeface="Arial" pitchFamily="34" charset="0"/>
              </a:rPr>
              <a:pPr/>
              <a:t>22</a:t>
            </a:fld>
            <a:endParaRPr lang="en-US">
              <a:latin typeface="Arial" pitchFamily="34" charset="0"/>
              <a:cs typeface="Arial" pitchFamily="34" charset="0"/>
            </a:endParaRPr>
          </a:p>
        </p:txBody>
      </p:sp>
      <p:sp>
        <p:nvSpPr>
          <p:cNvPr id="33794"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33796"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797"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799" name="AutoShape 5"/>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grpSp>
        <p:nvGrpSpPr>
          <p:cNvPr id="33800" name="Group 6"/>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33824" name="Freeform 7"/>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5" name="Freeform 8"/>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6" name="Freeform 9"/>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7" name="Freeform 10"/>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8" name="AutoShape 11"/>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bg1"/>
              </a:solidFill>
              <a:miter lim="800000"/>
              <a:headEnd/>
              <a:tailEnd/>
            </a:ln>
          </p:spPr>
          <p:txBody>
            <a:bodyPr rot="10800000" wrap="none" anchor="ctr"/>
            <a:lstStyle/>
            <a:p>
              <a:endParaRPr lang="en-US">
                <a:solidFill>
                  <a:srgbClr val="FFFF00"/>
                </a:solidFill>
                <a:latin typeface="Arial" pitchFamily="34" charset="0"/>
                <a:cs typeface="Arial" pitchFamily="34" charset="0"/>
              </a:endParaRPr>
            </a:p>
          </p:txBody>
        </p:sp>
        <p:sp>
          <p:nvSpPr>
            <p:cNvPr id="33829" name="Rectangle 12"/>
            <p:cNvSpPr>
              <a:spLocks noChangeArrowheads="1"/>
            </p:cNvSpPr>
            <p:nvPr/>
          </p:nvSpPr>
          <p:spPr bwMode="auto">
            <a:xfrm>
              <a:off x="1163" y="3110"/>
              <a:ext cx="657" cy="157"/>
            </a:xfrm>
            <a:prstGeom prst="rect">
              <a:avLst/>
            </a:prstGeom>
            <a:solidFill>
              <a:srgbClr val="9966FF"/>
            </a:solidFill>
            <a:ln w="38100">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33830" name="Freeform 13"/>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31" name="Freeform 14"/>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33801" name="AutoShape 15"/>
          <p:cNvSpPr>
            <a:spLocks noChangeArrowheads="1"/>
          </p:cNvSpPr>
          <p:nvPr/>
        </p:nvSpPr>
        <p:spPr bwMode="auto">
          <a:xfrm>
            <a:off x="409575" y="1479550"/>
            <a:ext cx="1981200" cy="1066800"/>
          </a:xfrm>
          <a:prstGeom prst="cloudCallout">
            <a:avLst>
              <a:gd name="adj1" fmla="val 19713"/>
              <a:gd name="adj2" fmla="val 82440"/>
            </a:avLst>
          </a:prstGeom>
          <a:solidFill>
            <a:schemeClr val="tx1"/>
          </a:solidFill>
          <a:ln w="38100">
            <a:solidFill>
              <a:srgbClr val="FF0000"/>
            </a:solidFill>
            <a:round/>
            <a:headEnd/>
            <a:tailEnd/>
          </a:ln>
        </p:spPr>
        <p:txBody>
          <a:bodyPr anchor="ctr"/>
          <a:lstStyle/>
          <a:p>
            <a:r>
              <a:rPr lang="en-US" sz="4400" b="1">
                <a:solidFill>
                  <a:srgbClr val="FFFF00"/>
                </a:solidFill>
                <a:latin typeface="Arial" pitchFamily="34" charset="0"/>
                <a:cs typeface="Arial" pitchFamily="34" charset="0"/>
              </a:rPr>
              <a:t>19</a:t>
            </a:r>
          </a:p>
        </p:txBody>
      </p:sp>
      <p:sp>
        <p:nvSpPr>
          <p:cNvPr id="33802" name="AutoShape 16"/>
          <p:cNvSpPr>
            <a:spLocks noChangeArrowheads="1"/>
          </p:cNvSpPr>
          <p:nvPr/>
        </p:nvSpPr>
        <p:spPr bwMode="auto">
          <a:xfrm>
            <a:off x="6591300" y="1389063"/>
            <a:ext cx="1981200" cy="1066800"/>
          </a:xfrm>
          <a:prstGeom prst="cloudCallout">
            <a:avLst>
              <a:gd name="adj1" fmla="val -35977"/>
              <a:gd name="adj2" fmla="val 93306"/>
            </a:avLst>
          </a:prstGeom>
          <a:solidFill>
            <a:schemeClr val="tx1"/>
          </a:solidFill>
          <a:ln w="38100">
            <a:solidFill>
              <a:srgbClr val="00FF99"/>
            </a:solidFill>
            <a:round/>
            <a:headEnd/>
            <a:tailEnd/>
          </a:ln>
        </p:spPr>
        <p:txBody>
          <a:bodyPr anchor="ctr"/>
          <a:lstStyle/>
          <a:p>
            <a:r>
              <a:rPr lang="en-US" sz="4400" b="1">
                <a:solidFill>
                  <a:srgbClr val="FFFF00"/>
                </a:solidFill>
                <a:latin typeface="Arial" pitchFamily="34" charset="0"/>
                <a:cs typeface="Arial" pitchFamily="34" charset="0"/>
              </a:rPr>
              <a:t>19</a:t>
            </a:r>
          </a:p>
        </p:txBody>
      </p:sp>
      <p:grpSp>
        <p:nvGrpSpPr>
          <p:cNvPr id="33803" name="Group 17"/>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33815"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6"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7"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8"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9"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0"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1"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2"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23"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33804" name="Group 27"/>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33806" name="Freeform 2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07" name="Freeform 2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08" name="Freeform 3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09" name="Freeform 3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0" name="Freeform 3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1" name="Freeform 3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2" name="Freeform 3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3" name="Freeform 3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814" name="Freeform 3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33805" name="AutoShape 37"/>
          <p:cNvSpPr>
            <a:spLocks noChangeArrowheads="1"/>
          </p:cNvSpPr>
          <p:nvPr/>
        </p:nvSpPr>
        <p:spPr bwMode="auto">
          <a:xfrm>
            <a:off x="5881688" y="4092575"/>
            <a:ext cx="1981200" cy="1066800"/>
          </a:xfrm>
          <a:prstGeom prst="cloudCallout">
            <a:avLst>
              <a:gd name="adj1" fmla="val -73079"/>
              <a:gd name="adj2" fmla="val 43454"/>
            </a:avLst>
          </a:prstGeom>
          <a:solidFill>
            <a:schemeClr val="tx1"/>
          </a:solidFill>
          <a:ln w="38100">
            <a:solidFill>
              <a:srgbClr val="9966FF"/>
            </a:solidFill>
            <a:round/>
            <a:headEnd/>
            <a:tailEnd/>
          </a:ln>
        </p:spPr>
        <p:txBody>
          <a:bodyPr anchor="ctr"/>
          <a:lstStyle/>
          <a:p>
            <a:r>
              <a:rPr lang="en-US" sz="4400" b="1">
                <a:solidFill>
                  <a:srgbClr val="FFFF00"/>
                </a:solidFill>
                <a:latin typeface="Arial" pitchFamily="34" charset="0"/>
                <a:cs typeface="Arial" pitchFamily="34" charset="0"/>
              </a:rPr>
              <a:t>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01E5A2B-82A4-4DD8-AA74-982586EEEB4D}" type="slidenum">
              <a:rPr lang="x-none" sz="1400">
                <a:solidFill>
                  <a:srgbClr val="FFFF00"/>
                </a:solidFill>
                <a:latin typeface="Arial" pitchFamily="34" charset="0"/>
                <a:cs typeface="Arial" pitchFamily="34" charset="0"/>
              </a:rPr>
              <a:pPr algn="r"/>
              <a:t>23</a:t>
            </a:fld>
            <a:endParaRPr lang="en-US" sz="1400" dirty="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01AD295-6325-8CAC-E2D9-C3C07D144A9F}"/>
              </a:ext>
            </a:extLst>
          </p:cNvPr>
          <p:cNvSpPr>
            <a:spLocks noGrp="1"/>
          </p:cNvSpPr>
          <p:nvPr>
            <p:ph type="sldNum" sz="quarter" idx="10"/>
          </p:nvPr>
        </p:nvSpPr>
        <p:spPr/>
        <p:txBody>
          <a:bodyPr/>
          <a:lstStyle/>
          <a:p>
            <a:pPr>
              <a:defRPr/>
            </a:pPr>
            <a:fld id="{E95643C6-E061-4CCC-87EA-E416AB44523D}" type="slidenum">
              <a:rPr lang="x-none" smtClean="0"/>
              <a:pPr>
                <a:defRPr/>
              </a:pPr>
              <a:t>23</a:t>
            </a:fld>
            <a:endParaRPr lang="en-US"/>
          </a:p>
        </p:txBody>
      </p:sp>
      <p:sp>
        <p:nvSpPr>
          <p:cNvPr id="35843" name="Rectangle 2"/>
          <p:cNvSpPr>
            <a:spLocks noGrp="1" noChangeArrowheads="1"/>
          </p:cNvSpPr>
          <p:nvPr>
            <p:ph type="title" idx="4294967295"/>
          </p:nvPr>
        </p:nvSpPr>
        <p:spPr>
          <a:xfrm>
            <a:off x="0" y="609600"/>
            <a:ext cx="7772400" cy="1143000"/>
          </a:xfrm>
        </p:spPr>
        <p:txBody>
          <a:bodyPr/>
          <a:lstStyle/>
          <a:p>
            <a:r>
              <a:rPr lang="en-US"/>
              <a:t>Formally: Consensus	</a:t>
            </a:r>
          </a:p>
        </p:txBody>
      </p:sp>
      <p:sp>
        <p:nvSpPr>
          <p:cNvPr id="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C8D59745-18BD-6FCD-580E-022B1F6969B9}"/>
              </a:ext>
            </a:extLst>
          </p:cNvPr>
          <p:cNvSpPr txBox="1"/>
          <p:nvPr/>
        </p:nvSpPr>
        <p:spPr bwMode="auto">
          <a:xfrm>
            <a:off x="1018147" y="2435830"/>
            <a:ext cx="269813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Consistent</a:t>
            </a:r>
          </a:p>
        </p:txBody>
      </p:sp>
      <p:sp>
        <p:nvSpPr>
          <p:cNvPr id="4" name="TextBox 3">
            <a:extLst>
              <a:ext uri="{FF2B5EF4-FFF2-40B4-BE49-F238E27FC236}">
                <a16:creationId xmlns:a16="http://schemas.microsoft.com/office/drawing/2014/main" id="{123F3335-8A40-724B-EF6E-20A31979D5B9}"/>
              </a:ext>
            </a:extLst>
          </p:cNvPr>
          <p:cNvSpPr txBox="1"/>
          <p:nvPr/>
        </p:nvSpPr>
        <p:spPr bwMode="auto">
          <a:xfrm>
            <a:off x="1018147" y="3741419"/>
            <a:ext cx="13455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Valid:</a:t>
            </a:r>
          </a:p>
        </p:txBody>
      </p:sp>
      <p:sp>
        <p:nvSpPr>
          <p:cNvPr id="6" name="TextBox 3">
            <a:extLst>
              <a:ext uri="{FF2B5EF4-FFF2-40B4-BE49-F238E27FC236}">
                <a16:creationId xmlns:a16="http://schemas.microsoft.com/office/drawing/2014/main" id="{E1C3B430-F866-2F51-CDB1-E824337B8948}"/>
              </a:ext>
            </a:extLst>
          </p:cNvPr>
          <p:cNvSpPr txBox="1"/>
          <p:nvPr/>
        </p:nvSpPr>
        <p:spPr bwMode="auto">
          <a:xfrm>
            <a:off x="1799197" y="3110169"/>
            <a:ext cx="571756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all threads decide the same value</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8C6BA7D6-E949-7263-8846-70F3E1CF9171}"/>
              </a:ext>
            </a:extLst>
          </p:cNvPr>
          <p:cNvSpPr txBox="1"/>
          <p:nvPr/>
        </p:nvSpPr>
        <p:spPr bwMode="auto">
          <a:xfrm>
            <a:off x="1799197" y="4415759"/>
            <a:ext cx="665900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That value is some thread's input</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4"/>
          <p:cNvSpPr>
            <a:spLocks noGrp="1" noChangeArrowheads="1"/>
          </p:cNvSpPr>
          <p:nvPr>
            <p:ph type="title"/>
          </p:nvPr>
        </p:nvSpPr>
        <p:spPr>
          <a:xfrm>
            <a:off x="390525" y="550863"/>
            <a:ext cx="8142288" cy="1143000"/>
          </a:xfrm>
        </p:spPr>
        <p:txBody>
          <a:bodyPr/>
          <a:lstStyle/>
          <a:p>
            <a:r>
              <a:rPr lang="en-US"/>
              <a:t>No Wait-Free Implementation of Consensus using Registers</a:t>
            </a:r>
          </a:p>
        </p:txBody>
      </p:sp>
      <p:sp>
        <p:nvSpPr>
          <p:cNvPr id="36867" name="Slide Number Placeholder 3"/>
          <p:cNvSpPr>
            <a:spLocks noGrp="1"/>
          </p:cNvSpPr>
          <p:nvPr>
            <p:ph type="sldNum" sz="quarter" idx="10"/>
          </p:nvPr>
        </p:nvSpPr>
        <p:spPr>
          <a:noFill/>
        </p:spPr>
        <p:txBody>
          <a:bodyPr/>
          <a:lstStyle/>
          <a:p>
            <a:fld id="{2D30D8EF-0756-4338-B279-1C105195DC24}" type="slidenum">
              <a:rPr lang="x-none" smtClean="0">
                <a:latin typeface="Arial" pitchFamily="34" charset="0"/>
                <a:cs typeface="Arial" pitchFamily="34" charset="0"/>
              </a:rPr>
              <a:pPr/>
              <a:t>24</a:t>
            </a:fld>
            <a:endParaRPr lang="en-US">
              <a:latin typeface="Arial" pitchFamily="34" charset="0"/>
              <a:cs typeface="Arial" pitchFamily="34" charset="0"/>
            </a:endParaRPr>
          </a:p>
        </p:txBody>
      </p:sp>
      <p:sp>
        <p:nvSpPr>
          <p:cNvPr id="3686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3686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6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71" name="AutoShape 5"/>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13039" name="AutoShape 15"/>
          <p:cNvSpPr>
            <a:spLocks noChangeArrowheads="1"/>
          </p:cNvSpPr>
          <p:nvPr/>
        </p:nvSpPr>
        <p:spPr bwMode="auto">
          <a:xfrm>
            <a:off x="409575" y="1479550"/>
            <a:ext cx="1981200" cy="1066800"/>
          </a:xfrm>
          <a:prstGeom prst="cloudCallout">
            <a:avLst>
              <a:gd name="adj1" fmla="val 19713"/>
              <a:gd name="adj2" fmla="val 82440"/>
            </a:avLst>
          </a:prstGeom>
          <a:solidFill>
            <a:schemeClr val="tx1">
              <a:alpha val="70195"/>
            </a:schemeClr>
          </a:solidFill>
          <a:ln w="38100">
            <a:solidFill>
              <a:srgbClr val="FF0000"/>
            </a:solidFill>
            <a:round/>
            <a:headEnd/>
            <a:tailEnd/>
          </a:ln>
        </p:spPr>
        <p:txBody>
          <a:bodyPr anchor="ctr"/>
          <a:lstStyle/>
          <a:p>
            <a:r>
              <a:rPr lang="en-US" sz="4400" b="1">
                <a:solidFill>
                  <a:srgbClr val="FFFF00"/>
                </a:solidFill>
                <a:latin typeface="Arial" pitchFamily="34" charset="0"/>
                <a:cs typeface="Arial" pitchFamily="34" charset="0"/>
              </a:rPr>
              <a:t>???</a:t>
            </a:r>
          </a:p>
        </p:txBody>
      </p:sp>
      <p:sp>
        <p:nvSpPr>
          <p:cNvPr id="513040" name="AutoShape 16"/>
          <p:cNvSpPr>
            <a:spLocks noChangeArrowheads="1"/>
          </p:cNvSpPr>
          <p:nvPr/>
        </p:nvSpPr>
        <p:spPr bwMode="auto">
          <a:xfrm>
            <a:off x="6591300" y="1389063"/>
            <a:ext cx="1981200" cy="1066800"/>
          </a:xfrm>
          <a:prstGeom prst="cloudCallout">
            <a:avLst>
              <a:gd name="adj1" fmla="val -35977"/>
              <a:gd name="adj2" fmla="val 93306"/>
            </a:avLst>
          </a:prstGeom>
          <a:solidFill>
            <a:schemeClr val="tx1">
              <a:alpha val="70195"/>
            </a:schemeClr>
          </a:solidFill>
          <a:ln w="38100">
            <a:solidFill>
              <a:srgbClr val="00FF99"/>
            </a:solidFill>
            <a:round/>
            <a:headEnd/>
            <a:tailEnd/>
          </a:ln>
        </p:spPr>
        <p:txBody>
          <a:bodyPr anchor="ctr"/>
          <a:lstStyle/>
          <a:p>
            <a:r>
              <a:rPr lang="en-US" sz="4400" b="1">
                <a:solidFill>
                  <a:srgbClr val="FFFF00"/>
                </a:solidFill>
                <a:latin typeface="Arial" pitchFamily="34" charset="0"/>
                <a:cs typeface="Arial" pitchFamily="34" charset="0"/>
              </a:rPr>
              <a:t>???</a:t>
            </a:r>
          </a:p>
        </p:txBody>
      </p:sp>
      <p:grpSp>
        <p:nvGrpSpPr>
          <p:cNvPr id="36874" name="Group 17"/>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36904"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5"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6"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7"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8"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9"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10"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11"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12"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36875" name="Group 27"/>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36895" name="Freeform 2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6" name="Freeform 2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7" name="Freeform 3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8" name="Freeform 3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9" name="Freeform 3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0" name="Freeform 3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1" name="Freeform 3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2" name="Freeform 3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903" name="Freeform 3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4" name="Group 38"/>
          <p:cNvGrpSpPr>
            <a:grpSpLocks/>
          </p:cNvGrpSpPr>
          <p:nvPr/>
        </p:nvGrpSpPr>
        <p:grpSpPr bwMode="auto">
          <a:xfrm>
            <a:off x="3692525" y="4759325"/>
            <a:ext cx="1770063" cy="1065213"/>
            <a:chOff x="1295" y="669"/>
            <a:chExt cx="1115" cy="671"/>
          </a:xfrm>
        </p:grpSpPr>
        <p:sp>
          <p:nvSpPr>
            <p:cNvPr id="36886" name="Freeform 3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7" name="Rectangle 40"/>
            <p:cNvSpPr>
              <a:spLocks noChangeArrowheads="1"/>
            </p:cNvSpPr>
            <p:nvPr/>
          </p:nvSpPr>
          <p:spPr bwMode="auto">
            <a:xfrm>
              <a:off x="1728" y="1200"/>
              <a:ext cx="530" cy="140"/>
            </a:xfrm>
            <a:prstGeom prst="rect">
              <a:avLst/>
            </a:prstGeom>
            <a:solidFill>
              <a:srgbClr val="DDDDDD"/>
            </a:solidFill>
            <a:ln w="38100" algn="ctr">
              <a:solidFill>
                <a:schemeClr val="bg2"/>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36888" name="Freeform 4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9" name="Freeform 4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0" name="Freeform 4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1" name="Freeform 4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2" name="Freeform 4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3" name="Freeform 4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94" name="Freeform 4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2"/>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5" name="Group 48"/>
          <p:cNvGrpSpPr>
            <a:grpSpLocks/>
          </p:cNvGrpSpPr>
          <p:nvPr/>
        </p:nvGrpSpPr>
        <p:grpSpPr bwMode="auto">
          <a:xfrm>
            <a:off x="3998913" y="4868863"/>
            <a:ext cx="1146175" cy="1000125"/>
            <a:chOff x="1043" y="2546"/>
            <a:chExt cx="869" cy="740"/>
          </a:xfrm>
          <a:effectLst>
            <a:glow rad="101600">
              <a:schemeClr val="accent3">
                <a:satMod val="175000"/>
                <a:alpha val="40000"/>
              </a:schemeClr>
            </a:glow>
          </a:effectLst>
        </p:grpSpPr>
        <p:sp>
          <p:nvSpPr>
            <p:cNvPr id="36878" name="Freeform 49"/>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79" name="Freeform 50"/>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0" name="Freeform 51"/>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1" name="Freeform 52"/>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2" name="AutoShape 53"/>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bg1"/>
              </a:solidFill>
              <a:miter lim="800000"/>
              <a:headEnd/>
              <a:tailEnd/>
            </a:ln>
          </p:spPr>
          <p:txBody>
            <a:bodyPr rot="10800000" wrap="none" anchor="ctr"/>
            <a:lstStyle/>
            <a:p>
              <a:endParaRPr lang="en-US">
                <a:solidFill>
                  <a:srgbClr val="FFFF00"/>
                </a:solidFill>
                <a:latin typeface="Arial" pitchFamily="34" charset="0"/>
                <a:cs typeface="Arial" pitchFamily="34" charset="0"/>
              </a:endParaRPr>
            </a:p>
          </p:txBody>
        </p:sp>
        <p:sp>
          <p:nvSpPr>
            <p:cNvPr id="36883" name="Rectangle 54"/>
            <p:cNvSpPr>
              <a:spLocks noChangeArrowheads="1"/>
            </p:cNvSpPr>
            <p:nvPr/>
          </p:nvSpPr>
          <p:spPr bwMode="auto">
            <a:xfrm>
              <a:off x="1163" y="3110"/>
              <a:ext cx="657" cy="157"/>
            </a:xfrm>
            <a:prstGeom prst="rect">
              <a:avLst/>
            </a:prstGeom>
            <a:solidFill>
              <a:srgbClr val="9966FF"/>
            </a:solidFill>
            <a:ln w="38100">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36884" name="Freeform 55"/>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885" name="Freeform 56"/>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13039"/>
                                        </p:tgtEl>
                                        <p:attrNameLst>
                                          <p:attrName>style.visibility</p:attrName>
                                        </p:attrNameLst>
                                      </p:cBhvr>
                                      <p:to>
                                        <p:strVal val="visible"/>
                                      </p:to>
                                    </p:set>
                                    <p:animEffect transition="in" filter="blinds(horizontal)">
                                      <p:cBhvr>
                                        <p:cTn id="15" dur="500"/>
                                        <p:tgtEl>
                                          <p:spTgt spid="51303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13040"/>
                                        </p:tgtEl>
                                        <p:attrNameLst>
                                          <p:attrName>style.visibility</p:attrName>
                                        </p:attrNameLst>
                                      </p:cBhvr>
                                      <p:to>
                                        <p:strVal val="visible"/>
                                      </p:to>
                                    </p:set>
                                    <p:animEffect transition="in" filter="blinds(horizontal)">
                                      <p:cBhvr>
                                        <p:cTn id="18" dur="500"/>
                                        <p:tgtEl>
                                          <p:spTgt spid="513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39" grpId="0" animBg="1"/>
      <p:bldP spid="5130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DE21336-B72F-46A3-90FF-1EF5235C5974}" type="slidenum">
              <a:rPr lang="x-none" sz="1400">
                <a:solidFill>
                  <a:srgbClr val="FFFF00"/>
                </a:solidFill>
                <a:latin typeface="Arial" pitchFamily="34" charset="0"/>
                <a:cs typeface="Arial" pitchFamily="34" charset="0"/>
              </a:rPr>
              <a:pPr algn="r"/>
              <a:t>25</a:t>
            </a:fld>
            <a:endParaRPr lang="en-US" sz="1400" dirty="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C74DD199-AF3E-14E6-D63B-899741B8D0E8}"/>
              </a:ext>
            </a:extLst>
          </p:cNvPr>
          <p:cNvSpPr>
            <a:spLocks noGrp="1"/>
          </p:cNvSpPr>
          <p:nvPr>
            <p:ph type="sldNum" sz="quarter" idx="10"/>
          </p:nvPr>
        </p:nvSpPr>
        <p:spPr/>
        <p:txBody>
          <a:bodyPr/>
          <a:lstStyle/>
          <a:p>
            <a:pPr>
              <a:defRPr/>
            </a:pPr>
            <a:fld id="{E95643C6-E061-4CCC-87EA-E416AB44523D}" type="slidenum">
              <a:rPr lang="x-none" smtClean="0"/>
              <a:pPr>
                <a:defRPr/>
              </a:pPr>
              <a:t>25</a:t>
            </a:fld>
            <a:endParaRPr lang="en-US"/>
          </a:p>
        </p:txBody>
      </p:sp>
      <p:sp>
        <p:nvSpPr>
          <p:cNvPr id="38916" name="Rectangle 4"/>
          <p:cNvSpPr>
            <a:spLocks noGrp="1" noChangeArrowheads="1"/>
          </p:cNvSpPr>
          <p:nvPr>
            <p:ph type="title" idx="4294967295"/>
          </p:nvPr>
        </p:nvSpPr>
        <p:spPr>
          <a:xfrm>
            <a:off x="1371600" y="433388"/>
            <a:ext cx="7772400" cy="1143000"/>
          </a:xfrm>
        </p:spPr>
        <p:txBody>
          <a:bodyPr/>
          <a:lstStyle/>
          <a:p>
            <a:r>
              <a:rPr lang="en-US"/>
              <a:t>Formally</a:t>
            </a: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5D370BF2-9BE4-26CC-42C7-C9A9B0AC5958}"/>
              </a:ext>
            </a:extLst>
          </p:cNvPr>
          <p:cNvSpPr txBox="1"/>
          <p:nvPr/>
        </p:nvSpPr>
        <p:spPr bwMode="auto">
          <a:xfrm>
            <a:off x="759436" y="1978630"/>
            <a:ext cx="207901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Theorem</a:t>
            </a:r>
          </a:p>
        </p:txBody>
      </p:sp>
      <p:sp>
        <p:nvSpPr>
          <p:cNvPr id="4" name="TextBox 3">
            <a:extLst>
              <a:ext uri="{FF2B5EF4-FFF2-40B4-BE49-F238E27FC236}">
                <a16:creationId xmlns:a16="http://schemas.microsoft.com/office/drawing/2014/main" id="{26C44779-C189-547C-7B5C-1B6646C63C8B}"/>
              </a:ext>
            </a:extLst>
          </p:cNvPr>
          <p:cNvSpPr txBox="1"/>
          <p:nvPr/>
        </p:nvSpPr>
        <p:spPr bwMode="auto">
          <a:xfrm>
            <a:off x="759436" y="3720007"/>
            <a:ext cx="20790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Implication</a:t>
            </a:r>
          </a:p>
        </p:txBody>
      </p:sp>
      <p:sp>
        <p:nvSpPr>
          <p:cNvPr id="5" name="TextBox 3">
            <a:extLst>
              <a:ext uri="{FF2B5EF4-FFF2-40B4-BE49-F238E27FC236}">
                <a16:creationId xmlns:a16="http://schemas.microsoft.com/office/drawing/2014/main" id="{A4F2967B-9090-6A75-EE65-7976A535E18F}"/>
              </a:ext>
            </a:extLst>
          </p:cNvPr>
          <p:cNvSpPr txBox="1"/>
          <p:nvPr/>
        </p:nvSpPr>
        <p:spPr bwMode="auto">
          <a:xfrm>
            <a:off x="1449082" y="2560636"/>
            <a:ext cx="6935482" cy="75713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400" dirty="0">
                <a:solidFill>
                  <a:srgbClr val="FFFF00"/>
                </a:solidFill>
              </a:rPr>
              <a:t>There is no wait-free implementation of </a:t>
            </a:r>
            <a:r>
              <a:rPr lang="en-US" sz="2400" i="1" dirty="0">
                <a:solidFill>
                  <a:srgbClr val="FFFF00"/>
                </a:solidFill>
              </a:rPr>
              <a:t>n</a:t>
            </a:r>
            <a:r>
              <a:rPr lang="en-US" sz="2400" dirty="0">
                <a:solidFill>
                  <a:srgbClr val="FFFF00"/>
                </a:solidFill>
              </a:rPr>
              <a:t>-thread consensus from read-write registers</a:t>
            </a:r>
            <a:endParaRPr lang="en-US" sz="2400" b="0" dirty="0">
              <a:solidFill>
                <a:srgbClr val="FFFF00"/>
              </a:solidFill>
              <a:latin typeface="Arial" charset="0"/>
            </a:endParaRPr>
          </a:p>
        </p:txBody>
      </p:sp>
      <p:sp>
        <p:nvSpPr>
          <p:cNvPr id="7" name="TextBox 6">
            <a:extLst>
              <a:ext uri="{FF2B5EF4-FFF2-40B4-BE49-F238E27FC236}">
                <a16:creationId xmlns:a16="http://schemas.microsoft.com/office/drawing/2014/main" id="{980ED357-F15A-3C4E-70D6-246F44F2FADD}"/>
              </a:ext>
            </a:extLst>
          </p:cNvPr>
          <p:cNvSpPr txBox="1"/>
          <p:nvPr/>
        </p:nvSpPr>
        <p:spPr bwMode="auto">
          <a:xfrm>
            <a:off x="1449082" y="4302014"/>
            <a:ext cx="6165239" cy="83099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Asynchronous computability different from Turing computability</a:t>
            </a:r>
            <a:endParaRPr lang="en-US" sz="24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p:txBody>
          <a:bodyPr/>
          <a:lstStyle/>
          <a:p>
            <a:r>
              <a:rPr lang="en-US" dirty="0"/>
              <a:t>Proof Strategy	</a:t>
            </a:r>
          </a:p>
        </p:txBody>
      </p:sp>
      <p:sp>
        <p:nvSpPr>
          <p:cNvPr id="39939" name="Slide Number Placeholder 4"/>
          <p:cNvSpPr>
            <a:spLocks noGrp="1"/>
          </p:cNvSpPr>
          <p:nvPr>
            <p:ph type="sldNum" sz="quarter" idx="10"/>
          </p:nvPr>
        </p:nvSpPr>
        <p:spPr>
          <a:noFill/>
        </p:spPr>
        <p:txBody>
          <a:bodyPr/>
          <a:lstStyle/>
          <a:p>
            <a:fld id="{FB9C8053-0578-4618-8752-122E5A499BFF}" type="slidenum">
              <a:rPr lang="x-none" smtClean="0">
                <a:cs typeface="Arial" pitchFamily="34" charset="0"/>
              </a:rPr>
              <a:pPr/>
              <a:t>26</a:t>
            </a:fld>
            <a:endParaRPr lang="en-US">
              <a:cs typeface="Arial" pitchFamily="34" charset="0"/>
            </a:endParaRP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8" name="Rectangle 7"/>
          <p:cNvSpPr/>
          <p:nvPr/>
        </p:nvSpPr>
        <p:spPr bwMode="auto">
          <a:xfrm>
            <a:off x="1065990" y="1645920"/>
            <a:ext cx="5964730" cy="523220"/>
          </a:xfrm>
          <a:prstGeom prst="rect">
            <a:avLst/>
          </a:prstGeom>
          <a:solidFill>
            <a:schemeClr val="tx1"/>
          </a:solid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Assume otherwise …</a:t>
            </a:r>
          </a:p>
        </p:txBody>
      </p:sp>
      <p:sp>
        <p:nvSpPr>
          <p:cNvPr id="9" name="Rectangle 8"/>
          <p:cNvSpPr/>
          <p:nvPr/>
        </p:nvSpPr>
        <p:spPr bwMode="auto">
          <a:xfrm>
            <a:off x="2173430" y="2335758"/>
            <a:ext cx="5964730" cy="954107"/>
          </a:xfrm>
          <a:prstGeom prst="rect">
            <a:avLst/>
          </a:prstGeom>
          <a:solidFill>
            <a:schemeClr val="tx1"/>
          </a:solidFill>
          <a:ln w="762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en-US" dirty="0">
                <a:solidFill>
                  <a:srgbClr val="FFFF00"/>
                </a:solidFill>
                <a:latin typeface="Arial" pitchFamily="34" charset="0"/>
                <a:cs typeface="Arial" pitchFamily="34" charset="0"/>
              </a:rPr>
              <a:t>Reason about the properties of any such protocol …</a:t>
            </a:r>
          </a:p>
        </p:txBody>
      </p:sp>
      <p:sp>
        <p:nvSpPr>
          <p:cNvPr id="10" name="Rectangle 9"/>
          <p:cNvSpPr/>
          <p:nvPr/>
        </p:nvSpPr>
        <p:spPr bwMode="auto">
          <a:xfrm>
            <a:off x="1065990" y="3456483"/>
            <a:ext cx="3906060" cy="523220"/>
          </a:xfrm>
          <a:prstGeom prst="rect">
            <a:avLst/>
          </a:prstGeom>
          <a:solidFill>
            <a:schemeClr val="tx1"/>
          </a:solidFill>
          <a:ln w="762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en-US" dirty="0">
                <a:solidFill>
                  <a:srgbClr val="FFFF00"/>
                </a:solidFill>
                <a:latin typeface="Arial" pitchFamily="34" charset="0"/>
                <a:cs typeface="Arial" pitchFamily="34" charset="0"/>
              </a:rPr>
              <a:t>Derive a contradiction</a:t>
            </a:r>
          </a:p>
        </p:txBody>
      </p:sp>
      <p:sp>
        <p:nvSpPr>
          <p:cNvPr id="12" name="Rectangle 11"/>
          <p:cNvSpPr/>
          <p:nvPr/>
        </p:nvSpPr>
        <p:spPr bwMode="auto">
          <a:xfrm>
            <a:off x="2173430" y="4146321"/>
            <a:ext cx="4857290" cy="523220"/>
          </a:xfrm>
          <a:prstGeom prst="rect">
            <a:avLst/>
          </a:prstGeom>
          <a:solidFill>
            <a:schemeClr val="tx1"/>
          </a:solidFill>
          <a:ln w="762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l" rtl="1"/>
            <a:r>
              <a:rPr lang="en-US" dirty="0" err="1">
                <a:solidFill>
                  <a:srgbClr val="FFFF00"/>
                </a:solidFill>
                <a:latin typeface="Arial" pitchFamily="34" charset="0"/>
                <a:cs typeface="Arial" pitchFamily="34" charset="0"/>
              </a:rPr>
              <a:t>Quod</a:t>
            </a:r>
            <a:r>
              <a:rPr lang="en-US" dirty="0">
                <a:solidFill>
                  <a:srgbClr val="FFFF00"/>
                </a:solidFill>
                <a:latin typeface="Arial" pitchFamily="34" charset="0"/>
                <a:cs typeface="Arial" pitchFamily="34" charset="0"/>
              </a:rPr>
              <a:t> </a:t>
            </a:r>
            <a:r>
              <a:rPr lang="en-US" dirty="0" err="1">
                <a:solidFill>
                  <a:srgbClr val="FFFF00"/>
                </a:solidFill>
                <a:latin typeface="Arial" pitchFamily="34" charset="0"/>
                <a:cs typeface="Arial" pitchFamily="34" charset="0"/>
              </a:rPr>
              <a:t>Erat</a:t>
            </a:r>
            <a:r>
              <a:rPr lang="en-US" dirty="0">
                <a:solidFill>
                  <a:srgbClr val="FFFF00"/>
                </a:solidFill>
                <a:latin typeface="Arial" pitchFamily="34" charset="0"/>
                <a:cs typeface="Arial" pitchFamily="34" charset="0"/>
              </a:rPr>
              <a:t> Demonstrandum!</a:t>
            </a:r>
          </a:p>
        </p:txBody>
      </p:sp>
      <p:sp>
        <p:nvSpPr>
          <p:cNvPr id="11" name="Rectangle 10"/>
          <p:cNvSpPr/>
          <p:nvPr/>
        </p:nvSpPr>
        <p:spPr bwMode="auto">
          <a:xfrm>
            <a:off x="1065990" y="4836160"/>
            <a:ext cx="5964730" cy="954107"/>
          </a:xfrm>
          <a:prstGeom prst="rect">
            <a:avLst/>
          </a:prstGeom>
          <a:solidFill>
            <a:schemeClr val="tx1"/>
          </a:solidFill>
          <a:ln w="762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en-US" dirty="0">
                <a:solidFill>
                  <a:srgbClr val="FFFF00"/>
                </a:solidFill>
                <a:latin typeface="Arial" pitchFamily="34" charset="0"/>
                <a:cs typeface="Arial" pitchFamily="34" charset="0"/>
              </a:rPr>
              <a:t>Enough to consider binary consensus and </a:t>
            </a:r>
            <a:r>
              <a:rPr lang="en-US" i="1" dirty="0">
                <a:solidFill>
                  <a:srgbClr val="FFFF00"/>
                </a:solidFill>
                <a:latin typeface="Arial" pitchFamily="34" charset="0"/>
                <a:cs typeface="Arial" pitchFamily="34" charset="0"/>
              </a:rPr>
              <a:t>n</a:t>
            </a:r>
            <a:r>
              <a:rPr lang="en-US" dirty="0">
                <a:solidFill>
                  <a:srgbClr val="FFFF00"/>
                </a:solidFill>
                <a:latin typeface="Arial" pitchFamily="34" charset="0"/>
                <a:cs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0"/>
          </p:nvPr>
        </p:nvSpPr>
        <p:spPr>
          <a:xfrm>
            <a:off x="6553200" y="6248400"/>
            <a:ext cx="1905000" cy="457200"/>
          </a:xfrm>
          <a:prstGeom prst="rect">
            <a:avLst/>
          </a:prstGeom>
        </p:spPr>
        <p:txBody>
          <a:bodyPr/>
          <a:lstStyle/>
          <a:p>
            <a:pPr>
              <a:defRPr/>
            </a:pPr>
            <a:fld id="{D51D5457-018E-4204-84B0-8D1428544EDC}" type="slidenum">
              <a:rPr lang="x-none" b="0">
                <a:latin typeface="Arial" pitchFamily="34" charset="0"/>
                <a:cs typeface="Arial" pitchFamily="34" charset="0"/>
              </a:rPr>
              <a:pPr>
                <a:defRPr/>
              </a:pPr>
              <a:t>27</a:t>
            </a:fld>
            <a:endParaRPr lang="en-US" b="0">
              <a:latin typeface="Arial" pitchFamily="34" charset="0"/>
              <a:cs typeface="Arial" pitchFamily="34" charset="0"/>
            </a:endParaRPr>
          </a:p>
        </p:txBody>
      </p:sp>
      <p:sp>
        <p:nvSpPr>
          <p:cNvPr id="14" name="Footer Placeholder 2"/>
          <p:cNvSpPr>
            <a:spLocks noGrp="1"/>
          </p:cNvSpPr>
          <p:nvPr>
            <p:ph type="ftr" sz="quarter" idx="11"/>
          </p:nvPr>
        </p:nvSpPr>
        <p:spPr>
          <a:xfrm>
            <a:off x="3124200" y="6248400"/>
            <a:ext cx="2895600" cy="457200"/>
          </a:xfrm>
        </p:spPr>
        <p:txBody>
          <a:bodyPr/>
          <a:lstStyle/>
          <a:p>
            <a:pPr algn="ctr">
              <a:defRPr/>
            </a:pPr>
            <a:r>
              <a:rPr lang="en-US" b="0" dirty="0">
                <a:latin typeface="Arial" pitchFamily="34" charset="0"/>
                <a:cs typeface="Arial" pitchFamily="34" charset="0"/>
              </a:rPr>
              <a:t>Art of Multiprocessor Programming</a:t>
            </a:r>
          </a:p>
        </p:txBody>
      </p:sp>
      <p:sp>
        <p:nvSpPr>
          <p:cNvPr id="164869" name="Rectangle 3"/>
          <p:cNvSpPr>
            <a:spLocks noGrp="1" noChangeArrowheads="1"/>
          </p:cNvSpPr>
          <p:nvPr>
            <p:ph type="title" idx="4294967295"/>
          </p:nvPr>
        </p:nvSpPr>
        <p:spPr>
          <a:xfrm>
            <a:off x="1371600" y="288925"/>
            <a:ext cx="7772400" cy="1143000"/>
          </a:xfrm>
        </p:spPr>
        <p:txBody>
          <a:bodyPr/>
          <a:lstStyle/>
          <a:p>
            <a:pPr eaLnBrk="1" hangingPunct="1"/>
            <a:r>
              <a:rPr lang="en-US" dirty="0"/>
              <a:t>Protocol Histories as State Transitions</a:t>
            </a:r>
          </a:p>
        </p:txBody>
      </p:sp>
      <p:sp>
        <p:nvSpPr>
          <p:cNvPr id="164871" name="AutoShape 5"/>
          <p:cNvSpPr>
            <a:spLocks noChangeArrowheads="1"/>
          </p:cNvSpPr>
          <p:nvPr/>
        </p:nvSpPr>
        <p:spPr bwMode="auto">
          <a:xfrm>
            <a:off x="1305425" y="1764634"/>
            <a:ext cx="1828800" cy="990600"/>
          </a:xfrm>
          <a:prstGeom prst="leftRightArrow">
            <a:avLst>
              <a:gd name="adj1" fmla="val 50000"/>
              <a:gd name="adj2" fmla="val 36923"/>
            </a:avLst>
          </a:prstGeom>
          <a:solidFill>
            <a:srgbClr val="00B0F0"/>
          </a:solidFill>
          <a:ln w="38100">
            <a:solidFill>
              <a:schemeClr val="tx1"/>
            </a:solidFill>
            <a:miter lim="800000"/>
            <a:headEnd/>
            <a:tailEnd/>
          </a:ln>
        </p:spPr>
        <p:txBody>
          <a:bodyPr wrap="none" anchor="ctr"/>
          <a:lstStyle/>
          <a:p>
            <a:pPr algn="r"/>
            <a:r>
              <a:rPr lang="en-US" dirty="0" err="1">
                <a:solidFill>
                  <a:schemeClr val="bg1"/>
                </a:solidFill>
                <a:latin typeface="Arial" pitchFamily="34" charset="0"/>
                <a:cs typeface="Arial" pitchFamily="34" charset="0"/>
              </a:rPr>
              <a:t>x.read</a:t>
            </a:r>
            <a:r>
              <a:rPr lang="en-US" dirty="0">
                <a:solidFill>
                  <a:schemeClr val="bg1"/>
                </a:solidFill>
                <a:latin typeface="Arial" pitchFamily="34" charset="0"/>
                <a:cs typeface="Arial" pitchFamily="34" charset="0"/>
              </a:rPr>
              <a:t>()</a:t>
            </a:r>
          </a:p>
        </p:txBody>
      </p:sp>
      <p:sp>
        <p:nvSpPr>
          <p:cNvPr id="164873" name="AutoShape 7"/>
          <p:cNvSpPr>
            <a:spLocks noChangeArrowheads="1"/>
          </p:cNvSpPr>
          <p:nvPr/>
        </p:nvSpPr>
        <p:spPr bwMode="auto">
          <a:xfrm>
            <a:off x="4553025" y="1748592"/>
            <a:ext cx="1828800" cy="990600"/>
          </a:xfrm>
          <a:prstGeom prst="leftRightArrow">
            <a:avLst>
              <a:gd name="adj1" fmla="val 50000"/>
              <a:gd name="adj2" fmla="val 36923"/>
            </a:avLst>
          </a:prstGeom>
          <a:solidFill>
            <a:srgbClr val="00B0F0"/>
          </a:solidFill>
          <a:ln w="38100">
            <a:solidFill>
              <a:schemeClr val="tx1"/>
            </a:solidFill>
            <a:miter lim="800000"/>
            <a:headEnd/>
            <a:tailEnd/>
          </a:ln>
        </p:spPr>
        <p:txBody>
          <a:bodyPr wrap="none" anchor="ctr"/>
          <a:lstStyle/>
          <a:p>
            <a:pPr algn="r"/>
            <a:r>
              <a:rPr lang="en-US" dirty="0" err="1">
                <a:solidFill>
                  <a:schemeClr val="bg1"/>
                </a:solidFill>
                <a:latin typeface="Arial" pitchFamily="34" charset="0"/>
                <a:cs typeface="Arial" pitchFamily="34" charset="0"/>
              </a:rPr>
              <a:t>y.read</a:t>
            </a:r>
            <a:r>
              <a:rPr lang="en-US" dirty="0">
                <a:solidFill>
                  <a:schemeClr val="bg1"/>
                </a:solidFill>
                <a:latin typeface="Arial" pitchFamily="34" charset="0"/>
                <a:cs typeface="Arial" pitchFamily="34" charset="0"/>
              </a:rPr>
              <a:t>()</a:t>
            </a:r>
          </a:p>
        </p:txBody>
      </p:sp>
      <p:sp>
        <p:nvSpPr>
          <p:cNvPr id="164874" name="AutoShape 8"/>
          <p:cNvSpPr>
            <a:spLocks noChangeArrowheads="1"/>
          </p:cNvSpPr>
          <p:nvPr/>
        </p:nvSpPr>
        <p:spPr bwMode="auto">
          <a:xfrm>
            <a:off x="2674849" y="2679034"/>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err="1">
                <a:solidFill>
                  <a:schemeClr val="bg1"/>
                </a:solidFill>
                <a:latin typeface="Arial" pitchFamily="34" charset="0"/>
                <a:cs typeface="Arial" pitchFamily="34" charset="0"/>
              </a:rPr>
              <a:t>y.read</a:t>
            </a:r>
            <a:r>
              <a:rPr lang="en-US" dirty="0">
                <a:solidFill>
                  <a:schemeClr val="bg1"/>
                </a:solidFill>
                <a:latin typeface="Arial" pitchFamily="34" charset="0"/>
                <a:cs typeface="Arial" pitchFamily="34" charset="0"/>
              </a:rPr>
              <a:t>(y)</a:t>
            </a:r>
          </a:p>
        </p:txBody>
      </p:sp>
      <p:sp>
        <p:nvSpPr>
          <p:cNvPr id="164876" name="AutoShape 10"/>
          <p:cNvSpPr>
            <a:spLocks noChangeArrowheads="1"/>
          </p:cNvSpPr>
          <p:nvPr/>
        </p:nvSpPr>
        <p:spPr bwMode="auto">
          <a:xfrm>
            <a:off x="5521400" y="2662992"/>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err="1">
                <a:solidFill>
                  <a:schemeClr val="bg1"/>
                </a:solidFill>
                <a:latin typeface="Arial" pitchFamily="34" charset="0"/>
                <a:cs typeface="Arial" pitchFamily="34" charset="0"/>
              </a:rPr>
              <a:t>x.write</a:t>
            </a:r>
            <a:r>
              <a:rPr lang="en-US" dirty="0">
                <a:solidFill>
                  <a:schemeClr val="bg1"/>
                </a:solidFill>
                <a:latin typeface="Arial" pitchFamily="34" charset="0"/>
                <a:cs typeface="Arial" pitchFamily="34" charset="0"/>
              </a:rPr>
              <a:t>()</a:t>
            </a:r>
          </a:p>
        </p:txBody>
      </p:sp>
      <p:sp>
        <p:nvSpPr>
          <p:cNvPr id="164878" name="AutoShape 12"/>
          <p:cNvSpPr>
            <a:spLocks noChangeArrowheads="1"/>
          </p:cNvSpPr>
          <p:nvPr/>
        </p:nvSpPr>
        <p:spPr bwMode="auto">
          <a:xfrm>
            <a:off x="886326" y="5530516"/>
            <a:ext cx="7760368"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algn="l"/>
            <a:r>
              <a:rPr lang="en-US" dirty="0">
                <a:solidFill>
                  <a:schemeClr val="tx1"/>
                </a:solidFill>
                <a:latin typeface="Arial" pitchFamily="34" charset="0"/>
                <a:cs typeface="Arial" pitchFamily="34" charset="0"/>
              </a:rPr>
              <a:t>time</a:t>
            </a:r>
          </a:p>
        </p:txBody>
      </p:sp>
      <p:sp>
        <p:nvSpPr>
          <p:cNvPr id="16" name="Text Box 12"/>
          <p:cNvSpPr txBox="1">
            <a:spLocks noChangeArrowheads="1"/>
          </p:cNvSpPr>
          <p:nvPr/>
        </p:nvSpPr>
        <p:spPr bwMode="auto">
          <a:xfrm>
            <a:off x="472648" y="1981203"/>
            <a:ext cx="530402" cy="523220"/>
          </a:xfrm>
          <a:prstGeom prst="rect">
            <a:avLst/>
          </a:prstGeom>
          <a:noFill/>
          <a:ln w="9525">
            <a:noFill/>
            <a:miter lim="800000"/>
            <a:headEnd/>
            <a:tailEnd/>
          </a:ln>
        </p:spPr>
        <p:txBody>
          <a:bodyPr wrap="none">
            <a:spAutoFit/>
          </a:bodyPr>
          <a:lstStyle/>
          <a:p>
            <a:pPr algn="r"/>
            <a:r>
              <a:rPr lang="en-US" b="1" dirty="0">
                <a:solidFill>
                  <a:srgbClr val="00B0F0"/>
                </a:solidFill>
                <a:latin typeface="Arial" pitchFamily="34" charset="0"/>
                <a:cs typeface="Arial" pitchFamily="34" charset="0"/>
              </a:rPr>
              <a:t>A </a:t>
            </a:r>
          </a:p>
        </p:txBody>
      </p:sp>
      <p:sp>
        <p:nvSpPr>
          <p:cNvPr id="17" name="Text Box 12"/>
          <p:cNvSpPr txBox="1">
            <a:spLocks noChangeArrowheads="1"/>
          </p:cNvSpPr>
          <p:nvPr/>
        </p:nvSpPr>
        <p:spPr bwMode="auto">
          <a:xfrm>
            <a:off x="422340" y="2887581"/>
            <a:ext cx="444352" cy="523220"/>
          </a:xfrm>
          <a:prstGeom prst="rect">
            <a:avLst/>
          </a:prstGeom>
          <a:noFill/>
          <a:ln w="9525">
            <a:noFill/>
            <a:miter lim="800000"/>
            <a:headEnd/>
            <a:tailEnd/>
          </a:ln>
        </p:spPr>
        <p:txBody>
          <a:bodyPr wrap="none">
            <a:spAutoFit/>
          </a:bodyPr>
          <a:lstStyle/>
          <a:p>
            <a:pPr algn="r"/>
            <a:r>
              <a:rPr lang="en-US" b="1" dirty="0">
                <a:solidFill>
                  <a:srgbClr val="FF0000"/>
                </a:solidFill>
                <a:latin typeface="Arial" pitchFamily="34" charset="0"/>
                <a:cs typeface="Arial" pitchFamily="34" charset="0"/>
              </a:rPr>
              <a:t>B</a:t>
            </a:r>
          </a:p>
        </p:txBody>
      </p:sp>
      <p:sp>
        <p:nvSpPr>
          <p:cNvPr id="18" name="Oval 59"/>
          <p:cNvSpPr>
            <a:spLocks noChangeArrowheads="1"/>
          </p:cNvSpPr>
          <p:nvPr/>
        </p:nvSpPr>
        <p:spPr bwMode="auto">
          <a:xfrm>
            <a:off x="766017" y="4628147"/>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9" name="Oval 59"/>
          <p:cNvSpPr>
            <a:spLocks noChangeArrowheads="1"/>
          </p:cNvSpPr>
          <p:nvPr/>
        </p:nvSpPr>
        <p:spPr bwMode="auto">
          <a:xfrm>
            <a:off x="2474502" y="4628147"/>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0" name="Oval 59"/>
          <p:cNvSpPr>
            <a:spLocks noChangeArrowheads="1"/>
          </p:cNvSpPr>
          <p:nvPr/>
        </p:nvSpPr>
        <p:spPr bwMode="auto">
          <a:xfrm>
            <a:off x="4150902" y="4628147"/>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 name="Oval 59"/>
          <p:cNvSpPr>
            <a:spLocks noChangeArrowheads="1"/>
          </p:cNvSpPr>
          <p:nvPr/>
        </p:nvSpPr>
        <p:spPr bwMode="auto">
          <a:xfrm>
            <a:off x="5811258" y="461210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 name="Line 15"/>
          <p:cNvSpPr>
            <a:spLocks noChangeShapeType="1"/>
          </p:cNvSpPr>
          <p:nvPr/>
        </p:nvSpPr>
        <p:spPr bwMode="auto">
          <a:xfrm flipH="1">
            <a:off x="2018047" y="1997994"/>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23" name="Line 15"/>
          <p:cNvSpPr>
            <a:spLocks noChangeShapeType="1"/>
          </p:cNvSpPr>
          <p:nvPr/>
        </p:nvSpPr>
        <p:spPr bwMode="auto">
          <a:xfrm flipH="1">
            <a:off x="3710489" y="2920416"/>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24" name="Line 15"/>
          <p:cNvSpPr>
            <a:spLocks noChangeShapeType="1"/>
          </p:cNvSpPr>
          <p:nvPr/>
        </p:nvSpPr>
        <p:spPr bwMode="auto">
          <a:xfrm flipH="1">
            <a:off x="5354805" y="1997995"/>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25" name="Line 15"/>
          <p:cNvSpPr>
            <a:spLocks noChangeShapeType="1"/>
          </p:cNvSpPr>
          <p:nvPr/>
        </p:nvSpPr>
        <p:spPr bwMode="auto">
          <a:xfrm flipH="1">
            <a:off x="6967037" y="2904374"/>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26" name="Line 10"/>
          <p:cNvSpPr>
            <a:spLocks noChangeShapeType="1"/>
          </p:cNvSpPr>
          <p:nvPr/>
        </p:nvSpPr>
        <p:spPr bwMode="auto">
          <a:xfrm>
            <a:off x="1844849" y="4876799"/>
            <a:ext cx="609600" cy="1"/>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27" name="Line 10"/>
          <p:cNvSpPr>
            <a:spLocks noChangeShapeType="1"/>
          </p:cNvSpPr>
          <p:nvPr/>
        </p:nvSpPr>
        <p:spPr bwMode="auto">
          <a:xfrm>
            <a:off x="3553334" y="4900862"/>
            <a:ext cx="609600" cy="1"/>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8" name="Line 10"/>
          <p:cNvSpPr>
            <a:spLocks noChangeShapeType="1"/>
          </p:cNvSpPr>
          <p:nvPr/>
        </p:nvSpPr>
        <p:spPr bwMode="auto">
          <a:xfrm>
            <a:off x="5197649" y="4876799"/>
            <a:ext cx="609600" cy="1"/>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29" name="Oval 59"/>
          <p:cNvSpPr>
            <a:spLocks noChangeArrowheads="1"/>
          </p:cNvSpPr>
          <p:nvPr/>
        </p:nvSpPr>
        <p:spPr bwMode="auto">
          <a:xfrm>
            <a:off x="7407447" y="4636168"/>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 name="Line 10"/>
          <p:cNvSpPr>
            <a:spLocks noChangeShapeType="1"/>
          </p:cNvSpPr>
          <p:nvPr/>
        </p:nvSpPr>
        <p:spPr bwMode="auto">
          <a:xfrm>
            <a:off x="6898105" y="4876800"/>
            <a:ext cx="505334" cy="2406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31" name="Text Box 12"/>
          <p:cNvSpPr txBox="1">
            <a:spLocks noChangeArrowheads="1"/>
          </p:cNvSpPr>
          <p:nvPr/>
        </p:nvSpPr>
        <p:spPr bwMode="auto">
          <a:xfrm>
            <a:off x="482642" y="3944611"/>
            <a:ext cx="1763623" cy="523220"/>
          </a:xfrm>
          <a:prstGeom prst="rect">
            <a:avLst/>
          </a:prstGeom>
          <a:noFill/>
          <a:ln w="9525">
            <a:noFill/>
            <a:miter lim="800000"/>
            <a:headEnd/>
            <a:tailEnd/>
          </a:ln>
        </p:spPr>
        <p:txBody>
          <a:bodyPr wrap="none">
            <a:spAutoFit/>
          </a:bodyPr>
          <a:lstStyle/>
          <a:p>
            <a:pPr algn="r"/>
            <a:r>
              <a:rPr lang="en-US" b="1" dirty="0">
                <a:solidFill>
                  <a:schemeClr val="accent1"/>
                </a:solidFill>
                <a:latin typeface="Arial" pitchFamily="34" charset="0"/>
                <a:cs typeface="Arial" pitchFamily="34" charset="0"/>
              </a:rPr>
              <a:t>init state </a:t>
            </a:r>
          </a:p>
        </p:txBody>
      </p:sp>
      <p:sp>
        <p:nvSpPr>
          <p:cNvPr id="32" name="Text Box 12"/>
          <p:cNvSpPr txBox="1">
            <a:spLocks noChangeArrowheads="1"/>
          </p:cNvSpPr>
          <p:nvPr/>
        </p:nvSpPr>
        <p:spPr bwMode="auto">
          <a:xfrm>
            <a:off x="7180001" y="3964008"/>
            <a:ext cx="1963999" cy="523220"/>
          </a:xfrm>
          <a:prstGeom prst="rect">
            <a:avLst/>
          </a:prstGeom>
          <a:noFill/>
          <a:ln w="9525">
            <a:noFill/>
            <a:miter lim="800000"/>
            <a:headEnd/>
            <a:tailEnd/>
          </a:ln>
        </p:spPr>
        <p:txBody>
          <a:bodyPr wrap="none">
            <a:spAutoFit/>
          </a:bodyPr>
          <a:lstStyle/>
          <a:p>
            <a:pPr algn="r"/>
            <a:r>
              <a:rPr lang="en-US" b="1" dirty="0">
                <a:solidFill>
                  <a:schemeClr val="accent1"/>
                </a:solidFill>
                <a:latin typeface="Arial" pitchFamily="34" charset="0"/>
                <a:cs typeface="Arial" pitchFamily="34" charset="0"/>
              </a:rPr>
              <a:t>final state </a:t>
            </a:r>
          </a:p>
        </p:txBody>
      </p:sp>
      <p:sp>
        <p:nvSpPr>
          <p:cNvPr id="33" name="Line 15"/>
          <p:cNvSpPr>
            <a:spLocks noChangeShapeType="1"/>
          </p:cNvSpPr>
          <p:nvPr/>
        </p:nvSpPr>
        <p:spPr bwMode="auto">
          <a:xfrm flipH="1">
            <a:off x="2170447" y="5658269"/>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4" name="Line 15"/>
          <p:cNvSpPr>
            <a:spLocks noChangeShapeType="1"/>
          </p:cNvSpPr>
          <p:nvPr/>
        </p:nvSpPr>
        <p:spPr bwMode="auto">
          <a:xfrm flipH="1">
            <a:off x="3862889" y="5666316"/>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5" name="Line 15"/>
          <p:cNvSpPr>
            <a:spLocks noChangeShapeType="1"/>
          </p:cNvSpPr>
          <p:nvPr/>
        </p:nvSpPr>
        <p:spPr bwMode="auto">
          <a:xfrm flipH="1">
            <a:off x="5507205" y="5641645"/>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6" name="Line 15"/>
          <p:cNvSpPr>
            <a:spLocks noChangeShapeType="1"/>
          </p:cNvSpPr>
          <p:nvPr/>
        </p:nvSpPr>
        <p:spPr bwMode="auto">
          <a:xfrm flipH="1">
            <a:off x="7119437" y="5650274"/>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7" name="Line 15">
            <a:extLst>
              <a:ext uri="{FF2B5EF4-FFF2-40B4-BE49-F238E27FC236}">
                <a16:creationId xmlns:a16="http://schemas.microsoft.com/office/drawing/2014/main" id="{CBA37758-31A5-4BC7-9B34-3D304FB1EF64}"/>
              </a:ext>
            </a:extLst>
          </p:cNvPr>
          <p:cNvSpPr>
            <a:spLocks noChangeShapeType="1"/>
          </p:cNvSpPr>
          <p:nvPr/>
        </p:nvSpPr>
        <p:spPr bwMode="auto">
          <a:xfrm flipH="1">
            <a:off x="2090835" y="4604788"/>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8" name="Line 15">
            <a:extLst>
              <a:ext uri="{FF2B5EF4-FFF2-40B4-BE49-F238E27FC236}">
                <a16:creationId xmlns:a16="http://schemas.microsoft.com/office/drawing/2014/main" id="{0473B4FC-3CA2-4634-BB67-FF4E53E61C41}"/>
              </a:ext>
            </a:extLst>
          </p:cNvPr>
          <p:cNvSpPr>
            <a:spLocks noChangeShapeType="1"/>
          </p:cNvSpPr>
          <p:nvPr/>
        </p:nvSpPr>
        <p:spPr bwMode="auto">
          <a:xfrm flipH="1">
            <a:off x="3783277" y="4612835"/>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39" name="Line 15">
            <a:extLst>
              <a:ext uri="{FF2B5EF4-FFF2-40B4-BE49-F238E27FC236}">
                <a16:creationId xmlns:a16="http://schemas.microsoft.com/office/drawing/2014/main" id="{0A6513C0-D32D-44E2-9ADB-043331DD17BE}"/>
              </a:ext>
            </a:extLst>
          </p:cNvPr>
          <p:cNvSpPr>
            <a:spLocks noChangeShapeType="1"/>
          </p:cNvSpPr>
          <p:nvPr/>
        </p:nvSpPr>
        <p:spPr bwMode="auto">
          <a:xfrm flipH="1">
            <a:off x="5427593" y="4588164"/>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
        <p:nvSpPr>
          <p:cNvPr id="40" name="Line 15">
            <a:extLst>
              <a:ext uri="{FF2B5EF4-FFF2-40B4-BE49-F238E27FC236}">
                <a16:creationId xmlns:a16="http://schemas.microsoft.com/office/drawing/2014/main" id="{C4A43D2D-1553-474E-A061-639802607425}"/>
              </a:ext>
            </a:extLst>
          </p:cNvPr>
          <p:cNvSpPr>
            <a:spLocks noChangeShapeType="1"/>
          </p:cNvSpPr>
          <p:nvPr/>
        </p:nvSpPr>
        <p:spPr bwMode="auto">
          <a:xfrm flipH="1">
            <a:off x="7039825" y="4596793"/>
            <a:ext cx="14288" cy="498475"/>
          </a:xfrm>
          <a:prstGeom prst="line">
            <a:avLst/>
          </a:prstGeom>
          <a:noFill/>
          <a:ln w="76200">
            <a:solidFill>
              <a:srgbClr val="FFFFCC"/>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animBg="1"/>
      <p:bldP spid="34" grpId="0" animBg="1"/>
      <p:bldP spid="35" grpId="0" animBg="1"/>
      <p:bldP spid="36" grpId="0" animBg="1"/>
      <p:bldP spid="37" grpId="0" animBg="1"/>
      <p:bldP spid="38" grpId="0" animBg="1"/>
      <p:bldP spid="39" grpId="0" animBg="1"/>
      <p:bldP spid="4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a:t>Wait-Free Computation</a:t>
            </a:r>
          </a:p>
        </p:txBody>
      </p:sp>
      <p:sp>
        <p:nvSpPr>
          <p:cNvPr id="40963" name="Slide Number Placeholder 4"/>
          <p:cNvSpPr>
            <a:spLocks noGrp="1"/>
          </p:cNvSpPr>
          <p:nvPr>
            <p:ph type="sldNum" sz="quarter" idx="10"/>
          </p:nvPr>
        </p:nvSpPr>
        <p:spPr>
          <a:noFill/>
        </p:spPr>
        <p:txBody>
          <a:bodyPr/>
          <a:lstStyle/>
          <a:p>
            <a:fld id="{18E825CB-A5DC-4181-9D10-AF8604CBD3F4}" type="slidenum">
              <a:rPr lang="x-none" smtClean="0">
                <a:latin typeface="Arial" pitchFamily="34" charset="0"/>
                <a:cs typeface="Arial" pitchFamily="34" charset="0"/>
              </a:rPr>
              <a:pPr/>
              <a:t>28</a:t>
            </a:fld>
            <a:endParaRPr lang="en-US">
              <a:latin typeface="Arial" pitchFamily="34" charset="0"/>
              <a:cs typeface="Arial" pitchFamily="34" charset="0"/>
            </a:endParaRPr>
          </a:p>
        </p:txBody>
      </p:sp>
      <p:sp>
        <p:nvSpPr>
          <p:cNvPr id="4096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grpSp>
        <p:nvGrpSpPr>
          <p:cNvPr id="40966" name="Group 14"/>
          <p:cNvGrpSpPr>
            <a:grpSpLocks/>
          </p:cNvGrpSpPr>
          <p:nvPr/>
        </p:nvGrpSpPr>
        <p:grpSpPr bwMode="auto">
          <a:xfrm>
            <a:off x="1947863" y="1828800"/>
            <a:ext cx="4910137" cy="1676400"/>
            <a:chOff x="1227" y="1872"/>
            <a:chExt cx="3093" cy="1056"/>
          </a:xfrm>
        </p:grpSpPr>
        <p:sp>
          <p:nvSpPr>
            <p:cNvPr id="40967" name="Oval 5"/>
            <p:cNvSpPr>
              <a:spLocks noChangeArrowheads="1"/>
            </p:cNvSpPr>
            <p:nvPr/>
          </p:nvSpPr>
          <p:spPr bwMode="auto">
            <a:xfrm>
              <a:off x="2496" y="1872"/>
              <a:ext cx="672" cy="336"/>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968" name="Oval 7"/>
            <p:cNvSpPr>
              <a:spLocks noChangeArrowheads="1"/>
            </p:cNvSpPr>
            <p:nvPr/>
          </p:nvSpPr>
          <p:spPr bwMode="auto">
            <a:xfrm>
              <a:off x="1680" y="2592"/>
              <a:ext cx="672" cy="336"/>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969" name="Oval 8"/>
            <p:cNvSpPr>
              <a:spLocks noChangeArrowheads="1"/>
            </p:cNvSpPr>
            <p:nvPr/>
          </p:nvSpPr>
          <p:spPr bwMode="auto">
            <a:xfrm>
              <a:off x="3312" y="2592"/>
              <a:ext cx="672" cy="336"/>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970" name="Line 10"/>
            <p:cNvSpPr>
              <a:spLocks noChangeShapeType="1"/>
            </p:cNvSpPr>
            <p:nvPr/>
          </p:nvSpPr>
          <p:spPr bwMode="auto">
            <a:xfrm flipH="1">
              <a:off x="2208" y="2256"/>
              <a:ext cx="336" cy="336"/>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0971" name="Line 11"/>
            <p:cNvSpPr>
              <a:spLocks noChangeShapeType="1"/>
            </p:cNvSpPr>
            <p:nvPr/>
          </p:nvSpPr>
          <p:spPr bwMode="auto">
            <a:xfrm>
              <a:off x="3120" y="2256"/>
              <a:ext cx="336" cy="336"/>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0972" name="Text Box 12"/>
            <p:cNvSpPr txBox="1">
              <a:spLocks noChangeArrowheads="1"/>
            </p:cNvSpPr>
            <p:nvPr/>
          </p:nvSpPr>
          <p:spPr bwMode="auto">
            <a:xfrm>
              <a:off x="1227" y="2160"/>
              <a:ext cx="1052" cy="330"/>
            </a:xfrm>
            <a:prstGeom prst="rect">
              <a:avLst/>
            </a:prstGeom>
            <a:noFill/>
            <a:ln w="9525">
              <a:noFill/>
              <a:miter lim="800000"/>
              <a:headEnd/>
              <a:tailEnd/>
            </a:ln>
          </p:spPr>
          <p:txBody>
            <a:bodyPr wrap="none">
              <a:spAutoFit/>
            </a:bodyPr>
            <a:lstStyle/>
            <a:p>
              <a:pPr algn="r"/>
              <a:r>
                <a:rPr lang="en-US" b="1" dirty="0">
                  <a:solidFill>
                    <a:srgbClr val="00B0F0"/>
                  </a:solidFill>
                  <a:latin typeface="Arial" pitchFamily="34" charset="0"/>
                  <a:cs typeface="Arial" pitchFamily="34" charset="0"/>
                </a:rPr>
                <a:t>A moves</a:t>
              </a:r>
            </a:p>
          </p:txBody>
        </p:sp>
        <p:sp>
          <p:nvSpPr>
            <p:cNvPr id="40973" name="Text Box 13"/>
            <p:cNvSpPr txBox="1">
              <a:spLocks noChangeArrowheads="1"/>
            </p:cNvSpPr>
            <p:nvPr/>
          </p:nvSpPr>
          <p:spPr bwMode="auto">
            <a:xfrm>
              <a:off x="3260" y="2160"/>
              <a:ext cx="1060" cy="330"/>
            </a:xfrm>
            <a:prstGeom prst="rect">
              <a:avLst/>
            </a:prstGeom>
            <a:noFill/>
            <a:ln w="9525">
              <a:noFill/>
              <a:miter lim="800000"/>
              <a:headEnd/>
              <a:tailEnd/>
            </a:ln>
          </p:spPr>
          <p:txBody>
            <a:bodyPr wrap="none">
              <a:spAutoFit/>
            </a:bodyPr>
            <a:lstStyle/>
            <a:p>
              <a:pPr algn="r"/>
              <a:r>
                <a:rPr lang="en-US" b="1">
                  <a:solidFill>
                    <a:srgbClr val="FF0000"/>
                  </a:solidFill>
                  <a:latin typeface="Arial" pitchFamily="34" charset="0"/>
                  <a:cs typeface="Arial" pitchFamily="34" charset="0"/>
                </a:rPr>
                <a:t>B moves</a:t>
              </a:r>
            </a:p>
          </p:txBody>
        </p:sp>
      </p:grpSp>
      <p:sp>
        <p:nvSpPr>
          <p:cNvPr id="2" name="TextBox 1">
            <a:extLst>
              <a:ext uri="{FF2B5EF4-FFF2-40B4-BE49-F238E27FC236}">
                <a16:creationId xmlns:a16="http://schemas.microsoft.com/office/drawing/2014/main" id="{68A476B7-4A38-51FF-3635-6931D5C1535E}"/>
              </a:ext>
            </a:extLst>
          </p:cNvPr>
          <p:cNvSpPr txBox="1"/>
          <p:nvPr/>
        </p:nvSpPr>
        <p:spPr bwMode="auto">
          <a:xfrm>
            <a:off x="1832280" y="3874730"/>
            <a:ext cx="372683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Either A or B “moves”</a:t>
            </a:r>
          </a:p>
        </p:txBody>
      </p:sp>
      <p:sp>
        <p:nvSpPr>
          <p:cNvPr id="3" name="TextBox 2">
            <a:extLst>
              <a:ext uri="{FF2B5EF4-FFF2-40B4-BE49-F238E27FC236}">
                <a16:creationId xmlns:a16="http://schemas.microsoft.com/office/drawing/2014/main" id="{480A4EE1-8711-7B05-EF60-C9D0F9DE85B0}"/>
              </a:ext>
            </a:extLst>
          </p:cNvPr>
          <p:cNvSpPr txBox="1"/>
          <p:nvPr/>
        </p:nvSpPr>
        <p:spPr bwMode="auto">
          <a:xfrm>
            <a:off x="2660956" y="5180319"/>
            <a:ext cx="26124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Register read</a:t>
            </a:r>
          </a:p>
        </p:txBody>
      </p:sp>
      <p:sp>
        <p:nvSpPr>
          <p:cNvPr id="4" name="TextBox 3">
            <a:extLst>
              <a:ext uri="{FF2B5EF4-FFF2-40B4-BE49-F238E27FC236}">
                <a16:creationId xmlns:a16="http://schemas.microsoft.com/office/drawing/2014/main" id="{A6EF683E-14D8-1EC4-DA86-B8D27AD03181}"/>
              </a:ext>
            </a:extLst>
          </p:cNvPr>
          <p:cNvSpPr txBox="1"/>
          <p:nvPr/>
        </p:nvSpPr>
        <p:spPr bwMode="auto">
          <a:xfrm>
            <a:off x="1832280" y="4549069"/>
            <a:ext cx="2858477"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Moving means</a:t>
            </a:r>
            <a:endParaRPr lang="en-US" sz="2800" b="0" dirty="0">
              <a:solidFill>
                <a:srgbClr val="FFFF00"/>
              </a:solidFill>
              <a:latin typeface="Arial" charset="0"/>
            </a:endParaRPr>
          </a:p>
        </p:txBody>
      </p:sp>
      <p:sp>
        <p:nvSpPr>
          <p:cNvPr id="5" name="TextBox 4">
            <a:extLst>
              <a:ext uri="{FF2B5EF4-FFF2-40B4-BE49-F238E27FC236}">
                <a16:creationId xmlns:a16="http://schemas.microsoft.com/office/drawing/2014/main" id="{419414B9-CDC1-4CEE-4FC2-C2B2A5D3E70A}"/>
              </a:ext>
            </a:extLst>
          </p:cNvPr>
          <p:cNvSpPr txBox="1"/>
          <p:nvPr/>
        </p:nvSpPr>
        <p:spPr bwMode="auto">
          <a:xfrm>
            <a:off x="2660956" y="5854659"/>
            <a:ext cx="261241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Register write</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a:t>The Two-Move Tree</a:t>
            </a:r>
          </a:p>
        </p:txBody>
      </p:sp>
      <p:sp>
        <p:nvSpPr>
          <p:cNvPr id="41987" name="Slide Number Placeholder 4"/>
          <p:cNvSpPr>
            <a:spLocks noGrp="1"/>
          </p:cNvSpPr>
          <p:nvPr>
            <p:ph type="sldNum" sz="quarter" idx="10"/>
          </p:nvPr>
        </p:nvSpPr>
        <p:spPr>
          <a:noFill/>
        </p:spPr>
        <p:txBody>
          <a:bodyPr/>
          <a:lstStyle/>
          <a:p>
            <a:fld id="{6E307B33-DD61-42BC-B039-FF5386548D2D}" type="slidenum">
              <a:rPr lang="x-none" smtClean="0">
                <a:latin typeface="Arial" pitchFamily="34" charset="0"/>
                <a:cs typeface="Arial" pitchFamily="34" charset="0"/>
              </a:rPr>
              <a:pPr/>
              <a:t>29</a:t>
            </a:fld>
            <a:endParaRPr lang="en-US">
              <a:latin typeface="Arial" pitchFamily="34" charset="0"/>
              <a:cs typeface="Arial" pitchFamily="34" charset="0"/>
            </a:endParaRPr>
          </a:p>
        </p:txBody>
      </p:sp>
      <p:sp>
        <p:nvSpPr>
          <p:cNvPr id="4198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41989" name="Oval 5"/>
          <p:cNvSpPr>
            <a:spLocks noChangeArrowheads="1"/>
          </p:cNvSpPr>
          <p:nvPr/>
        </p:nvSpPr>
        <p:spPr bwMode="auto">
          <a:xfrm>
            <a:off x="4038600" y="19812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0" name="Oval 6"/>
          <p:cNvSpPr>
            <a:spLocks noChangeArrowheads="1"/>
          </p:cNvSpPr>
          <p:nvPr/>
        </p:nvSpPr>
        <p:spPr bwMode="auto">
          <a:xfrm>
            <a:off x="23368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1" name="Oval 7"/>
          <p:cNvSpPr>
            <a:spLocks noChangeArrowheads="1"/>
          </p:cNvSpPr>
          <p:nvPr/>
        </p:nvSpPr>
        <p:spPr bwMode="auto">
          <a:xfrm>
            <a:off x="57404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2" name="Oval 13"/>
          <p:cNvSpPr>
            <a:spLocks noChangeArrowheads="1"/>
          </p:cNvSpPr>
          <p:nvPr/>
        </p:nvSpPr>
        <p:spPr bwMode="auto">
          <a:xfrm>
            <a:off x="97472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3" name="Oval 14"/>
          <p:cNvSpPr>
            <a:spLocks noChangeArrowheads="1"/>
          </p:cNvSpPr>
          <p:nvPr/>
        </p:nvSpPr>
        <p:spPr bwMode="auto">
          <a:xfrm>
            <a:off x="39052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4" name="Oval 15"/>
          <p:cNvSpPr>
            <a:spLocks noChangeArrowheads="1"/>
          </p:cNvSpPr>
          <p:nvPr/>
        </p:nvSpPr>
        <p:spPr bwMode="auto">
          <a:xfrm>
            <a:off x="1849438"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5" name="Oval 16"/>
          <p:cNvSpPr>
            <a:spLocks noChangeArrowheads="1"/>
          </p:cNvSpPr>
          <p:nvPr/>
        </p:nvSpPr>
        <p:spPr bwMode="auto">
          <a:xfrm>
            <a:off x="5059363"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6" name="Oval 17"/>
          <p:cNvSpPr>
            <a:spLocks noChangeArrowheads="1"/>
          </p:cNvSpPr>
          <p:nvPr/>
        </p:nvSpPr>
        <p:spPr bwMode="auto">
          <a:xfrm>
            <a:off x="710247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7" name="Oval 20"/>
          <p:cNvSpPr>
            <a:spLocks noChangeArrowheads="1"/>
          </p:cNvSpPr>
          <p:nvPr/>
        </p:nvSpPr>
        <p:spPr bwMode="auto">
          <a:xfrm>
            <a:off x="3016250"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8" name="Oval 21"/>
          <p:cNvSpPr>
            <a:spLocks noChangeArrowheads="1"/>
          </p:cNvSpPr>
          <p:nvPr/>
        </p:nvSpPr>
        <p:spPr bwMode="auto">
          <a:xfrm>
            <a:off x="3308350"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999" name="Oval 22"/>
          <p:cNvSpPr>
            <a:spLocks noChangeArrowheads="1"/>
          </p:cNvSpPr>
          <p:nvPr/>
        </p:nvSpPr>
        <p:spPr bwMode="auto">
          <a:xfrm>
            <a:off x="4767263"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0" name="Oval 23"/>
          <p:cNvSpPr>
            <a:spLocks noChangeArrowheads="1"/>
          </p:cNvSpPr>
          <p:nvPr/>
        </p:nvSpPr>
        <p:spPr bwMode="auto">
          <a:xfrm>
            <a:off x="62261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1" name="Oval 24"/>
          <p:cNvSpPr>
            <a:spLocks noChangeArrowheads="1"/>
          </p:cNvSpPr>
          <p:nvPr/>
        </p:nvSpPr>
        <p:spPr bwMode="auto">
          <a:xfrm>
            <a:off x="76866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2" name="Oval 40"/>
          <p:cNvSpPr>
            <a:spLocks noChangeArrowheads="1"/>
          </p:cNvSpPr>
          <p:nvPr/>
        </p:nvSpPr>
        <p:spPr bwMode="auto">
          <a:xfrm>
            <a:off x="390525"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3" name="Oval 41"/>
          <p:cNvSpPr>
            <a:spLocks noChangeArrowheads="1"/>
          </p:cNvSpPr>
          <p:nvPr/>
        </p:nvSpPr>
        <p:spPr bwMode="auto">
          <a:xfrm>
            <a:off x="1849438"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4" name="Oval 42"/>
          <p:cNvSpPr>
            <a:spLocks noChangeArrowheads="1"/>
          </p:cNvSpPr>
          <p:nvPr/>
        </p:nvSpPr>
        <p:spPr bwMode="auto">
          <a:xfrm>
            <a:off x="3308350"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5" name="Oval 43"/>
          <p:cNvSpPr>
            <a:spLocks noChangeArrowheads="1"/>
          </p:cNvSpPr>
          <p:nvPr/>
        </p:nvSpPr>
        <p:spPr bwMode="auto">
          <a:xfrm>
            <a:off x="4767263"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6" name="Oval 44"/>
          <p:cNvSpPr>
            <a:spLocks noChangeArrowheads="1"/>
          </p:cNvSpPr>
          <p:nvPr/>
        </p:nvSpPr>
        <p:spPr bwMode="auto">
          <a:xfrm>
            <a:off x="6226175"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7" name="Oval 45"/>
          <p:cNvSpPr>
            <a:spLocks noChangeArrowheads="1"/>
          </p:cNvSpPr>
          <p:nvPr/>
        </p:nvSpPr>
        <p:spPr bwMode="auto">
          <a:xfrm>
            <a:off x="7686675" y="55626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08" name="Line 47"/>
          <p:cNvSpPr>
            <a:spLocks noChangeShapeType="1"/>
          </p:cNvSpPr>
          <p:nvPr/>
        </p:nvSpPr>
        <p:spPr bwMode="auto">
          <a:xfrm flipH="1">
            <a:off x="1828800" y="3429000"/>
            <a:ext cx="5334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09" name="Line 49"/>
          <p:cNvSpPr>
            <a:spLocks noChangeShapeType="1"/>
          </p:cNvSpPr>
          <p:nvPr/>
        </p:nvSpPr>
        <p:spPr bwMode="auto">
          <a:xfrm>
            <a:off x="6781800" y="3429000"/>
            <a:ext cx="5334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0" name="Line 50"/>
          <p:cNvSpPr>
            <a:spLocks noChangeShapeType="1"/>
          </p:cNvSpPr>
          <p:nvPr/>
        </p:nvSpPr>
        <p:spPr bwMode="auto">
          <a:xfrm flipH="1">
            <a:off x="5486400" y="3429000"/>
            <a:ext cx="3048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11" name="Line 51"/>
          <p:cNvSpPr>
            <a:spLocks noChangeShapeType="1"/>
          </p:cNvSpPr>
          <p:nvPr/>
        </p:nvSpPr>
        <p:spPr bwMode="auto">
          <a:xfrm>
            <a:off x="3352800" y="3429000"/>
            <a:ext cx="3048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2" name="Line 52"/>
          <p:cNvSpPr>
            <a:spLocks noChangeShapeType="1"/>
          </p:cNvSpPr>
          <p:nvPr/>
        </p:nvSpPr>
        <p:spPr bwMode="auto">
          <a:xfrm flipH="1">
            <a:off x="990600" y="4343400"/>
            <a:ext cx="3048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3" name="Line 53"/>
          <p:cNvSpPr>
            <a:spLocks noChangeShapeType="1"/>
          </p:cNvSpPr>
          <p:nvPr/>
        </p:nvSpPr>
        <p:spPr bwMode="auto">
          <a:xfrm>
            <a:off x="7848600" y="4343400"/>
            <a:ext cx="3048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14" name="Line 54"/>
          <p:cNvSpPr>
            <a:spLocks noChangeShapeType="1"/>
          </p:cNvSpPr>
          <p:nvPr/>
        </p:nvSpPr>
        <p:spPr bwMode="auto">
          <a:xfrm flipH="1">
            <a:off x="2667000" y="4343400"/>
            <a:ext cx="609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15" name="Line 55"/>
          <p:cNvSpPr>
            <a:spLocks noChangeShapeType="1"/>
          </p:cNvSpPr>
          <p:nvPr/>
        </p:nvSpPr>
        <p:spPr bwMode="auto">
          <a:xfrm>
            <a:off x="5867400" y="4343400"/>
            <a:ext cx="609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6" name="Line 56"/>
          <p:cNvSpPr>
            <a:spLocks noChangeShapeType="1"/>
          </p:cNvSpPr>
          <p:nvPr/>
        </p:nvSpPr>
        <p:spPr bwMode="auto">
          <a:xfrm>
            <a:off x="3657600" y="4343400"/>
            <a:ext cx="228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7" name="Line 57"/>
          <p:cNvSpPr>
            <a:spLocks noChangeShapeType="1"/>
          </p:cNvSpPr>
          <p:nvPr/>
        </p:nvSpPr>
        <p:spPr bwMode="auto">
          <a:xfrm flipH="1">
            <a:off x="5105400" y="4343400"/>
            <a:ext cx="228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18" name="Line 58"/>
          <p:cNvSpPr>
            <a:spLocks noChangeShapeType="1"/>
          </p:cNvSpPr>
          <p:nvPr/>
        </p:nvSpPr>
        <p:spPr bwMode="auto">
          <a:xfrm>
            <a:off x="9144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19" name="Line 59"/>
          <p:cNvSpPr>
            <a:spLocks noChangeShapeType="1"/>
          </p:cNvSpPr>
          <p:nvPr/>
        </p:nvSpPr>
        <p:spPr bwMode="auto">
          <a:xfrm>
            <a:off x="23622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20" name="Line 60"/>
          <p:cNvSpPr>
            <a:spLocks noChangeShapeType="1"/>
          </p:cNvSpPr>
          <p:nvPr/>
        </p:nvSpPr>
        <p:spPr bwMode="auto">
          <a:xfrm>
            <a:off x="38100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21" name="Line 61"/>
          <p:cNvSpPr>
            <a:spLocks noChangeShapeType="1"/>
          </p:cNvSpPr>
          <p:nvPr/>
        </p:nvSpPr>
        <p:spPr bwMode="auto">
          <a:xfrm>
            <a:off x="52578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2022" name="Line 62"/>
          <p:cNvSpPr>
            <a:spLocks noChangeShapeType="1"/>
          </p:cNvSpPr>
          <p:nvPr/>
        </p:nvSpPr>
        <p:spPr bwMode="auto">
          <a:xfrm>
            <a:off x="67056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23" name="Line 63"/>
          <p:cNvSpPr>
            <a:spLocks noChangeShapeType="1"/>
          </p:cNvSpPr>
          <p:nvPr/>
        </p:nvSpPr>
        <p:spPr bwMode="auto">
          <a:xfrm>
            <a:off x="81534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67680" name="AutoShape 64"/>
          <p:cNvSpPr>
            <a:spLocks noChangeArrowheads="1"/>
          </p:cNvSpPr>
          <p:nvPr/>
        </p:nvSpPr>
        <p:spPr bwMode="auto">
          <a:xfrm>
            <a:off x="3352800" y="1828800"/>
            <a:ext cx="2286000" cy="838200"/>
          </a:xfrm>
          <a:prstGeom prst="wedgeRoundRectCallout">
            <a:avLst>
              <a:gd name="adj1" fmla="val 109931"/>
              <a:gd name="adj2" fmla="val 32009"/>
              <a:gd name="adj3" fmla="val 16667"/>
            </a:avLst>
          </a:prstGeom>
          <a:no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67689" name="Rectangle 73"/>
          <p:cNvSpPr>
            <a:spLocks noChangeArrowheads="1"/>
          </p:cNvSpPr>
          <p:nvPr/>
        </p:nvSpPr>
        <p:spPr bwMode="auto">
          <a:xfrm>
            <a:off x="6781800" y="1752600"/>
            <a:ext cx="1808163" cy="1066800"/>
          </a:xfrm>
          <a:prstGeom prst="rect">
            <a:avLst/>
          </a:prstGeom>
          <a:noFill/>
          <a:ln w="9525">
            <a:noFill/>
            <a:miter lim="800000"/>
            <a:headEnd/>
            <a:tailEnd/>
          </a:ln>
        </p:spPr>
        <p:txBody>
          <a:bodyPr>
            <a:spAutoFit/>
          </a:bodyPr>
          <a:lstStyle/>
          <a:p>
            <a:r>
              <a:rPr lang="en-US" sz="3200" b="1">
                <a:solidFill>
                  <a:schemeClr val="accent1"/>
                </a:solidFill>
                <a:latin typeface="Arial" pitchFamily="34" charset="0"/>
                <a:cs typeface="Arial" pitchFamily="34" charset="0"/>
              </a:rPr>
              <a:t>Initial state</a:t>
            </a:r>
          </a:p>
        </p:txBody>
      </p:sp>
      <p:sp>
        <p:nvSpPr>
          <p:cNvPr id="367690" name="AutoShape 74"/>
          <p:cNvSpPr>
            <a:spLocks noChangeArrowheads="1"/>
          </p:cNvSpPr>
          <p:nvPr/>
        </p:nvSpPr>
        <p:spPr bwMode="auto">
          <a:xfrm>
            <a:off x="304800" y="5410200"/>
            <a:ext cx="8534400" cy="838200"/>
          </a:xfrm>
          <a:prstGeom prst="wedgeRoundRectCallout">
            <a:avLst>
              <a:gd name="adj1" fmla="val -41259"/>
              <a:gd name="adj2" fmla="val -376324"/>
              <a:gd name="adj3" fmla="val 16667"/>
            </a:avLst>
          </a:prstGeom>
          <a:no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67691" name="Rectangle 75"/>
          <p:cNvSpPr>
            <a:spLocks noChangeArrowheads="1"/>
          </p:cNvSpPr>
          <p:nvPr/>
        </p:nvSpPr>
        <p:spPr bwMode="auto">
          <a:xfrm>
            <a:off x="228600" y="1676400"/>
            <a:ext cx="1808163" cy="1066800"/>
          </a:xfrm>
          <a:prstGeom prst="rect">
            <a:avLst/>
          </a:prstGeom>
          <a:noFill/>
          <a:ln w="9525">
            <a:noFill/>
            <a:miter lim="800000"/>
            <a:headEnd/>
            <a:tailEnd/>
          </a:ln>
        </p:spPr>
        <p:txBody>
          <a:bodyPr>
            <a:spAutoFit/>
          </a:bodyPr>
          <a:lstStyle/>
          <a:p>
            <a:r>
              <a:rPr lang="en-US" sz="3200" b="1">
                <a:solidFill>
                  <a:schemeClr val="accent1"/>
                </a:solidFill>
                <a:latin typeface="Arial" pitchFamily="34" charset="0"/>
                <a:cs typeface="Arial" pitchFamily="34" charset="0"/>
              </a:rPr>
              <a:t>Final states</a:t>
            </a:r>
          </a:p>
        </p:txBody>
      </p:sp>
      <p:sp>
        <p:nvSpPr>
          <p:cNvPr id="367692" name="Oval 76"/>
          <p:cNvSpPr>
            <a:spLocks noChangeArrowheads="1"/>
          </p:cNvSpPr>
          <p:nvPr/>
        </p:nvSpPr>
        <p:spPr bwMode="auto">
          <a:xfrm>
            <a:off x="4038600" y="19812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696" name="Oval 80"/>
          <p:cNvSpPr>
            <a:spLocks noChangeArrowheads="1"/>
          </p:cNvSpPr>
          <p:nvPr/>
        </p:nvSpPr>
        <p:spPr bwMode="auto">
          <a:xfrm>
            <a:off x="3810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697" name="Oval 81"/>
          <p:cNvSpPr>
            <a:spLocks noChangeArrowheads="1"/>
          </p:cNvSpPr>
          <p:nvPr/>
        </p:nvSpPr>
        <p:spPr bwMode="auto">
          <a:xfrm>
            <a:off x="18542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698" name="Oval 82"/>
          <p:cNvSpPr>
            <a:spLocks noChangeArrowheads="1"/>
          </p:cNvSpPr>
          <p:nvPr/>
        </p:nvSpPr>
        <p:spPr bwMode="auto">
          <a:xfrm>
            <a:off x="33020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699" name="Oval 83"/>
          <p:cNvSpPr>
            <a:spLocks noChangeArrowheads="1"/>
          </p:cNvSpPr>
          <p:nvPr/>
        </p:nvSpPr>
        <p:spPr bwMode="auto">
          <a:xfrm>
            <a:off x="47752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700" name="Oval 84"/>
          <p:cNvSpPr>
            <a:spLocks noChangeArrowheads="1"/>
          </p:cNvSpPr>
          <p:nvPr/>
        </p:nvSpPr>
        <p:spPr bwMode="auto">
          <a:xfrm>
            <a:off x="62484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7701" name="Oval 85"/>
          <p:cNvSpPr>
            <a:spLocks noChangeArrowheads="1"/>
          </p:cNvSpPr>
          <p:nvPr/>
        </p:nvSpPr>
        <p:spPr bwMode="auto">
          <a:xfrm>
            <a:off x="7696200" y="5562600"/>
            <a:ext cx="1066800" cy="533400"/>
          </a:xfrm>
          <a:prstGeom prst="ellipse">
            <a:avLst/>
          </a:pr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035" name="Line 86"/>
          <p:cNvSpPr>
            <a:spLocks noChangeShapeType="1"/>
          </p:cNvSpPr>
          <p:nvPr/>
        </p:nvSpPr>
        <p:spPr bwMode="auto">
          <a:xfrm flipH="1">
            <a:off x="3200400" y="2514600"/>
            <a:ext cx="914400" cy="4572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2036" name="Line 87"/>
          <p:cNvSpPr>
            <a:spLocks noChangeShapeType="1"/>
          </p:cNvSpPr>
          <p:nvPr/>
        </p:nvSpPr>
        <p:spPr bwMode="auto">
          <a:xfrm>
            <a:off x="5029200" y="2514600"/>
            <a:ext cx="914400" cy="4572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7692"/>
                                        </p:tgtEl>
                                        <p:attrNameLst>
                                          <p:attrName>style.visibility</p:attrName>
                                        </p:attrNameLst>
                                      </p:cBhvr>
                                      <p:to>
                                        <p:strVal val="visible"/>
                                      </p:to>
                                    </p:set>
                                    <p:animEffect transition="in" filter="blinds(horizontal)">
                                      <p:cBhvr>
                                        <p:cTn id="7" dur="500"/>
                                        <p:tgtEl>
                                          <p:spTgt spid="36769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67680"/>
                                        </p:tgtEl>
                                        <p:attrNameLst>
                                          <p:attrName>style.visibility</p:attrName>
                                        </p:attrNameLst>
                                      </p:cBhvr>
                                      <p:to>
                                        <p:strVal val="visible"/>
                                      </p:to>
                                    </p:set>
                                    <p:animEffect transition="in" filter="blinds(horizontal)">
                                      <p:cBhvr>
                                        <p:cTn id="10" dur="500"/>
                                        <p:tgtEl>
                                          <p:spTgt spid="36768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67689"/>
                                        </p:tgtEl>
                                        <p:attrNameLst>
                                          <p:attrName>style.visibility</p:attrName>
                                        </p:attrNameLst>
                                      </p:cBhvr>
                                      <p:to>
                                        <p:strVal val="visible"/>
                                      </p:to>
                                    </p:set>
                                    <p:animEffect transition="in" filter="blinds(horizontal)">
                                      <p:cBhvr>
                                        <p:cTn id="13" dur="500"/>
                                        <p:tgtEl>
                                          <p:spTgt spid="367689"/>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67691"/>
                                        </p:tgtEl>
                                        <p:attrNameLst>
                                          <p:attrName>style.visibility</p:attrName>
                                        </p:attrNameLst>
                                      </p:cBhvr>
                                      <p:to>
                                        <p:strVal val="visible"/>
                                      </p:to>
                                    </p:set>
                                    <p:animEffect transition="in" filter="blinds(horizontal)">
                                      <p:cBhvr>
                                        <p:cTn id="18" dur="500"/>
                                        <p:tgtEl>
                                          <p:spTgt spid="36769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67690"/>
                                        </p:tgtEl>
                                        <p:attrNameLst>
                                          <p:attrName>style.visibility</p:attrName>
                                        </p:attrNameLst>
                                      </p:cBhvr>
                                      <p:to>
                                        <p:strVal val="visible"/>
                                      </p:to>
                                    </p:set>
                                    <p:animEffect transition="in" filter="blinds(horizontal)">
                                      <p:cBhvr>
                                        <p:cTn id="21" dur="500"/>
                                        <p:tgtEl>
                                          <p:spTgt spid="367690"/>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67696"/>
                                        </p:tgtEl>
                                        <p:attrNameLst>
                                          <p:attrName>style.visibility</p:attrName>
                                        </p:attrNameLst>
                                      </p:cBhvr>
                                      <p:to>
                                        <p:strVal val="visible"/>
                                      </p:to>
                                    </p:set>
                                    <p:animEffect transition="in" filter="blinds(horizontal)">
                                      <p:cBhvr>
                                        <p:cTn id="24" dur="500"/>
                                        <p:tgtEl>
                                          <p:spTgt spid="36769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67697"/>
                                        </p:tgtEl>
                                        <p:attrNameLst>
                                          <p:attrName>style.visibility</p:attrName>
                                        </p:attrNameLst>
                                      </p:cBhvr>
                                      <p:to>
                                        <p:strVal val="visible"/>
                                      </p:to>
                                    </p:set>
                                    <p:animEffect transition="in" filter="blinds(horizontal)">
                                      <p:cBhvr>
                                        <p:cTn id="27" dur="500"/>
                                        <p:tgtEl>
                                          <p:spTgt spid="36769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67698"/>
                                        </p:tgtEl>
                                        <p:attrNameLst>
                                          <p:attrName>style.visibility</p:attrName>
                                        </p:attrNameLst>
                                      </p:cBhvr>
                                      <p:to>
                                        <p:strVal val="visible"/>
                                      </p:to>
                                    </p:set>
                                    <p:animEffect transition="in" filter="blinds(horizontal)">
                                      <p:cBhvr>
                                        <p:cTn id="30" dur="500"/>
                                        <p:tgtEl>
                                          <p:spTgt spid="36769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67699"/>
                                        </p:tgtEl>
                                        <p:attrNameLst>
                                          <p:attrName>style.visibility</p:attrName>
                                        </p:attrNameLst>
                                      </p:cBhvr>
                                      <p:to>
                                        <p:strVal val="visible"/>
                                      </p:to>
                                    </p:set>
                                    <p:animEffect transition="in" filter="blinds(horizontal)">
                                      <p:cBhvr>
                                        <p:cTn id="33" dur="500"/>
                                        <p:tgtEl>
                                          <p:spTgt spid="367699"/>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367700"/>
                                        </p:tgtEl>
                                        <p:attrNameLst>
                                          <p:attrName>style.visibility</p:attrName>
                                        </p:attrNameLst>
                                      </p:cBhvr>
                                      <p:to>
                                        <p:strVal val="visible"/>
                                      </p:to>
                                    </p:set>
                                    <p:animEffect transition="in" filter="blinds(horizontal)">
                                      <p:cBhvr>
                                        <p:cTn id="36" dur="500"/>
                                        <p:tgtEl>
                                          <p:spTgt spid="367700"/>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67701"/>
                                        </p:tgtEl>
                                        <p:attrNameLst>
                                          <p:attrName>style.visibility</p:attrName>
                                        </p:attrNameLst>
                                      </p:cBhvr>
                                      <p:to>
                                        <p:strVal val="visible"/>
                                      </p:to>
                                    </p:set>
                                    <p:animEffect transition="in" filter="blinds(horizontal)">
                                      <p:cBhvr>
                                        <p:cTn id="39" dur="500"/>
                                        <p:tgtEl>
                                          <p:spTgt spid="367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80" grpId="0" animBg="1"/>
      <p:bldP spid="367689" grpId="0"/>
      <p:bldP spid="367690" grpId="0" animBg="1"/>
      <p:bldP spid="367691" grpId="0"/>
      <p:bldP spid="367692" grpId="0" animBg="1"/>
      <p:bldP spid="367696" grpId="0" animBg="1"/>
      <p:bldP spid="367697" grpId="0" animBg="1"/>
      <p:bldP spid="367698" grpId="0" animBg="1"/>
      <p:bldP spid="367699" grpId="0" animBg="1"/>
      <p:bldP spid="367700" grpId="0" animBg="1"/>
      <p:bldP spid="36770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p:txBody>
          <a:bodyPr/>
          <a:lstStyle/>
          <a:p>
            <a:r>
              <a:rPr lang="en-US"/>
              <a:t>Decision Values</a:t>
            </a:r>
          </a:p>
        </p:txBody>
      </p:sp>
      <p:sp>
        <p:nvSpPr>
          <p:cNvPr id="43011" name="Slide Number Placeholder 4"/>
          <p:cNvSpPr>
            <a:spLocks noGrp="1"/>
          </p:cNvSpPr>
          <p:nvPr>
            <p:ph type="sldNum" sz="quarter" idx="10"/>
          </p:nvPr>
        </p:nvSpPr>
        <p:spPr>
          <a:noFill/>
        </p:spPr>
        <p:txBody>
          <a:bodyPr/>
          <a:lstStyle/>
          <a:p>
            <a:fld id="{C9477563-CF21-4190-AD56-F0CB71A2841C}" type="slidenum">
              <a:rPr lang="x-none" smtClean="0">
                <a:latin typeface="Arial" pitchFamily="34" charset="0"/>
                <a:cs typeface="Arial" pitchFamily="34" charset="0"/>
              </a:rPr>
              <a:pPr/>
              <a:t>30</a:t>
            </a:fld>
            <a:endParaRPr lang="en-US">
              <a:latin typeface="Arial" pitchFamily="34" charset="0"/>
              <a:cs typeface="Arial" pitchFamily="34" charset="0"/>
            </a:endParaRPr>
          </a:p>
        </p:txBody>
      </p:sp>
      <p:sp>
        <p:nvSpPr>
          <p:cNvPr id="4301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43013" name="Oval 4"/>
          <p:cNvSpPr>
            <a:spLocks noChangeArrowheads="1"/>
          </p:cNvSpPr>
          <p:nvPr/>
        </p:nvSpPr>
        <p:spPr bwMode="auto">
          <a:xfrm>
            <a:off x="23368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4" name="Oval 5"/>
          <p:cNvSpPr>
            <a:spLocks noChangeArrowheads="1"/>
          </p:cNvSpPr>
          <p:nvPr/>
        </p:nvSpPr>
        <p:spPr bwMode="auto">
          <a:xfrm>
            <a:off x="57404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5" name="Oval 7"/>
          <p:cNvSpPr>
            <a:spLocks noChangeArrowheads="1"/>
          </p:cNvSpPr>
          <p:nvPr/>
        </p:nvSpPr>
        <p:spPr bwMode="auto">
          <a:xfrm>
            <a:off x="97472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6" name="Oval 8"/>
          <p:cNvSpPr>
            <a:spLocks noChangeArrowheads="1"/>
          </p:cNvSpPr>
          <p:nvPr/>
        </p:nvSpPr>
        <p:spPr bwMode="auto">
          <a:xfrm>
            <a:off x="39052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7" name="Oval 9"/>
          <p:cNvSpPr>
            <a:spLocks noChangeArrowheads="1"/>
          </p:cNvSpPr>
          <p:nvPr/>
        </p:nvSpPr>
        <p:spPr bwMode="auto">
          <a:xfrm>
            <a:off x="1849438"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8" name="Oval 10"/>
          <p:cNvSpPr>
            <a:spLocks noChangeArrowheads="1"/>
          </p:cNvSpPr>
          <p:nvPr/>
        </p:nvSpPr>
        <p:spPr bwMode="auto">
          <a:xfrm>
            <a:off x="5059363"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19" name="Oval 11"/>
          <p:cNvSpPr>
            <a:spLocks noChangeArrowheads="1"/>
          </p:cNvSpPr>
          <p:nvPr/>
        </p:nvSpPr>
        <p:spPr bwMode="auto">
          <a:xfrm>
            <a:off x="710247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0" name="Oval 12"/>
          <p:cNvSpPr>
            <a:spLocks noChangeArrowheads="1"/>
          </p:cNvSpPr>
          <p:nvPr/>
        </p:nvSpPr>
        <p:spPr bwMode="auto">
          <a:xfrm>
            <a:off x="3016250"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1" name="Oval 13"/>
          <p:cNvSpPr>
            <a:spLocks noChangeArrowheads="1"/>
          </p:cNvSpPr>
          <p:nvPr/>
        </p:nvSpPr>
        <p:spPr bwMode="auto">
          <a:xfrm>
            <a:off x="3308350"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2" name="Oval 14"/>
          <p:cNvSpPr>
            <a:spLocks noChangeArrowheads="1"/>
          </p:cNvSpPr>
          <p:nvPr/>
        </p:nvSpPr>
        <p:spPr bwMode="auto">
          <a:xfrm>
            <a:off x="4767263"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3" name="Oval 15"/>
          <p:cNvSpPr>
            <a:spLocks noChangeArrowheads="1"/>
          </p:cNvSpPr>
          <p:nvPr/>
        </p:nvSpPr>
        <p:spPr bwMode="auto">
          <a:xfrm>
            <a:off x="62261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4" name="Oval 16"/>
          <p:cNvSpPr>
            <a:spLocks noChangeArrowheads="1"/>
          </p:cNvSpPr>
          <p:nvPr/>
        </p:nvSpPr>
        <p:spPr bwMode="auto">
          <a:xfrm>
            <a:off x="76866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25" name="Oval 17"/>
          <p:cNvSpPr>
            <a:spLocks noChangeArrowheads="1"/>
          </p:cNvSpPr>
          <p:nvPr/>
        </p:nvSpPr>
        <p:spPr bwMode="auto">
          <a:xfrm>
            <a:off x="3810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dirty="0">
                <a:solidFill>
                  <a:schemeClr val="tx2"/>
                </a:solidFill>
                <a:latin typeface="Arial" pitchFamily="34" charset="0"/>
                <a:cs typeface="Arial" pitchFamily="34" charset="0"/>
              </a:rPr>
              <a:t>1</a:t>
            </a:r>
          </a:p>
        </p:txBody>
      </p:sp>
      <p:sp>
        <p:nvSpPr>
          <p:cNvPr id="43026" name="Oval 18"/>
          <p:cNvSpPr>
            <a:spLocks noChangeArrowheads="1"/>
          </p:cNvSpPr>
          <p:nvPr/>
        </p:nvSpPr>
        <p:spPr bwMode="auto">
          <a:xfrm>
            <a:off x="18288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0</a:t>
            </a:r>
          </a:p>
        </p:txBody>
      </p:sp>
      <p:sp>
        <p:nvSpPr>
          <p:cNvPr id="43027" name="Oval 19"/>
          <p:cNvSpPr>
            <a:spLocks noChangeArrowheads="1"/>
          </p:cNvSpPr>
          <p:nvPr/>
        </p:nvSpPr>
        <p:spPr bwMode="auto">
          <a:xfrm>
            <a:off x="330835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0</a:t>
            </a:r>
          </a:p>
        </p:txBody>
      </p:sp>
      <p:sp>
        <p:nvSpPr>
          <p:cNvPr id="43028" name="Oval 20"/>
          <p:cNvSpPr>
            <a:spLocks noChangeArrowheads="1"/>
          </p:cNvSpPr>
          <p:nvPr/>
        </p:nvSpPr>
        <p:spPr bwMode="auto">
          <a:xfrm>
            <a:off x="4767263"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3029" name="Oval 21"/>
          <p:cNvSpPr>
            <a:spLocks noChangeArrowheads="1"/>
          </p:cNvSpPr>
          <p:nvPr/>
        </p:nvSpPr>
        <p:spPr bwMode="auto">
          <a:xfrm>
            <a:off x="62261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3030" name="Oval 22"/>
          <p:cNvSpPr>
            <a:spLocks noChangeArrowheads="1"/>
          </p:cNvSpPr>
          <p:nvPr/>
        </p:nvSpPr>
        <p:spPr bwMode="auto">
          <a:xfrm>
            <a:off x="76866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3031" name="Line 24"/>
          <p:cNvSpPr>
            <a:spLocks noChangeShapeType="1"/>
          </p:cNvSpPr>
          <p:nvPr/>
        </p:nvSpPr>
        <p:spPr bwMode="auto">
          <a:xfrm flipH="1">
            <a:off x="1828800" y="3429000"/>
            <a:ext cx="5334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32" name="Line 25"/>
          <p:cNvSpPr>
            <a:spLocks noChangeShapeType="1"/>
          </p:cNvSpPr>
          <p:nvPr/>
        </p:nvSpPr>
        <p:spPr bwMode="auto">
          <a:xfrm>
            <a:off x="6781800" y="3429000"/>
            <a:ext cx="5334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33" name="Line 26"/>
          <p:cNvSpPr>
            <a:spLocks noChangeShapeType="1"/>
          </p:cNvSpPr>
          <p:nvPr/>
        </p:nvSpPr>
        <p:spPr bwMode="auto">
          <a:xfrm flipH="1">
            <a:off x="5486400" y="3429000"/>
            <a:ext cx="3048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34" name="Line 27"/>
          <p:cNvSpPr>
            <a:spLocks noChangeShapeType="1"/>
          </p:cNvSpPr>
          <p:nvPr/>
        </p:nvSpPr>
        <p:spPr bwMode="auto">
          <a:xfrm>
            <a:off x="3352800" y="3429000"/>
            <a:ext cx="3048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35" name="Line 28"/>
          <p:cNvSpPr>
            <a:spLocks noChangeShapeType="1"/>
          </p:cNvSpPr>
          <p:nvPr/>
        </p:nvSpPr>
        <p:spPr bwMode="auto">
          <a:xfrm flipH="1">
            <a:off x="990600" y="4343400"/>
            <a:ext cx="3048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36" name="Line 29"/>
          <p:cNvSpPr>
            <a:spLocks noChangeShapeType="1"/>
          </p:cNvSpPr>
          <p:nvPr/>
        </p:nvSpPr>
        <p:spPr bwMode="auto">
          <a:xfrm>
            <a:off x="7848600" y="4343400"/>
            <a:ext cx="3048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37" name="Line 30"/>
          <p:cNvSpPr>
            <a:spLocks noChangeShapeType="1"/>
          </p:cNvSpPr>
          <p:nvPr/>
        </p:nvSpPr>
        <p:spPr bwMode="auto">
          <a:xfrm flipH="1">
            <a:off x="2667000" y="4343400"/>
            <a:ext cx="609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38" name="Line 31"/>
          <p:cNvSpPr>
            <a:spLocks noChangeShapeType="1"/>
          </p:cNvSpPr>
          <p:nvPr/>
        </p:nvSpPr>
        <p:spPr bwMode="auto">
          <a:xfrm>
            <a:off x="5867400" y="4343400"/>
            <a:ext cx="609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39" name="Line 32"/>
          <p:cNvSpPr>
            <a:spLocks noChangeShapeType="1"/>
          </p:cNvSpPr>
          <p:nvPr/>
        </p:nvSpPr>
        <p:spPr bwMode="auto">
          <a:xfrm>
            <a:off x="3657600" y="4343400"/>
            <a:ext cx="228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40" name="Line 33"/>
          <p:cNvSpPr>
            <a:spLocks noChangeShapeType="1"/>
          </p:cNvSpPr>
          <p:nvPr/>
        </p:nvSpPr>
        <p:spPr bwMode="auto">
          <a:xfrm flipH="1">
            <a:off x="5105400" y="4343400"/>
            <a:ext cx="228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41" name="Line 34"/>
          <p:cNvSpPr>
            <a:spLocks noChangeShapeType="1"/>
          </p:cNvSpPr>
          <p:nvPr/>
        </p:nvSpPr>
        <p:spPr bwMode="auto">
          <a:xfrm>
            <a:off x="9144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42" name="Line 35"/>
          <p:cNvSpPr>
            <a:spLocks noChangeShapeType="1"/>
          </p:cNvSpPr>
          <p:nvPr/>
        </p:nvSpPr>
        <p:spPr bwMode="auto">
          <a:xfrm>
            <a:off x="23622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43" name="Line 36"/>
          <p:cNvSpPr>
            <a:spLocks noChangeShapeType="1"/>
          </p:cNvSpPr>
          <p:nvPr/>
        </p:nvSpPr>
        <p:spPr bwMode="auto">
          <a:xfrm>
            <a:off x="38100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44" name="Line 37"/>
          <p:cNvSpPr>
            <a:spLocks noChangeShapeType="1"/>
          </p:cNvSpPr>
          <p:nvPr/>
        </p:nvSpPr>
        <p:spPr bwMode="auto">
          <a:xfrm>
            <a:off x="52578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3045" name="Line 38"/>
          <p:cNvSpPr>
            <a:spLocks noChangeShapeType="1"/>
          </p:cNvSpPr>
          <p:nvPr/>
        </p:nvSpPr>
        <p:spPr bwMode="auto">
          <a:xfrm>
            <a:off x="67056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46" name="Line 39"/>
          <p:cNvSpPr>
            <a:spLocks noChangeShapeType="1"/>
          </p:cNvSpPr>
          <p:nvPr/>
        </p:nvSpPr>
        <p:spPr bwMode="auto">
          <a:xfrm>
            <a:off x="81534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3047" name="Text Box 55"/>
          <p:cNvSpPr txBox="1">
            <a:spLocks noChangeArrowheads="1"/>
          </p:cNvSpPr>
          <p:nvPr/>
        </p:nvSpPr>
        <p:spPr bwMode="auto">
          <a:xfrm>
            <a:off x="2841625" y="7612063"/>
            <a:ext cx="184150" cy="1785104"/>
          </a:xfrm>
          <a:prstGeom prst="rect">
            <a:avLst/>
          </a:prstGeom>
          <a:noFill/>
          <a:ln w="9525">
            <a:noFill/>
            <a:miter lim="800000"/>
            <a:headEnd/>
            <a:tailEnd/>
          </a:ln>
        </p:spPr>
        <p:txBody>
          <a:bodyPr>
            <a:spAutoFit/>
          </a:bodyPr>
          <a:lstStyle/>
          <a:p>
            <a:pPr algn="r">
              <a:spcBef>
                <a:spcPct val="50000"/>
              </a:spcBef>
            </a:pPr>
            <a:endParaRPr lang="en-US" sz="4400" b="1">
              <a:latin typeface="Arial" pitchFamily="34" charset="0"/>
              <a:cs typeface="Arial" pitchFamily="34" charset="0"/>
            </a:endParaRPr>
          </a:p>
          <a:p>
            <a:pPr algn="r">
              <a:spcBef>
                <a:spcPct val="50000"/>
              </a:spcBef>
            </a:pPr>
            <a:endParaRPr lang="en-US" sz="4400" b="1">
              <a:latin typeface="Arial" pitchFamily="34" charset="0"/>
              <a:cs typeface="Arial" pitchFamily="34" charset="0"/>
            </a:endParaRPr>
          </a:p>
        </p:txBody>
      </p:sp>
      <p:sp>
        <p:nvSpPr>
          <p:cNvPr id="43048" name="Text Box 56"/>
          <p:cNvSpPr txBox="1">
            <a:spLocks noChangeArrowheads="1"/>
          </p:cNvSpPr>
          <p:nvPr/>
        </p:nvSpPr>
        <p:spPr bwMode="auto">
          <a:xfrm>
            <a:off x="1736725" y="8645525"/>
            <a:ext cx="184150" cy="762000"/>
          </a:xfrm>
          <a:prstGeom prst="rect">
            <a:avLst/>
          </a:prstGeom>
          <a:noFill/>
          <a:ln w="9525">
            <a:noFill/>
            <a:miter lim="800000"/>
            <a:headEnd/>
            <a:tailEnd/>
          </a:ln>
        </p:spPr>
        <p:txBody>
          <a:bodyPr wrap="none">
            <a:spAutoFit/>
          </a:bodyPr>
          <a:lstStyle/>
          <a:p>
            <a:pPr algn="r"/>
            <a:endParaRPr lang="en-US" sz="4400" b="1">
              <a:latin typeface="Arial" pitchFamily="34" charset="0"/>
              <a:cs typeface="Arial" pitchFamily="34" charset="0"/>
            </a:endParaRPr>
          </a:p>
        </p:txBody>
      </p:sp>
      <p:sp>
        <p:nvSpPr>
          <p:cNvPr id="43049" name="Oval 59"/>
          <p:cNvSpPr>
            <a:spLocks noChangeArrowheads="1"/>
          </p:cNvSpPr>
          <p:nvPr/>
        </p:nvSpPr>
        <p:spPr bwMode="auto">
          <a:xfrm>
            <a:off x="4038600" y="19812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3050" name="Line 60"/>
          <p:cNvSpPr>
            <a:spLocks noChangeShapeType="1"/>
          </p:cNvSpPr>
          <p:nvPr/>
        </p:nvSpPr>
        <p:spPr bwMode="auto">
          <a:xfrm flipH="1">
            <a:off x="3200400" y="2514600"/>
            <a:ext cx="914400" cy="457200"/>
          </a:xfrm>
          <a:prstGeom prst="line">
            <a:avLst/>
          </a:prstGeom>
          <a:noFill/>
          <a:ln w="76200">
            <a:solidFill>
              <a:srgbClr val="00B0F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43051" name="Line 61"/>
          <p:cNvSpPr>
            <a:spLocks noChangeShapeType="1"/>
          </p:cNvSpPr>
          <p:nvPr/>
        </p:nvSpPr>
        <p:spPr bwMode="auto">
          <a:xfrm>
            <a:off x="5029200" y="2514600"/>
            <a:ext cx="914400" cy="4572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r>
              <a:rPr lang="en-US"/>
              <a:t>Bivalent: Both Possible</a:t>
            </a:r>
          </a:p>
        </p:txBody>
      </p:sp>
      <p:sp>
        <p:nvSpPr>
          <p:cNvPr id="44034" name="Slide Number Placeholder 4"/>
          <p:cNvSpPr>
            <a:spLocks noGrp="1"/>
          </p:cNvSpPr>
          <p:nvPr>
            <p:ph type="sldNum" sz="quarter" idx="10"/>
          </p:nvPr>
        </p:nvSpPr>
        <p:spPr>
          <a:noFill/>
        </p:spPr>
        <p:txBody>
          <a:bodyPr/>
          <a:lstStyle/>
          <a:p>
            <a:fld id="{56C06383-154E-4B68-8297-E9CB61566B24}" type="slidenum">
              <a:rPr lang="x-none" smtClean="0">
                <a:latin typeface="Arial" pitchFamily="34" charset="0"/>
                <a:cs typeface="Arial" pitchFamily="34" charset="0"/>
              </a:rPr>
              <a:pPr/>
              <a:t>31</a:t>
            </a:fld>
            <a:endParaRPr lang="en-US">
              <a:latin typeface="Arial" pitchFamily="34" charset="0"/>
              <a:cs typeface="Arial" pitchFamily="34" charset="0"/>
            </a:endParaRPr>
          </a:p>
        </p:txBody>
      </p:sp>
      <p:sp>
        <p:nvSpPr>
          <p:cNvPr id="44035" name="AutoShape 42"/>
          <p:cNvSpPr>
            <a:spLocks noChangeArrowheads="1"/>
          </p:cNvSpPr>
          <p:nvPr/>
        </p:nvSpPr>
        <p:spPr bwMode="auto">
          <a:xfrm>
            <a:off x="2209800" y="2881313"/>
            <a:ext cx="1289050" cy="728662"/>
          </a:xfrm>
          <a:prstGeom prst="wedgeRoundRectCallout">
            <a:avLst>
              <a:gd name="adj1" fmla="val -113671"/>
              <a:gd name="adj2" fmla="val -144116"/>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44037" name="Oval 3"/>
          <p:cNvSpPr>
            <a:spLocks noChangeArrowheads="1"/>
          </p:cNvSpPr>
          <p:nvPr/>
        </p:nvSpPr>
        <p:spPr bwMode="auto">
          <a:xfrm>
            <a:off x="23368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38" name="Oval 4"/>
          <p:cNvSpPr>
            <a:spLocks noChangeArrowheads="1"/>
          </p:cNvSpPr>
          <p:nvPr/>
        </p:nvSpPr>
        <p:spPr bwMode="auto">
          <a:xfrm>
            <a:off x="5773738" y="29718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39" name="Oval 5"/>
          <p:cNvSpPr>
            <a:spLocks noChangeArrowheads="1"/>
          </p:cNvSpPr>
          <p:nvPr/>
        </p:nvSpPr>
        <p:spPr bwMode="auto">
          <a:xfrm>
            <a:off x="97472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40" name="Oval 6"/>
          <p:cNvSpPr>
            <a:spLocks noChangeArrowheads="1"/>
          </p:cNvSpPr>
          <p:nvPr/>
        </p:nvSpPr>
        <p:spPr bwMode="auto">
          <a:xfrm>
            <a:off x="39052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41" name="Oval 7"/>
          <p:cNvSpPr>
            <a:spLocks noChangeArrowheads="1"/>
          </p:cNvSpPr>
          <p:nvPr/>
        </p:nvSpPr>
        <p:spPr bwMode="auto">
          <a:xfrm>
            <a:off x="1849438"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42" name="Oval 8"/>
          <p:cNvSpPr>
            <a:spLocks noChangeArrowheads="1"/>
          </p:cNvSpPr>
          <p:nvPr/>
        </p:nvSpPr>
        <p:spPr bwMode="auto">
          <a:xfrm>
            <a:off x="5092700" y="37338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43" name="Oval 9"/>
          <p:cNvSpPr>
            <a:spLocks noChangeArrowheads="1"/>
          </p:cNvSpPr>
          <p:nvPr/>
        </p:nvSpPr>
        <p:spPr bwMode="auto">
          <a:xfrm>
            <a:off x="7135813" y="37338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44" name="Oval 10"/>
          <p:cNvSpPr>
            <a:spLocks noChangeArrowheads="1"/>
          </p:cNvSpPr>
          <p:nvPr/>
        </p:nvSpPr>
        <p:spPr bwMode="auto">
          <a:xfrm>
            <a:off x="3016250"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45" name="Oval 11"/>
          <p:cNvSpPr>
            <a:spLocks noChangeArrowheads="1"/>
          </p:cNvSpPr>
          <p:nvPr/>
        </p:nvSpPr>
        <p:spPr bwMode="auto">
          <a:xfrm>
            <a:off x="3308350"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4046" name="Oval 12"/>
          <p:cNvSpPr>
            <a:spLocks noChangeArrowheads="1"/>
          </p:cNvSpPr>
          <p:nvPr/>
        </p:nvSpPr>
        <p:spPr bwMode="auto">
          <a:xfrm>
            <a:off x="4800600" y="47244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47" name="Oval 13"/>
          <p:cNvSpPr>
            <a:spLocks noChangeArrowheads="1"/>
          </p:cNvSpPr>
          <p:nvPr/>
        </p:nvSpPr>
        <p:spPr bwMode="auto">
          <a:xfrm>
            <a:off x="6259513" y="47244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48" name="Oval 14"/>
          <p:cNvSpPr>
            <a:spLocks noChangeArrowheads="1"/>
          </p:cNvSpPr>
          <p:nvPr/>
        </p:nvSpPr>
        <p:spPr bwMode="auto">
          <a:xfrm>
            <a:off x="7720013" y="47244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49" name="Oval 18"/>
          <p:cNvSpPr>
            <a:spLocks noChangeArrowheads="1"/>
          </p:cNvSpPr>
          <p:nvPr/>
        </p:nvSpPr>
        <p:spPr bwMode="auto">
          <a:xfrm>
            <a:off x="4843327" y="5562600"/>
            <a:ext cx="1066800" cy="533400"/>
          </a:xfrm>
          <a:prstGeom prst="ellipse">
            <a:avLst/>
          </a:prstGeom>
          <a:solidFill>
            <a:schemeClr val="bg2">
              <a:lumMod val="75000"/>
            </a:schemeClr>
          </a:solidFill>
          <a:ln w="38100">
            <a:solidFill>
              <a:schemeClr val="folHlink"/>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4050" name="Oval 19"/>
          <p:cNvSpPr>
            <a:spLocks noChangeArrowheads="1"/>
          </p:cNvSpPr>
          <p:nvPr/>
        </p:nvSpPr>
        <p:spPr bwMode="auto">
          <a:xfrm>
            <a:off x="6268902" y="5562600"/>
            <a:ext cx="1066800" cy="533400"/>
          </a:xfrm>
          <a:prstGeom prst="ellipse">
            <a:avLst/>
          </a:prstGeom>
          <a:solidFill>
            <a:schemeClr val="bg2">
              <a:lumMod val="75000"/>
            </a:schemeClr>
          </a:solidFill>
          <a:ln w="38100">
            <a:solidFill>
              <a:schemeClr val="folHlink"/>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4051" name="Oval 20"/>
          <p:cNvSpPr>
            <a:spLocks noChangeArrowheads="1"/>
          </p:cNvSpPr>
          <p:nvPr/>
        </p:nvSpPr>
        <p:spPr bwMode="auto">
          <a:xfrm>
            <a:off x="7729402" y="5562600"/>
            <a:ext cx="1066800" cy="533400"/>
          </a:xfrm>
          <a:prstGeom prst="ellipse">
            <a:avLst/>
          </a:prstGeom>
          <a:solidFill>
            <a:schemeClr val="bg2">
              <a:lumMod val="75000"/>
            </a:schemeClr>
          </a:solidFill>
          <a:ln w="38100">
            <a:solidFill>
              <a:schemeClr val="folHlink"/>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4052" name="Line 21"/>
          <p:cNvSpPr>
            <a:spLocks noChangeShapeType="1"/>
          </p:cNvSpPr>
          <p:nvPr/>
        </p:nvSpPr>
        <p:spPr bwMode="auto">
          <a:xfrm flipH="1">
            <a:off x="1828800" y="3429000"/>
            <a:ext cx="5334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4053" name="Line 22"/>
          <p:cNvSpPr>
            <a:spLocks noChangeShapeType="1"/>
          </p:cNvSpPr>
          <p:nvPr/>
        </p:nvSpPr>
        <p:spPr bwMode="auto">
          <a:xfrm>
            <a:off x="6815138" y="3429000"/>
            <a:ext cx="533400" cy="3048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54" name="Line 23"/>
          <p:cNvSpPr>
            <a:spLocks noChangeShapeType="1"/>
          </p:cNvSpPr>
          <p:nvPr/>
        </p:nvSpPr>
        <p:spPr bwMode="auto">
          <a:xfrm flipH="1">
            <a:off x="5519738" y="3429000"/>
            <a:ext cx="304800" cy="3048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55" name="Line 24"/>
          <p:cNvSpPr>
            <a:spLocks noChangeShapeType="1"/>
          </p:cNvSpPr>
          <p:nvPr/>
        </p:nvSpPr>
        <p:spPr bwMode="auto">
          <a:xfrm>
            <a:off x="3352800" y="3429000"/>
            <a:ext cx="3048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4056" name="Line 25"/>
          <p:cNvSpPr>
            <a:spLocks noChangeShapeType="1"/>
          </p:cNvSpPr>
          <p:nvPr/>
        </p:nvSpPr>
        <p:spPr bwMode="auto">
          <a:xfrm flipH="1">
            <a:off x="990600" y="4343400"/>
            <a:ext cx="3048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4057" name="Line 26"/>
          <p:cNvSpPr>
            <a:spLocks noChangeShapeType="1"/>
          </p:cNvSpPr>
          <p:nvPr/>
        </p:nvSpPr>
        <p:spPr bwMode="auto">
          <a:xfrm>
            <a:off x="7881938" y="4343400"/>
            <a:ext cx="304800" cy="3810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58" name="Line 27"/>
          <p:cNvSpPr>
            <a:spLocks noChangeShapeType="1"/>
          </p:cNvSpPr>
          <p:nvPr/>
        </p:nvSpPr>
        <p:spPr bwMode="auto">
          <a:xfrm flipH="1">
            <a:off x="2667000" y="4343400"/>
            <a:ext cx="609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4059" name="Line 28"/>
          <p:cNvSpPr>
            <a:spLocks noChangeShapeType="1"/>
          </p:cNvSpPr>
          <p:nvPr/>
        </p:nvSpPr>
        <p:spPr bwMode="auto">
          <a:xfrm>
            <a:off x="5900738" y="4343400"/>
            <a:ext cx="609600" cy="3810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60" name="Line 29"/>
          <p:cNvSpPr>
            <a:spLocks noChangeShapeType="1"/>
          </p:cNvSpPr>
          <p:nvPr/>
        </p:nvSpPr>
        <p:spPr bwMode="auto">
          <a:xfrm>
            <a:off x="3657600" y="4343400"/>
            <a:ext cx="228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4061" name="Line 30"/>
          <p:cNvSpPr>
            <a:spLocks noChangeShapeType="1"/>
          </p:cNvSpPr>
          <p:nvPr/>
        </p:nvSpPr>
        <p:spPr bwMode="auto">
          <a:xfrm flipH="1">
            <a:off x="5138738" y="4343400"/>
            <a:ext cx="228600" cy="3810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62" name="Line 31"/>
          <p:cNvSpPr>
            <a:spLocks noChangeShapeType="1"/>
          </p:cNvSpPr>
          <p:nvPr/>
        </p:nvSpPr>
        <p:spPr bwMode="auto">
          <a:xfrm>
            <a:off x="9144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4063" name="Line 32"/>
          <p:cNvSpPr>
            <a:spLocks noChangeShapeType="1"/>
          </p:cNvSpPr>
          <p:nvPr/>
        </p:nvSpPr>
        <p:spPr bwMode="auto">
          <a:xfrm>
            <a:off x="23622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4064" name="Line 33"/>
          <p:cNvSpPr>
            <a:spLocks noChangeShapeType="1"/>
          </p:cNvSpPr>
          <p:nvPr/>
        </p:nvSpPr>
        <p:spPr bwMode="auto">
          <a:xfrm>
            <a:off x="38100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4065" name="Line 34"/>
          <p:cNvSpPr>
            <a:spLocks noChangeShapeType="1"/>
          </p:cNvSpPr>
          <p:nvPr/>
        </p:nvSpPr>
        <p:spPr bwMode="auto">
          <a:xfrm>
            <a:off x="5291138" y="5257800"/>
            <a:ext cx="0" cy="3048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66" name="Line 35"/>
          <p:cNvSpPr>
            <a:spLocks noChangeShapeType="1"/>
          </p:cNvSpPr>
          <p:nvPr/>
        </p:nvSpPr>
        <p:spPr bwMode="auto">
          <a:xfrm>
            <a:off x="6738938" y="5257800"/>
            <a:ext cx="0" cy="3048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67" name="Line 36"/>
          <p:cNvSpPr>
            <a:spLocks noChangeShapeType="1"/>
          </p:cNvSpPr>
          <p:nvPr/>
        </p:nvSpPr>
        <p:spPr bwMode="auto">
          <a:xfrm>
            <a:off x="8186738" y="5257800"/>
            <a:ext cx="0" cy="3048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68" name="Text Box 37"/>
          <p:cNvSpPr txBox="1">
            <a:spLocks noChangeArrowheads="1"/>
          </p:cNvSpPr>
          <p:nvPr/>
        </p:nvSpPr>
        <p:spPr bwMode="auto">
          <a:xfrm>
            <a:off x="2841625" y="7612063"/>
            <a:ext cx="184150" cy="1785104"/>
          </a:xfrm>
          <a:prstGeom prst="rect">
            <a:avLst/>
          </a:prstGeom>
          <a:noFill/>
          <a:ln w="9525">
            <a:noFill/>
            <a:miter lim="800000"/>
            <a:headEnd/>
            <a:tailEnd/>
          </a:ln>
        </p:spPr>
        <p:txBody>
          <a:bodyPr>
            <a:spAutoFit/>
          </a:bodyPr>
          <a:lstStyle/>
          <a:p>
            <a:pPr algn="r">
              <a:spcBef>
                <a:spcPct val="50000"/>
              </a:spcBef>
            </a:pPr>
            <a:endParaRPr lang="en-US" sz="4400" b="1">
              <a:latin typeface="Arial" pitchFamily="34" charset="0"/>
              <a:cs typeface="Arial" pitchFamily="34" charset="0"/>
            </a:endParaRPr>
          </a:p>
          <a:p>
            <a:pPr algn="r">
              <a:spcBef>
                <a:spcPct val="50000"/>
              </a:spcBef>
            </a:pPr>
            <a:endParaRPr lang="en-US" sz="4400" b="1">
              <a:latin typeface="Arial" pitchFamily="34" charset="0"/>
              <a:cs typeface="Arial" pitchFamily="34" charset="0"/>
            </a:endParaRPr>
          </a:p>
        </p:txBody>
      </p:sp>
      <p:sp>
        <p:nvSpPr>
          <p:cNvPr id="44069" name="Text Box 38"/>
          <p:cNvSpPr txBox="1">
            <a:spLocks noChangeArrowheads="1"/>
          </p:cNvSpPr>
          <p:nvPr/>
        </p:nvSpPr>
        <p:spPr bwMode="auto">
          <a:xfrm>
            <a:off x="1736725" y="8645525"/>
            <a:ext cx="184150" cy="762000"/>
          </a:xfrm>
          <a:prstGeom prst="rect">
            <a:avLst/>
          </a:prstGeom>
          <a:noFill/>
          <a:ln w="9525">
            <a:noFill/>
            <a:miter lim="800000"/>
            <a:headEnd/>
            <a:tailEnd/>
          </a:ln>
        </p:spPr>
        <p:txBody>
          <a:bodyPr wrap="none">
            <a:spAutoFit/>
          </a:bodyPr>
          <a:lstStyle/>
          <a:p>
            <a:pPr algn="r"/>
            <a:endParaRPr lang="en-US" sz="4400" b="1">
              <a:latin typeface="Arial" pitchFamily="34" charset="0"/>
              <a:cs typeface="Arial" pitchFamily="34" charset="0"/>
            </a:endParaRPr>
          </a:p>
        </p:txBody>
      </p:sp>
      <p:sp>
        <p:nvSpPr>
          <p:cNvPr id="44070" name="Oval 39"/>
          <p:cNvSpPr>
            <a:spLocks noChangeArrowheads="1"/>
          </p:cNvSpPr>
          <p:nvPr/>
        </p:nvSpPr>
        <p:spPr bwMode="auto">
          <a:xfrm>
            <a:off x="4038600" y="1981200"/>
            <a:ext cx="1066800" cy="533400"/>
          </a:xfrm>
          <a:prstGeom prst="ellipse">
            <a:avLst/>
          </a:prstGeom>
          <a:solidFill>
            <a:schemeClr val="folHlink"/>
          </a:solidFill>
          <a:ln w="38100">
            <a:solidFill>
              <a:schemeClr val="folHlink"/>
            </a:solidFill>
            <a:round/>
            <a:headEnd/>
            <a:tailEnd/>
          </a:ln>
        </p:spPr>
        <p:txBody>
          <a:bodyPr wrap="none" anchor="ctr"/>
          <a:lstStyle/>
          <a:p>
            <a:endParaRPr lang="en-US">
              <a:latin typeface="Arial" pitchFamily="34" charset="0"/>
              <a:cs typeface="Arial" pitchFamily="34" charset="0"/>
            </a:endParaRPr>
          </a:p>
        </p:txBody>
      </p:sp>
      <p:sp>
        <p:nvSpPr>
          <p:cNvPr id="44071" name="Line 40"/>
          <p:cNvSpPr>
            <a:spLocks noChangeShapeType="1"/>
          </p:cNvSpPr>
          <p:nvPr/>
        </p:nvSpPr>
        <p:spPr bwMode="auto">
          <a:xfrm flipH="1">
            <a:off x="3200400" y="2514600"/>
            <a:ext cx="914400" cy="4572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72" name="Line 41"/>
          <p:cNvSpPr>
            <a:spLocks noChangeShapeType="1"/>
          </p:cNvSpPr>
          <p:nvPr/>
        </p:nvSpPr>
        <p:spPr bwMode="auto">
          <a:xfrm>
            <a:off x="5062538" y="2514600"/>
            <a:ext cx="914400" cy="4572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44073" name="Text Box 43"/>
          <p:cNvSpPr txBox="1">
            <a:spLocks noChangeArrowheads="1"/>
          </p:cNvSpPr>
          <p:nvPr/>
        </p:nvSpPr>
        <p:spPr bwMode="auto">
          <a:xfrm>
            <a:off x="501730" y="1600200"/>
            <a:ext cx="1928733" cy="646331"/>
          </a:xfrm>
          <a:prstGeom prst="rect">
            <a:avLst/>
          </a:prstGeom>
          <a:noFill/>
          <a:ln w="9525">
            <a:noFill/>
            <a:miter lim="800000"/>
            <a:headEnd/>
            <a:tailEnd/>
          </a:ln>
        </p:spPr>
        <p:txBody>
          <a:bodyPr wrap="none">
            <a:spAutoFit/>
          </a:bodyPr>
          <a:lstStyle/>
          <a:p>
            <a:pPr algn="r"/>
            <a:r>
              <a:rPr lang="en-US" sz="3600" b="1" dirty="0">
                <a:solidFill>
                  <a:schemeClr val="accent1"/>
                </a:solidFill>
                <a:latin typeface="Arial" pitchFamily="34" charset="0"/>
                <a:cs typeface="Arial" pitchFamily="34" charset="0"/>
              </a:rPr>
              <a:t>bivalent</a:t>
            </a:r>
          </a:p>
        </p:txBody>
      </p:sp>
      <p:sp>
        <p:nvSpPr>
          <p:cNvPr id="44074" name="Oval 44"/>
          <p:cNvSpPr>
            <a:spLocks noChangeArrowheads="1"/>
          </p:cNvSpPr>
          <p:nvPr/>
        </p:nvSpPr>
        <p:spPr bwMode="auto">
          <a:xfrm>
            <a:off x="423727"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1</a:t>
            </a:r>
          </a:p>
        </p:txBody>
      </p:sp>
      <p:sp>
        <p:nvSpPr>
          <p:cNvPr id="44075" name="Oval 45"/>
          <p:cNvSpPr>
            <a:spLocks noChangeArrowheads="1"/>
          </p:cNvSpPr>
          <p:nvPr/>
        </p:nvSpPr>
        <p:spPr bwMode="auto">
          <a:xfrm>
            <a:off x="1871527"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0</a:t>
            </a:r>
          </a:p>
        </p:txBody>
      </p:sp>
      <p:sp>
        <p:nvSpPr>
          <p:cNvPr id="44076" name="Oval 46"/>
          <p:cNvSpPr>
            <a:spLocks noChangeArrowheads="1"/>
          </p:cNvSpPr>
          <p:nvPr/>
        </p:nvSpPr>
        <p:spPr bwMode="auto">
          <a:xfrm>
            <a:off x="3351077"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0</a:t>
            </a:r>
          </a:p>
        </p:txBody>
      </p:sp>
      <p:sp>
        <p:nvSpPr>
          <p:cNvPr id="4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lstStyle/>
          <a:p>
            <a:r>
              <a:rPr lang="en-US" sz="4000"/>
              <a:t>Univalent: Single Value Possible</a:t>
            </a:r>
          </a:p>
        </p:txBody>
      </p:sp>
      <p:sp>
        <p:nvSpPr>
          <p:cNvPr id="45058" name="Slide Number Placeholder 4"/>
          <p:cNvSpPr>
            <a:spLocks noGrp="1"/>
          </p:cNvSpPr>
          <p:nvPr>
            <p:ph type="sldNum" sz="quarter" idx="10"/>
          </p:nvPr>
        </p:nvSpPr>
        <p:spPr>
          <a:noFill/>
        </p:spPr>
        <p:txBody>
          <a:bodyPr/>
          <a:lstStyle/>
          <a:p>
            <a:fld id="{4D3D507E-3913-4709-9E1C-E212EA650C48}" type="slidenum">
              <a:rPr lang="x-none" smtClean="0">
                <a:latin typeface="Arial" pitchFamily="34" charset="0"/>
                <a:cs typeface="Arial" pitchFamily="34" charset="0"/>
              </a:rPr>
              <a:pPr/>
              <a:t>32</a:t>
            </a:fld>
            <a:endParaRPr lang="en-US">
              <a:latin typeface="Arial" pitchFamily="34" charset="0"/>
              <a:cs typeface="Arial" pitchFamily="34" charset="0"/>
            </a:endParaRPr>
          </a:p>
        </p:txBody>
      </p:sp>
      <p:sp>
        <p:nvSpPr>
          <p:cNvPr id="45059" name="AutoShape 51"/>
          <p:cNvSpPr>
            <a:spLocks noChangeArrowheads="1"/>
          </p:cNvSpPr>
          <p:nvPr/>
        </p:nvSpPr>
        <p:spPr bwMode="auto">
          <a:xfrm>
            <a:off x="2863850" y="3652838"/>
            <a:ext cx="1371600" cy="685800"/>
          </a:xfrm>
          <a:prstGeom prst="wedgeRoundRectCallout">
            <a:avLst>
              <a:gd name="adj1" fmla="val 197685"/>
              <a:gd name="adj2" fmla="val -242361"/>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45060" name="AutoShape 44"/>
          <p:cNvSpPr>
            <a:spLocks noChangeArrowheads="1"/>
          </p:cNvSpPr>
          <p:nvPr/>
        </p:nvSpPr>
        <p:spPr bwMode="auto">
          <a:xfrm>
            <a:off x="5562600" y="2895600"/>
            <a:ext cx="1371600" cy="685800"/>
          </a:xfrm>
          <a:prstGeom prst="wedgeRoundRectCallout">
            <a:avLst>
              <a:gd name="adj1" fmla="val 76620"/>
              <a:gd name="adj2" fmla="val -117593"/>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45062" name="Oval 3"/>
          <p:cNvSpPr>
            <a:spLocks noChangeArrowheads="1"/>
          </p:cNvSpPr>
          <p:nvPr/>
        </p:nvSpPr>
        <p:spPr bwMode="auto">
          <a:xfrm>
            <a:off x="23368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3" name="Oval 4"/>
          <p:cNvSpPr>
            <a:spLocks noChangeArrowheads="1"/>
          </p:cNvSpPr>
          <p:nvPr/>
        </p:nvSpPr>
        <p:spPr bwMode="auto">
          <a:xfrm>
            <a:off x="57404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4" name="Oval 5"/>
          <p:cNvSpPr>
            <a:spLocks noChangeArrowheads="1"/>
          </p:cNvSpPr>
          <p:nvPr/>
        </p:nvSpPr>
        <p:spPr bwMode="auto">
          <a:xfrm>
            <a:off x="97472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5" name="Oval 6"/>
          <p:cNvSpPr>
            <a:spLocks noChangeArrowheads="1"/>
          </p:cNvSpPr>
          <p:nvPr/>
        </p:nvSpPr>
        <p:spPr bwMode="auto">
          <a:xfrm>
            <a:off x="39052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6" name="Oval 7"/>
          <p:cNvSpPr>
            <a:spLocks noChangeArrowheads="1"/>
          </p:cNvSpPr>
          <p:nvPr/>
        </p:nvSpPr>
        <p:spPr bwMode="auto">
          <a:xfrm>
            <a:off x="1849438"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7" name="Oval 8"/>
          <p:cNvSpPr>
            <a:spLocks noChangeArrowheads="1"/>
          </p:cNvSpPr>
          <p:nvPr/>
        </p:nvSpPr>
        <p:spPr bwMode="auto">
          <a:xfrm>
            <a:off x="5059363"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8" name="Oval 9"/>
          <p:cNvSpPr>
            <a:spLocks noChangeArrowheads="1"/>
          </p:cNvSpPr>
          <p:nvPr/>
        </p:nvSpPr>
        <p:spPr bwMode="auto">
          <a:xfrm>
            <a:off x="710247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69" name="Oval 10"/>
          <p:cNvSpPr>
            <a:spLocks noChangeArrowheads="1"/>
          </p:cNvSpPr>
          <p:nvPr/>
        </p:nvSpPr>
        <p:spPr bwMode="auto">
          <a:xfrm>
            <a:off x="3016250"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70" name="Oval 11"/>
          <p:cNvSpPr>
            <a:spLocks noChangeArrowheads="1"/>
          </p:cNvSpPr>
          <p:nvPr/>
        </p:nvSpPr>
        <p:spPr bwMode="auto">
          <a:xfrm>
            <a:off x="3308350"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71" name="Oval 12"/>
          <p:cNvSpPr>
            <a:spLocks noChangeArrowheads="1"/>
          </p:cNvSpPr>
          <p:nvPr/>
        </p:nvSpPr>
        <p:spPr bwMode="auto">
          <a:xfrm>
            <a:off x="4767263"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72" name="Oval 13"/>
          <p:cNvSpPr>
            <a:spLocks noChangeArrowheads="1"/>
          </p:cNvSpPr>
          <p:nvPr/>
        </p:nvSpPr>
        <p:spPr bwMode="auto">
          <a:xfrm>
            <a:off x="62261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73" name="Oval 14"/>
          <p:cNvSpPr>
            <a:spLocks noChangeArrowheads="1"/>
          </p:cNvSpPr>
          <p:nvPr/>
        </p:nvSpPr>
        <p:spPr bwMode="auto">
          <a:xfrm>
            <a:off x="76866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74" name="Oval 18"/>
          <p:cNvSpPr>
            <a:spLocks noChangeArrowheads="1"/>
          </p:cNvSpPr>
          <p:nvPr/>
        </p:nvSpPr>
        <p:spPr bwMode="auto">
          <a:xfrm>
            <a:off x="4767263"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5075" name="Oval 19"/>
          <p:cNvSpPr>
            <a:spLocks noChangeArrowheads="1"/>
          </p:cNvSpPr>
          <p:nvPr/>
        </p:nvSpPr>
        <p:spPr bwMode="auto">
          <a:xfrm>
            <a:off x="62261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5076" name="Oval 20"/>
          <p:cNvSpPr>
            <a:spLocks noChangeArrowheads="1"/>
          </p:cNvSpPr>
          <p:nvPr/>
        </p:nvSpPr>
        <p:spPr bwMode="auto">
          <a:xfrm>
            <a:off x="76866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5077" name="Line 21"/>
          <p:cNvSpPr>
            <a:spLocks noChangeShapeType="1"/>
          </p:cNvSpPr>
          <p:nvPr/>
        </p:nvSpPr>
        <p:spPr bwMode="auto">
          <a:xfrm flipH="1">
            <a:off x="1828800" y="3429000"/>
            <a:ext cx="533400" cy="3048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78" name="Line 22"/>
          <p:cNvSpPr>
            <a:spLocks noChangeShapeType="1"/>
          </p:cNvSpPr>
          <p:nvPr/>
        </p:nvSpPr>
        <p:spPr bwMode="auto">
          <a:xfrm>
            <a:off x="6781800" y="3429000"/>
            <a:ext cx="5334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79" name="Line 23"/>
          <p:cNvSpPr>
            <a:spLocks noChangeShapeType="1"/>
          </p:cNvSpPr>
          <p:nvPr/>
        </p:nvSpPr>
        <p:spPr bwMode="auto">
          <a:xfrm flipH="1">
            <a:off x="5486400" y="3429000"/>
            <a:ext cx="304800" cy="3048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80" name="Line 24"/>
          <p:cNvSpPr>
            <a:spLocks noChangeShapeType="1"/>
          </p:cNvSpPr>
          <p:nvPr/>
        </p:nvSpPr>
        <p:spPr bwMode="auto">
          <a:xfrm>
            <a:off x="3352800" y="3429000"/>
            <a:ext cx="3048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1" name="Line 25"/>
          <p:cNvSpPr>
            <a:spLocks noChangeShapeType="1"/>
          </p:cNvSpPr>
          <p:nvPr/>
        </p:nvSpPr>
        <p:spPr bwMode="auto">
          <a:xfrm flipH="1">
            <a:off x="990600" y="4343400"/>
            <a:ext cx="3048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2" name="Line 26"/>
          <p:cNvSpPr>
            <a:spLocks noChangeShapeType="1"/>
          </p:cNvSpPr>
          <p:nvPr/>
        </p:nvSpPr>
        <p:spPr bwMode="auto">
          <a:xfrm>
            <a:off x="7848600" y="4343400"/>
            <a:ext cx="304800" cy="3810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83" name="Line 27"/>
          <p:cNvSpPr>
            <a:spLocks noChangeShapeType="1"/>
          </p:cNvSpPr>
          <p:nvPr/>
        </p:nvSpPr>
        <p:spPr bwMode="auto">
          <a:xfrm flipH="1">
            <a:off x="2667000" y="4343400"/>
            <a:ext cx="609600" cy="3810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84" name="Line 28"/>
          <p:cNvSpPr>
            <a:spLocks noChangeShapeType="1"/>
          </p:cNvSpPr>
          <p:nvPr/>
        </p:nvSpPr>
        <p:spPr bwMode="auto">
          <a:xfrm>
            <a:off x="5867400" y="4343400"/>
            <a:ext cx="609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5" name="Line 29"/>
          <p:cNvSpPr>
            <a:spLocks noChangeShapeType="1"/>
          </p:cNvSpPr>
          <p:nvPr/>
        </p:nvSpPr>
        <p:spPr bwMode="auto">
          <a:xfrm>
            <a:off x="3657600" y="4343400"/>
            <a:ext cx="228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6" name="Line 30"/>
          <p:cNvSpPr>
            <a:spLocks noChangeShapeType="1"/>
          </p:cNvSpPr>
          <p:nvPr/>
        </p:nvSpPr>
        <p:spPr bwMode="auto">
          <a:xfrm flipH="1">
            <a:off x="5105400" y="4343400"/>
            <a:ext cx="228600" cy="3810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87" name="Line 31"/>
          <p:cNvSpPr>
            <a:spLocks noChangeShapeType="1"/>
          </p:cNvSpPr>
          <p:nvPr/>
        </p:nvSpPr>
        <p:spPr bwMode="auto">
          <a:xfrm>
            <a:off x="9144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8" name="Line 32"/>
          <p:cNvSpPr>
            <a:spLocks noChangeShapeType="1"/>
          </p:cNvSpPr>
          <p:nvPr/>
        </p:nvSpPr>
        <p:spPr bwMode="auto">
          <a:xfrm>
            <a:off x="23622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89" name="Line 33"/>
          <p:cNvSpPr>
            <a:spLocks noChangeShapeType="1"/>
          </p:cNvSpPr>
          <p:nvPr/>
        </p:nvSpPr>
        <p:spPr bwMode="auto">
          <a:xfrm>
            <a:off x="3810000" y="5257800"/>
            <a:ext cx="0" cy="3048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90" name="Line 34"/>
          <p:cNvSpPr>
            <a:spLocks noChangeShapeType="1"/>
          </p:cNvSpPr>
          <p:nvPr/>
        </p:nvSpPr>
        <p:spPr bwMode="auto">
          <a:xfrm>
            <a:off x="52578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91" name="Line 35"/>
          <p:cNvSpPr>
            <a:spLocks noChangeShapeType="1"/>
          </p:cNvSpPr>
          <p:nvPr/>
        </p:nvSpPr>
        <p:spPr bwMode="auto">
          <a:xfrm>
            <a:off x="6705600" y="5257800"/>
            <a:ext cx="0" cy="3048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92" name="Line 36"/>
          <p:cNvSpPr>
            <a:spLocks noChangeShapeType="1"/>
          </p:cNvSpPr>
          <p:nvPr/>
        </p:nvSpPr>
        <p:spPr bwMode="auto">
          <a:xfrm>
            <a:off x="8153400" y="5257800"/>
            <a:ext cx="0" cy="3048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45095" name="Oval 39"/>
          <p:cNvSpPr>
            <a:spLocks noChangeArrowheads="1"/>
          </p:cNvSpPr>
          <p:nvPr/>
        </p:nvSpPr>
        <p:spPr bwMode="auto">
          <a:xfrm>
            <a:off x="4038600" y="19812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096" name="Line 41"/>
          <p:cNvSpPr>
            <a:spLocks noChangeShapeType="1"/>
          </p:cNvSpPr>
          <p:nvPr/>
        </p:nvSpPr>
        <p:spPr bwMode="auto">
          <a:xfrm>
            <a:off x="5029200" y="2514600"/>
            <a:ext cx="914400" cy="4572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5097" name="Text Box 43"/>
          <p:cNvSpPr txBox="1">
            <a:spLocks noChangeArrowheads="1"/>
          </p:cNvSpPr>
          <p:nvPr/>
        </p:nvSpPr>
        <p:spPr bwMode="auto">
          <a:xfrm>
            <a:off x="6066363" y="1670050"/>
            <a:ext cx="2210862" cy="646331"/>
          </a:xfrm>
          <a:prstGeom prst="rect">
            <a:avLst/>
          </a:prstGeom>
          <a:noFill/>
          <a:ln w="9525">
            <a:noFill/>
            <a:miter lim="800000"/>
            <a:headEnd/>
            <a:tailEnd/>
          </a:ln>
        </p:spPr>
        <p:txBody>
          <a:bodyPr wrap="none">
            <a:spAutoFit/>
          </a:bodyPr>
          <a:lstStyle/>
          <a:p>
            <a:pPr algn="r"/>
            <a:r>
              <a:rPr lang="en-US" sz="3600" b="1">
                <a:solidFill>
                  <a:schemeClr val="accent1"/>
                </a:solidFill>
                <a:latin typeface="Arial" pitchFamily="34" charset="0"/>
                <a:cs typeface="Arial" pitchFamily="34" charset="0"/>
              </a:rPr>
              <a:t>univalent</a:t>
            </a:r>
          </a:p>
        </p:txBody>
      </p:sp>
      <p:sp>
        <p:nvSpPr>
          <p:cNvPr id="45098" name="Oval 48"/>
          <p:cNvSpPr>
            <a:spLocks noChangeArrowheads="1"/>
          </p:cNvSpPr>
          <p:nvPr/>
        </p:nvSpPr>
        <p:spPr bwMode="auto">
          <a:xfrm>
            <a:off x="3810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1</a:t>
            </a:r>
          </a:p>
        </p:txBody>
      </p:sp>
      <p:sp>
        <p:nvSpPr>
          <p:cNvPr id="45099" name="Oval 49"/>
          <p:cNvSpPr>
            <a:spLocks noChangeArrowheads="1"/>
          </p:cNvSpPr>
          <p:nvPr/>
        </p:nvSpPr>
        <p:spPr bwMode="auto">
          <a:xfrm>
            <a:off x="18288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0</a:t>
            </a:r>
          </a:p>
        </p:txBody>
      </p:sp>
      <p:sp>
        <p:nvSpPr>
          <p:cNvPr id="45100" name="Oval 50"/>
          <p:cNvSpPr>
            <a:spLocks noChangeArrowheads="1"/>
          </p:cNvSpPr>
          <p:nvPr/>
        </p:nvSpPr>
        <p:spPr bwMode="auto">
          <a:xfrm>
            <a:off x="330835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0</a:t>
            </a:r>
          </a:p>
        </p:txBody>
      </p:sp>
      <p:sp>
        <p:nvSpPr>
          <p:cNvPr id="4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44" name="Line 60"/>
          <p:cNvSpPr>
            <a:spLocks noChangeShapeType="1"/>
          </p:cNvSpPr>
          <p:nvPr/>
        </p:nvSpPr>
        <p:spPr bwMode="auto">
          <a:xfrm flipH="1">
            <a:off x="3200400" y="2514600"/>
            <a:ext cx="914400" cy="457200"/>
          </a:xfrm>
          <a:prstGeom prst="line">
            <a:avLst/>
          </a:prstGeom>
          <a:noFill/>
          <a:ln w="76200">
            <a:solidFill>
              <a:srgbClr val="00B0F0"/>
            </a:solidFill>
            <a:round/>
            <a:headEnd/>
            <a:tailEnd type="triangle" w="med" len="med"/>
          </a:ln>
        </p:spPr>
        <p:txBody>
          <a:bodyPr wrap="none" anchor="ctr"/>
          <a:lstStyle/>
          <a:p>
            <a:endParaRPr lang="en-US" dirty="0">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type="title"/>
          </p:nvPr>
        </p:nvSpPr>
        <p:spPr/>
        <p:txBody>
          <a:bodyPr/>
          <a:lstStyle/>
          <a:p>
            <a:r>
              <a:rPr lang="en-US" sz="4000"/>
              <a:t>x-valent: x Only Possible Decision</a:t>
            </a:r>
          </a:p>
        </p:txBody>
      </p:sp>
      <p:sp>
        <p:nvSpPr>
          <p:cNvPr id="46082" name="Slide Number Placeholder 4"/>
          <p:cNvSpPr>
            <a:spLocks noGrp="1"/>
          </p:cNvSpPr>
          <p:nvPr>
            <p:ph type="sldNum" sz="quarter" idx="10"/>
          </p:nvPr>
        </p:nvSpPr>
        <p:spPr>
          <a:noFill/>
        </p:spPr>
        <p:txBody>
          <a:bodyPr/>
          <a:lstStyle/>
          <a:p>
            <a:fld id="{D664246B-1110-4A49-AB0E-9960B1FAF6FE}" type="slidenum">
              <a:rPr lang="x-none" smtClean="0">
                <a:latin typeface="Arial" pitchFamily="34" charset="0"/>
                <a:cs typeface="Arial" pitchFamily="34" charset="0"/>
              </a:rPr>
              <a:pPr/>
              <a:t>33</a:t>
            </a:fld>
            <a:endParaRPr lang="en-US">
              <a:latin typeface="Arial" pitchFamily="34" charset="0"/>
              <a:cs typeface="Arial" pitchFamily="34" charset="0"/>
            </a:endParaRPr>
          </a:p>
        </p:txBody>
      </p:sp>
      <p:sp>
        <p:nvSpPr>
          <p:cNvPr id="46083" name="AutoShape 2"/>
          <p:cNvSpPr>
            <a:spLocks noChangeArrowheads="1"/>
          </p:cNvSpPr>
          <p:nvPr/>
        </p:nvSpPr>
        <p:spPr bwMode="auto">
          <a:xfrm>
            <a:off x="5562600" y="2895600"/>
            <a:ext cx="1371600" cy="685800"/>
          </a:xfrm>
          <a:prstGeom prst="wedgeRoundRectCallout">
            <a:avLst>
              <a:gd name="adj1" fmla="val 59722"/>
              <a:gd name="adj2" fmla="val -126157"/>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46085" name="Oval 4"/>
          <p:cNvSpPr>
            <a:spLocks noChangeArrowheads="1"/>
          </p:cNvSpPr>
          <p:nvPr/>
        </p:nvSpPr>
        <p:spPr bwMode="auto">
          <a:xfrm>
            <a:off x="23368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86" name="Oval 5"/>
          <p:cNvSpPr>
            <a:spLocks noChangeArrowheads="1"/>
          </p:cNvSpPr>
          <p:nvPr/>
        </p:nvSpPr>
        <p:spPr bwMode="auto">
          <a:xfrm>
            <a:off x="5740400" y="2971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87" name="Oval 6"/>
          <p:cNvSpPr>
            <a:spLocks noChangeArrowheads="1"/>
          </p:cNvSpPr>
          <p:nvPr/>
        </p:nvSpPr>
        <p:spPr bwMode="auto">
          <a:xfrm>
            <a:off x="97472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88" name="Oval 7"/>
          <p:cNvSpPr>
            <a:spLocks noChangeArrowheads="1"/>
          </p:cNvSpPr>
          <p:nvPr/>
        </p:nvSpPr>
        <p:spPr bwMode="auto">
          <a:xfrm>
            <a:off x="39052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89" name="Oval 8"/>
          <p:cNvSpPr>
            <a:spLocks noChangeArrowheads="1"/>
          </p:cNvSpPr>
          <p:nvPr/>
        </p:nvSpPr>
        <p:spPr bwMode="auto">
          <a:xfrm>
            <a:off x="1849438"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0" name="Oval 9"/>
          <p:cNvSpPr>
            <a:spLocks noChangeArrowheads="1"/>
          </p:cNvSpPr>
          <p:nvPr/>
        </p:nvSpPr>
        <p:spPr bwMode="auto">
          <a:xfrm>
            <a:off x="5059363"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1" name="Oval 10"/>
          <p:cNvSpPr>
            <a:spLocks noChangeArrowheads="1"/>
          </p:cNvSpPr>
          <p:nvPr/>
        </p:nvSpPr>
        <p:spPr bwMode="auto">
          <a:xfrm>
            <a:off x="7102475"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2" name="Oval 11"/>
          <p:cNvSpPr>
            <a:spLocks noChangeArrowheads="1"/>
          </p:cNvSpPr>
          <p:nvPr/>
        </p:nvSpPr>
        <p:spPr bwMode="auto">
          <a:xfrm>
            <a:off x="3016250" y="3733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3" name="Oval 12"/>
          <p:cNvSpPr>
            <a:spLocks noChangeArrowheads="1"/>
          </p:cNvSpPr>
          <p:nvPr/>
        </p:nvSpPr>
        <p:spPr bwMode="auto">
          <a:xfrm>
            <a:off x="3308350"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4" name="Oval 13"/>
          <p:cNvSpPr>
            <a:spLocks noChangeArrowheads="1"/>
          </p:cNvSpPr>
          <p:nvPr/>
        </p:nvSpPr>
        <p:spPr bwMode="auto">
          <a:xfrm>
            <a:off x="4767263"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5" name="Oval 14"/>
          <p:cNvSpPr>
            <a:spLocks noChangeArrowheads="1"/>
          </p:cNvSpPr>
          <p:nvPr/>
        </p:nvSpPr>
        <p:spPr bwMode="auto">
          <a:xfrm>
            <a:off x="62261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6" name="Oval 15"/>
          <p:cNvSpPr>
            <a:spLocks noChangeArrowheads="1"/>
          </p:cNvSpPr>
          <p:nvPr/>
        </p:nvSpPr>
        <p:spPr bwMode="auto">
          <a:xfrm>
            <a:off x="7686675" y="47244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097" name="Oval 16"/>
          <p:cNvSpPr>
            <a:spLocks noChangeArrowheads="1"/>
          </p:cNvSpPr>
          <p:nvPr/>
        </p:nvSpPr>
        <p:spPr bwMode="auto">
          <a:xfrm>
            <a:off x="18288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0</a:t>
            </a:r>
          </a:p>
        </p:txBody>
      </p:sp>
      <p:sp>
        <p:nvSpPr>
          <p:cNvPr id="46098" name="Oval 17"/>
          <p:cNvSpPr>
            <a:spLocks noChangeArrowheads="1"/>
          </p:cNvSpPr>
          <p:nvPr/>
        </p:nvSpPr>
        <p:spPr bwMode="auto">
          <a:xfrm>
            <a:off x="4767263"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6099" name="Oval 18"/>
          <p:cNvSpPr>
            <a:spLocks noChangeArrowheads="1"/>
          </p:cNvSpPr>
          <p:nvPr/>
        </p:nvSpPr>
        <p:spPr bwMode="auto">
          <a:xfrm>
            <a:off x="62261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6100" name="Oval 19"/>
          <p:cNvSpPr>
            <a:spLocks noChangeArrowheads="1"/>
          </p:cNvSpPr>
          <p:nvPr/>
        </p:nvSpPr>
        <p:spPr bwMode="auto">
          <a:xfrm>
            <a:off x="7686675"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1</a:t>
            </a:r>
          </a:p>
        </p:txBody>
      </p:sp>
      <p:sp>
        <p:nvSpPr>
          <p:cNvPr id="46101" name="Line 20"/>
          <p:cNvSpPr>
            <a:spLocks noChangeShapeType="1"/>
          </p:cNvSpPr>
          <p:nvPr/>
        </p:nvSpPr>
        <p:spPr bwMode="auto">
          <a:xfrm flipH="1">
            <a:off x="1828800" y="3429000"/>
            <a:ext cx="5334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02" name="Line 21"/>
          <p:cNvSpPr>
            <a:spLocks noChangeShapeType="1"/>
          </p:cNvSpPr>
          <p:nvPr/>
        </p:nvSpPr>
        <p:spPr bwMode="auto">
          <a:xfrm>
            <a:off x="6781800" y="3429000"/>
            <a:ext cx="5334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03" name="Line 22"/>
          <p:cNvSpPr>
            <a:spLocks noChangeShapeType="1"/>
          </p:cNvSpPr>
          <p:nvPr/>
        </p:nvSpPr>
        <p:spPr bwMode="auto">
          <a:xfrm flipH="1">
            <a:off x="5486400" y="3429000"/>
            <a:ext cx="30480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04" name="Line 23"/>
          <p:cNvSpPr>
            <a:spLocks noChangeShapeType="1"/>
          </p:cNvSpPr>
          <p:nvPr/>
        </p:nvSpPr>
        <p:spPr bwMode="auto">
          <a:xfrm>
            <a:off x="3352800" y="3429000"/>
            <a:ext cx="30480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05" name="Line 24"/>
          <p:cNvSpPr>
            <a:spLocks noChangeShapeType="1"/>
          </p:cNvSpPr>
          <p:nvPr/>
        </p:nvSpPr>
        <p:spPr bwMode="auto">
          <a:xfrm flipH="1">
            <a:off x="990600" y="4343400"/>
            <a:ext cx="3048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06" name="Line 25"/>
          <p:cNvSpPr>
            <a:spLocks noChangeShapeType="1"/>
          </p:cNvSpPr>
          <p:nvPr/>
        </p:nvSpPr>
        <p:spPr bwMode="auto">
          <a:xfrm>
            <a:off x="7848600" y="4343400"/>
            <a:ext cx="3048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07" name="Line 26"/>
          <p:cNvSpPr>
            <a:spLocks noChangeShapeType="1"/>
          </p:cNvSpPr>
          <p:nvPr/>
        </p:nvSpPr>
        <p:spPr bwMode="auto">
          <a:xfrm flipH="1">
            <a:off x="2667000" y="4343400"/>
            <a:ext cx="609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08" name="Line 27"/>
          <p:cNvSpPr>
            <a:spLocks noChangeShapeType="1"/>
          </p:cNvSpPr>
          <p:nvPr/>
        </p:nvSpPr>
        <p:spPr bwMode="auto">
          <a:xfrm>
            <a:off x="5867400" y="4343400"/>
            <a:ext cx="609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09" name="Line 28"/>
          <p:cNvSpPr>
            <a:spLocks noChangeShapeType="1"/>
          </p:cNvSpPr>
          <p:nvPr/>
        </p:nvSpPr>
        <p:spPr bwMode="auto">
          <a:xfrm>
            <a:off x="3657600" y="4343400"/>
            <a:ext cx="228600" cy="3810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10" name="Line 29"/>
          <p:cNvSpPr>
            <a:spLocks noChangeShapeType="1"/>
          </p:cNvSpPr>
          <p:nvPr/>
        </p:nvSpPr>
        <p:spPr bwMode="auto">
          <a:xfrm flipH="1">
            <a:off x="5105400" y="4343400"/>
            <a:ext cx="228600" cy="3810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11" name="Line 30"/>
          <p:cNvSpPr>
            <a:spLocks noChangeShapeType="1"/>
          </p:cNvSpPr>
          <p:nvPr/>
        </p:nvSpPr>
        <p:spPr bwMode="auto">
          <a:xfrm>
            <a:off x="9144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12" name="Line 31"/>
          <p:cNvSpPr>
            <a:spLocks noChangeShapeType="1"/>
          </p:cNvSpPr>
          <p:nvPr/>
        </p:nvSpPr>
        <p:spPr bwMode="auto">
          <a:xfrm>
            <a:off x="23622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13" name="Line 32"/>
          <p:cNvSpPr>
            <a:spLocks noChangeShapeType="1"/>
          </p:cNvSpPr>
          <p:nvPr/>
        </p:nvSpPr>
        <p:spPr bwMode="auto">
          <a:xfrm>
            <a:off x="38100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14" name="Line 33"/>
          <p:cNvSpPr>
            <a:spLocks noChangeShapeType="1"/>
          </p:cNvSpPr>
          <p:nvPr/>
        </p:nvSpPr>
        <p:spPr bwMode="auto">
          <a:xfrm>
            <a:off x="5257800" y="5257800"/>
            <a:ext cx="0" cy="3048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15" name="Line 34"/>
          <p:cNvSpPr>
            <a:spLocks noChangeShapeType="1"/>
          </p:cNvSpPr>
          <p:nvPr/>
        </p:nvSpPr>
        <p:spPr bwMode="auto">
          <a:xfrm>
            <a:off x="67056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16" name="Line 35"/>
          <p:cNvSpPr>
            <a:spLocks noChangeShapeType="1"/>
          </p:cNvSpPr>
          <p:nvPr/>
        </p:nvSpPr>
        <p:spPr bwMode="auto">
          <a:xfrm>
            <a:off x="8153400" y="5257800"/>
            <a:ext cx="0" cy="3048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17" name="Text Box 36"/>
          <p:cNvSpPr txBox="1">
            <a:spLocks noChangeArrowheads="1"/>
          </p:cNvSpPr>
          <p:nvPr/>
        </p:nvSpPr>
        <p:spPr bwMode="auto">
          <a:xfrm>
            <a:off x="2841625" y="7612063"/>
            <a:ext cx="184150" cy="1785104"/>
          </a:xfrm>
          <a:prstGeom prst="rect">
            <a:avLst/>
          </a:prstGeom>
          <a:noFill/>
          <a:ln w="9525">
            <a:noFill/>
            <a:miter lim="800000"/>
            <a:headEnd/>
            <a:tailEnd/>
          </a:ln>
        </p:spPr>
        <p:txBody>
          <a:bodyPr>
            <a:spAutoFit/>
          </a:bodyPr>
          <a:lstStyle/>
          <a:p>
            <a:pPr algn="r">
              <a:spcBef>
                <a:spcPct val="50000"/>
              </a:spcBef>
            </a:pPr>
            <a:endParaRPr lang="en-US" sz="4400" b="1">
              <a:latin typeface="Arial" pitchFamily="34" charset="0"/>
              <a:cs typeface="Arial" pitchFamily="34" charset="0"/>
            </a:endParaRPr>
          </a:p>
          <a:p>
            <a:pPr algn="r">
              <a:spcBef>
                <a:spcPct val="50000"/>
              </a:spcBef>
            </a:pPr>
            <a:endParaRPr lang="en-US" sz="4400" b="1">
              <a:latin typeface="Arial" pitchFamily="34" charset="0"/>
              <a:cs typeface="Arial" pitchFamily="34" charset="0"/>
            </a:endParaRPr>
          </a:p>
        </p:txBody>
      </p:sp>
      <p:sp>
        <p:nvSpPr>
          <p:cNvPr id="46118" name="Text Box 37"/>
          <p:cNvSpPr txBox="1">
            <a:spLocks noChangeArrowheads="1"/>
          </p:cNvSpPr>
          <p:nvPr/>
        </p:nvSpPr>
        <p:spPr bwMode="auto">
          <a:xfrm>
            <a:off x="1736725" y="8645525"/>
            <a:ext cx="184150" cy="762000"/>
          </a:xfrm>
          <a:prstGeom prst="rect">
            <a:avLst/>
          </a:prstGeom>
          <a:noFill/>
          <a:ln w="9525">
            <a:noFill/>
            <a:miter lim="800000"/>
            <a:headEnd/>
            <a:tailEnd/>
          </a:ln>
        </p:spPr>
        <p:txBody>
          <a:bodyPr wrap="none">
            <a:spAutoFit/>
          </a:bodyPr>
          <a:lstStyle/>
          <a:p>
            <a:pPr algn="r"/>
            <a:endParaRPr lang="en-US" sz="4400" b="1">
              <a:latin typeface="Arial" pitchFamily="34" charset="0"/>
              <a:cs typeface="Arial" pitchFamily="34" charset="0"/>
            </a:endParaRPr>
          </a:p>
        </p:txBody>
      </p:sp>
      <p:sp>
        <p:nvSpPr>
          <p:cNvPr id="46119" name="Oval 38"/>
          <p:cNvSpPr>
            <a:spLocks noChangeArrowheads="1"/>
          </p:cNvSpPr>
          <p:nvPr/>
        </p:nvSpPr>
        <p:spPr bwMode="auto">
          <a:xfrm>
            <a:off x="4038600" y="19812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120" name="Line 39"/>
          <p:cNvSpPr>
            <a:spLocks noChangeShapeType="1"/>
          </p:cNvSpPr>
          <p:nvPr/>
        </p:nvSpPr>
        <p:spPr bwMode="auto">
          <a:xfrm flipH="1">
            <a:off x="3200400" y="2514600"/>
            <a:ext cx="914400" cy="4572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121" name="Line 40"/>
          <p:cNvSpPr>
            <a:spLocks noChangeShapeType="1"/>
          </p:cNvSpPr>
          <p:nvPr/>
        </p:nvSpPr>
        <p:spPr bwMode="auto">
          <a:xfrm>
            <a:off x="5029200" y="2514600"/>
            <a:ext cx="914400" cy="4572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46122" name="Text Box 41"/>
          <p:cNvSpPr txBox="1">
            <a:spLocks noChangeArrowheads="1"/>
          </p:cNvSpPr>
          <p:nvPr/>
        </p:nvSpPr>
        <p:spPr bwMode="auto">
          <a:xfrm>
            <a:off x="6445330" y="1752600"/>
            <a:ext cx="1928733" cy="646331"/>
          </a:xfrm>
          <a:prstGeom prst="rect">
            <a:avLst/>
          </a:prstGeom>
          <a:noFill/>
          <a:ln w="9525">
            <a:noFill/>
            <a:miter lim="800000"/>
            <a:headEnd/>
            <a:tailEnd/>
          </a:ln>
        </p:spPr>
        <p:txBody>
          <a:bodyPr wrap="none">
            <a:spAutoFit/>
          </a:bodyPr>
          <a:lstStyle/>
          <a:p>
            <a:pPr algn="r"/>
            <a:r>
              <a:rPr lang="en-US" sz="3600" b="1">
                <a:solidFill>
                  <a:schemeClr val="accent1"/>
                </a:solidFill>
                <a:latin typeface="Arial" pitchFamily="34" charset="0"/>
                <a:cs typeface="Arial" pitchFamily="34" charset="0"/>
              </a:rPr>
              <a:t>1-valent</a:t>
            </a:r>
          </a:p>
        </p:txBody>
      </p:sp>
      <p:sp>
        <p:nvSpPr>
          <p:cNvPr id="46123" name="Oval 42"/>
          <p:cNvSpPr>
            <a:spLocks noChangeArrowheads="1"/>
          </p:cNvSpPr>
          <p:nvPr/>
        </p:nvSpPr>
        <p:spPr bwMode="auto">
          <a:xfrm>
            <a:off x="330835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600" b="1">
                <a:solidFill>
                  <a:schemeClr val="tx2"/>
                </a:solidFill>
                <a:latin typeface="Arial" pitchFamily="34" charset="0"/>
                <a:cs typeface="Arial" pitchFamily="34" charset="0"/>
              </a:rPr>
              <a:t>0</a:t>
            </a:r>
          </a:p>
        </p:txBody>
      </p:sp>
      <p:sp>
        <p:nvSpPr>
          <p:cNvPr id="46124" name="Oval 43"/>
          <p:cNvSpPr>
            <a:spLocks noChangeArrowheads="1"/>
          </p:cNvSpPr>
          <p:nvPr/>
        </p:nvSpPr>
        <p:spPr bwMode="auto">
          <a:xfrm>
            <a:off x="381000" y="5562600"/>
            <a:ext cx="1066800" cy="533400"/>
          </a:xfrm>
          <a:prstGeom prst="ellipse">
            <a:avLst/>
          </a:prstGeom>
          <a:solidFill>
            <a:schemeClr val="bg2">
              <a:lumMod val="75000"/>
            </a:schemeClr>
          </a:solidFill>
          <a:ln w="38100">
            <a:solidFill>
              <a:schemeClr val="tx1"/>
            </a:solidFill>
            <a:round/>
            <a:headEnd/>
            <a:tailEnd/>
          </a:ln>
        </p:spPr>
        <p:txBody>
          <a:bodyPr wrap="none" anchor="ctr"/>
          <a:lstStyle/>
          <a:p>
            <a:r>
              <a:rPr lang="en-US" sz="3200" b="1">
                <a:solidFill>
                  <a:schemeClr val="tx2"/>
                </a:solidFill>
                <a:latin typeface="Arial" pitchFamily="34" charset="0"/>
                <a:cs typeface="Arial" pitchFamily="34" charset="0"/>
              </a:rPr>
              <a:t>1</a:t>
            </a:r>
          </a:p>
        </p:txBody>
      </p:sp>
      <p:sp>
        <p:nvSpPr>
          <p:cNvPr id="4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31B2A974-1314-45B4-9A39-0810E1731B5C}" type="slidenum">
              <a:rPr lang="x-none" sz="1400">
                <a:solidFill>
                  <a:srgbClr val="FFFF00"/>
                </a:solidFill>
                <a:latin typeface="Arial" pitchFamily="34" charset="0"/>
                <a:cs typeface="Arial" pitchFamily="34" charset="0"/>
              </a:rPr>
              <a:pPr algn="r"/>
              <a:t>34</a:t>
            </a:fld>
            <a:endParaRPr lang="en-US" sz="1400" dirty="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81594E3F-E048-C65F-4D23-DA61FA109B38}"/>
              </a:ext>
            </a:extLst>
          </p:cNvPr>
          <p:cNvSpPr>
            <a:spLocks noGrp="1"/>
          </p:cNvSpPr>
          <p:nvPr>
            <p:ph type="sldNum" sz="quarter" idx="10"/>
          </p:nvPr>
        </p:nvSpPr>
        <p:spPr/>
        <p:txBody>
          <a:bodyPr/>
          <a:lstStyle/>
          <a:p>
            <a:pPr>
              <a:defRPr/>
            </a:pPr>
            <a:fld id="{E95643C6-E061-4CCC-87EA-E416AB44523D}" type="slidenum">
              <a:rPr lang="x-none" smtClean="0"/>
              <a:pPr>
                <a:defRPr/>
              </a:pPr>
              <a:t>34</a:t>
            </a:fld>
            <a:endParaRPr lang="en-US"/>
          </a:p>
        </p:txBody>
      </p:sp>
      <p:sp>
        <p:nvSpPr>
          <p:cNvPr id="50180" name="Rectangle 2"/>
          <p:cNvSpPr>
            <a:spLocks noGrp="1" noChangeArrowheads="1"/>
          </p:cNvSpPr>
          <p:nvPr>
            <p:ph type="title" idx="4294967295"/>
          </p:nvPr>
        </p:nvSpPr>
        <p:spPr>
          <a:xfrm>
            <a:off x="0" y="609600"/>
            <a:ext cx="7772400" cy="1143000"/>
          </a:xfrm>
        </p:spPr>
        <p:txBody>
          <a:bodyPr/>
          <a:lstStyle/>
          <a:p>
            <a:r>
              <a:rPr lang="en-US"/>
              <a:t>Summary</a:t>
            </a: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9450169E-4EB4-901B-008E-E73B406112CD}"/>
              </a:ext>
            </a:extLst>
          </p:cNvPr>
          <p:cNvSpPr txBox="1"/>
          <p:nvPr/>
        </p:nvSpPr>
        <p:spPr bwMode="auto">
          <a:xfrm>
            <a:off x="685800" y="1593535"/>
            <a:ext cx="653415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Wait-free computation is a tree of states</a:t>
            </a:r>
          </a:p>
        </p:txBody>
      </p:sp>
      <p:sp>
        <p:nvSpPr>
          <p:cNvPr id="4" name="TextBox 3">
            <a:extLst>
              <a:ext uri="{FF2B5EF4-FFF2-40B4-BE49-F238E27FC236}">
                <a16:creationId xmlns:a16="http://schemas.microsoft.com/office/drawing/2014/main" id="{920BB394-41C5-9857-95FB-85287B8C06A5}"/>
              </a:ext>
            </a:extLst>
          </p:cNvPr>
          <p:cNvSpPr txBox="1"/>
          <p:nvPr/>
        </p:nvSpPr>
        <p:spPr bwMode="auto">
          <a:xfrm>
            <a:off x="1691969" y="2825952"/>
            <a:ext cx="354586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Outcome not fixed</a:t>
            </a:r>
          </a:p>
        </p:txBody>
      </p:sp>
      <p:sp>
        <p:nvSpPr>
          <p:cNvPr id="5" name="TextBox 3">
            <a:extLst>
              <a:ext uri="{FF2B5EF4-FFF2-40B4-BE49-F238E27FC236}">
                <a16:creationId xmlns:a16="http://schemas.microsoft.com/office/drawing/2014/main" id="{3F9B3A5D-2552-2528-2245-97DA88EA03D4}"/>
              </a:ext>
            </a:extLst>
          </p:cNvPr>
          <p:cNvSpPr txBox="1"/>
          <p:nvPr/>
        </p:nvSpPr>
        <p:spPr bwMode="auto">
          <a:xfrm>
            <a:off x="685800" y="2231288"/>
            <a:ext cx="2790825"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i="1" dirty="0">
                <a:solidFill>
                  <a:schemeClr val="bg2"/>
                </a:solidFill>
              </a:rPr>
              <a:t>Bivalent</a:t>
            </a:r>
            <a:r>
              <a:rPr lang="en-US" sz="2800" dirty="0">
                <a:solidFill>
                  <a:srgbClr val="FFFF00"/>
                </a:solidFill>
              </a:rPr>
              <a:t> states</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896323DD-4A39-A1FE-0A96-493109053CB5}"/>
              </a:ext>
            </a:extLst>
          </p:cNvPr>
          <p:cNvSpPr txBox="1"/>
          <p:nvPr/>
        </p:nvSpPr>
        <p:spPr bwMode="auto">
          <a:xfrm>
            <a:off x="685800" y="3463705"/>
            <a:ext cx="310771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rPr>
              <a:t>Univalent</a:t>
            </a:r>
            <a:r>
              <a:rPr lang="en-US" sz="2800" dirty="0">
                <a:solidFill>
                  <a:srgbClr val="FFFF00"/>
                </a:solidFill>
              </a:rPr>
              <a:t> states</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2CFBC87D-9938-7908-FD18-C8ACE801A319}"/>
              </a:ext>
            </a:extLst>
          </p:cNvPr>
          <p:cNvSpPr txBox="1"/>
          <p:nvPr/>
        </p:nvSpPr>
        <p:spPr bwMode="auto">
          <a:xfrm>
            <a:off x="1691969" y="4101458"/>
            <a:ext cx="301246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Outcome is fixed</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A9AF5B74-AF5E-6C3D-FB96-C2D2E9E2F179}"/>
              </a:ext>
            </a:extLst>
          </p:cNvPr>
          <p:cNvSpPr txBox="1"/>
          <p:nvPr/>
        </p:nvSpPr>
        <p:spPr bwMode="auto">
          <a:xfrm>
            <a:off x="1691969" y="4739211"/>
            <a:ext cx="420308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May not be “known” yet</a:t>
            </a:r>
            <a:endParaRPr lang="en-US" sz="2800" b="0" dirty="0">
              <a:solidFill>
                <a:srgbClr val="FFFF00"/>
              </a:solidFill>
              <a:latin typeface="Arial" charset="0"/>
            </a:endParaRPr>
          </a:p>
        </p:txBody>
      </p:sp>
      <p:sp>
        <p:nvSpPr>
          <p:cNvPr id="10" name="TextBox 9">
            <a:extLst>
              <a:ext uri="{FF2B5EF4-FFF2-40B4-BE49-F238E27FC236}">
                <a16:creationId xmlns:a16="http://schemas.microsoft.com/office/drawing/2014/main" id="{EE44EA59-9C62-4630-58D2-3F915EB9D9AB}"/>
              </a:ext>
            </a:extLst>
          </p:cNvPr>
          <p:cNvSpPr txBox="1"/>
          <p:nvPr/>
        </p:nvSpPr>
        <p:spPr bwMode="auto">
          <a:xfrm>
            <a:off x="685800" y="5376965"/>
            <a:ext cx="495556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rPr>
              <a:t>1-valent</a:t>
            </a:r>
            <a:r>
              <a:rPr lang="en-US" sz="2800" dirty="0">
                <a:solidFill>
                  <a:srgbClr val="FFFF00"/>
                </a:solidFill>
              </a:rPr>
              <a:t> and </a:t>
            </a:r>
            <a:r>
              <a:rPr lang="en-US" sz="2800" i="1" dirty="0">
                <a:solidFill>
                  <a:schemeClr val="bg2"/>
                </a:solidFill>
              </a:rPr>
              <a:t>0-valent</a:t>
            </a:r>
            <a:r>
              <a:rPr lang="en-US" sz="2800" dirty="0">
                <a:solidFill>
                  <a:srgbClr val="FFFF00"/>
                </a:solidFill>
              </a:rPr>
              <a:t> states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0FEC9EFB-4419-495B-9F56-99962D06EC68}" type="slidenum">
              <a:rPr lang="x-none" sz="1400">
                <a:solidFill>
                  <a:srgbClr val="FFFF00"/>
                </a:solidFill>
                <a:latin typeface="Arial" pitchFamily="34" charset="0"/>
                <a:cs typeface="Arial" pitchFamily="34" charset="0"/>
              </a:rPr>
              <a:pPr algn="r"/>
              <a:t>35</a:t>
            </a:fld>
            <a:endParaRPr lang="en-US" sz="1400" dirty="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7585BBF-2A88-9DA2-D689-4E682B4B74FC}"/>
              </a:ext>
            </a:extLst>
          </p:cNvPr>
          <p:cNvSpPr>
            <a:spLocks noGrp="1"/>
          </p:cNvSpPr>
          <p:nvPr>
            <p:ph type="sldNum" sz="quarter" idx="10"/>
          </p:nvPr>
        </p:nvSpPr>
        <p:spPr/>
        <p:txBody>
          <a:bodyPr/>
          <a:lstStyle/>
          <a:p>
            <a:pPr>
              <a:defRPr/>
            </a:pPr>
            <a:fld id="{E95643C6-E061-4CCC-87EA-E416AB44523D}" type="slidenum">
              <a:rPr lang="x-none" smtClean="0"/>
              <a:pPr>
                <a:defRPr/>
              </a:pPr>
              <a:t>35</a:t>
            </a:fld>
            <a:endParaRPr lang="en-US"/>
          </a:p>
        </p:txBody>
      </p:sp>
      <p:sp>
        <p:nvSpPr>
          <p:cNvPr id="54275" name="Rectangle 2"/>
          <p:cNvSpPr>
            <a:spLocks noGrp="1" noChangeArrowheads="1"/>
          </p:cNvSpPr>
          <p:nvPr>
            <p:ph type="title" idx="4294967295"/>
          </p:nvPr>
        </p:nvSpPr>
        <p:spPr>
          <a:xfrm>
            <a:off x="1371600" y="314325"/>
            <a:ext cx="7772400" cy="1143000"/>
          </a:xfrm>
        </p:spPr>
        <p:txBody>
          <a:bodyPr/>
          <a:lstStyle/>
          <a:p>
            <a:r>
              <a:rPr lang="en-US"/>
              <a:t>Claim</a:t>
            </a:r>
          </a:p>
        </p:txBody>
      </p:sp>
      <p:sp>
        <p:nvSpPr>
          <p:cNvPr id="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6C072045-EE59-33F3-2AFA-82B77D13E381}"/>
              </a:ext>
            </a:extLst>
          </p:cNvPr>
          <p:cNvSpPr txBox="1"/>
          <p:nvPr/>
        </p:nvSpPr>
        <p:spPr bwMode="auto">
          <a:xfrm>
            <a:off x="1626211" y="1673552"/>
            <a:ext cx="489242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Some initial state is </a:t>
            </a:r>
            <a:r>
              <a:rPr lang="en-US" sz="2800" i="1" dirty="0">
                <a:solidFill>
                  <a:schemeClr val="bg2"/>
                </a:solidFill>
              </a:rPr>
              <a:t>bivalent</a:t>
            </a:r>
          </a:p>
        </p:txBody>
      </p:sp>
      <p:sp>
        <p:nvSpPr>
          <p:cNvPr id="4" name="TextBox 3">
            <a:extLst>
              <a:ext uri="{FF2B5EF4-FFF2-40B4-BE49-F238E27FC236}">
                <a16:creationId xmlns:a16="http://schemas.microsoft.com/office/drawing/2014/main" id="{B86DB7FA-36C8-DF35-2DA7-E2FE27A2281D}"/>
              </a:ext>
            </a:extLst>
          </p:cNvPr>
          <p:cNvSpPr txBox="1"/>
          <p:nvPr/>
        </p:nvSpPr>
        <p:spPr bwMode="auto">
          <a:xfrm>
            <a:off x="2273911" y="3048083"/>
            <a:ext cx="187926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Chance</a:t>
            </a:r>
          </a:p>
        </p:txBody>
      </p:sp>
      <p:sp>
        <p:nvSpPr>
          <p:cNvPr id="6" name="TextBox 3">
            <a:extLst>
              <a:ext uri="{FF2B5EF4-FFF2-40B4-BE49-F238E27FC236}">
                <a16:creationId xmlns:a16="http://schemas.microsoft.com/office/drawing/2014/main" id="{1D3EC04A-6790-CD0E-A45C-217487314319}"/>
              </a:ext>
            </a:extLst>
          </p:cNvPr>
          <p:cNvSpPr txBox="1"/>
          <p:nvPr/>
        </p:nvSpPr>
        <p:spPr bwMode="auto">
          <a:xfrm>
            <a:off x="1626211" y="2382362"/>
            <a:ext cx="541276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Consensus outcome depends on</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FE1DCBE8-03AE-4FDF-B15D-705BE6A10911}"/>
              </a:ext>
            </a:extLst>
          </p:cNvPr>
          <p:cNvSpPr txBox="1"/>
          <p:nvPr/>
        </p:nvSpPr>
        <p:spPr bwMode="auto">
          <a:xfrm>
            <a:off x="2273911" y="3756893"/>
            <a:ext cx="402157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Whim of the scheduler</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AD81A031-2B49-F624-372E-82C3FA7BD2FE}"/>
              </a:ext>
            </a:extLst>
          </p:cNvPr>
          <p:cNvSpPr txBox="1"/>
          <p:nvPr/>
        </p:nvSpPr>
        <p:spPr bwMode="auto">
          <a:xfrm>
            <a:off x="1626211" y="4465703"/>
            <a:ext cx="541276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Nothing is fated in advance …</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0A7E12E0-EA11-FD3A-9572-0FF6B5557651}"/>
              </a:ext>
            </a:extLst>
          </p:cNvPr>
          <p:cNvSpPr txBox="1"/>
          <p:nvPr/>
        </p:nvSpPr>
        <p:spPr bwMode="auto">
          <a:xfrm>
            <a:off x="1626211" y="5174514"/>
            <a:ext cx="344680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Let’s prove it …</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a:solidFill>
                  <a:srgbClr val="FFFF00"/>
                </a:solidFill>
                <a:latin typeface="Arial" pitchFamily="34" charset="0"/>
                <a:cs typeface="Arial" pitchFamily="34" charset="0"/>
              </a:rPr>
              <a:t>Art of Multiprocessor Programming</a:t>
            </a:r>
          </a:p>
        </p:txBody>
      </p:sp>
      <p:sp>
        <p:nvSpPr>
          <p:cNvPr id="552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2D95BAC1-C16A-480D-B22E-BFCA86CF8FA6}" type="slidenum">
              <a:rPr lang="x-none" sz="1400">
                <a:solidFill>
                  <a:srgbClr val="FFFF00"/>
                </a:solidFill>
                <a:latin typeface="Arial" pitchFamily="34" charset="0"/>
                <a:cs typeface="Arial" pitchFamily="34" charset="0"/>
              </a:rPr>
              <a:pPr algn="r"/>
              <a:t>36</a:t>
            </a:fld>
            <a:endParaRPr lang="en-US" sz="140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78F756C-070E-19D8-0446-6D8D363F92C0}"/>
              </a:ext>
            </a:extLst>
          </p:cNvPr>
          <p:cNvSpPr>
            <a:spLocks noGrp="1"/>
          </p:cNvSpPr>
          <p:nvPr>
            <p:ph type="sldNum" sz="quarter" idx="10"/>
          </p:nvPr>
        </p:nvSpPr>
        <p:spPr/>
        <p:txBody>
          <a:bodyPr/>
          <a:lstStyle/>
          <a:p>
            <a:pPr>
              <a:defRPr/>
            </a:pPr>
            <a:fld id="{E95643C6-E061-4CCC-87EA-E416AB44523D}" type="slidenum">
              <a:rPr lang="x-none" smtClean="0"/>
              <a:pPr>
                <a:defRPr/>
              </a:pPr>
              <a:t>36</a:t>
            </a:fld>
            <a:endParaRPr lang="en-US"/>
          </a:p>
        </p:txBody>
      </p:sp>
      <p:sp>
        <p:nvSpPr>
          <p:cNvPr id="55300" name="Rectangle 2"/>
          <p:cNvSpPr>
            <a:spLocks noGrp="1" noChangeArrowheads="1"/>
          </p:cNvSpPr>
          <p:nvPr>
            <p:ph type="title" idx="4294967295"/>
          </p:nvPr>
        </p:nvSpPr>
        <p:spPr>
          <a:xfrm>
            <a:off x="0" y="366713"/>
            <a:ext cx="7772400" cy="1143000"/>
          </a:xfrm>
        </p:spPr>
        <p:txBody>
          <a:bodyPr/>
          <a:lstStyle/>
          <a:p>
            <a:r>
              <a:rPr lang="en-US"/>
              <a:t>What if inputs differ?</a:t>
            </a:r>
          </a:p>
        </p:txBody>
      </p:sp>
      <p:grpSp>
        <p:nvGrpSpPr>
          <p:cNvPr id="55301" name="Group 31"/>
          <p:cNvGrpSpPr>
            <a:grpSpLocks/>
          </p:cNvGrpSpPr>
          <p:nvPr/>
        </p:nvGrpSpPr>
        <p:grpSpPr bwMode="auto">
          <a:xfrm flipH="1">
            <a:off x="5808663" y="3054350"/>
            <a:ext cx="1358900" cy="1282700"/>
            <a:chOff x="1008" y="2720"/>
            <a:chExt cx="856" cy="808"/>
          </a:xfrm>
          <a:effectLst>
            <a:glow rad="101600">
              <a:schemeClr val="accent3">
                <a:satMod val="175000"/>
                <a:alpha val="40000"/>
              </a:schemeClr>
            </a:glow>
          </a:effectLst>
        </p:grpSpPr>
        <p:sp>
          <p:nvSpPr>
            <p:cNvPr id="55314" name="Rectangle 32"/>
            <p:cNvSpPr>
              <a:spLocks noChangeArrowheads="1"/>
            </p:cNvSpPr>
            <p:nvPr/>
          </p:nvSpPr>
          <p:spPr bwMode="auto">
            <a:xfrm>
              <a:off x="1032" y="3304"/>
              <a:ext cx="488" cy="160"/>
            </a:xfrm>
            <a:prstGeom prst="rect">
              <a:avLst/>
            </a:prstGeom>
            <a:solidFill>
              <a:srgbClr val="FF000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5315" name="Freeform 33"/>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6" name="Freeform 34"/>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7" name="Freeform 35"/>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8" name="Freeform 36"/>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9" name="Freeform 37"/>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20" name="Freeform 38"/>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21" name="Freeform 39"/>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22" name="Freeform 40"/>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5302" name="AutoShape 41"/>
          <p:cNvSpPr>
            <a:spLocks noChangeArrowheads="1"/>
          </p:cNvSpPr>
          <p:nvPr/>
        </p:nvSpPr>
        <p:spPr bwMode="auto">
          <a:xfrm flipH="1">
            <a:off x="4703763" y="1747838"/>
            <a:ext cx="1676400" cy="914400"/>
          </a:xfrm>
          <a:prstGeom prst="cloudCallout">
            <a:avLst>
              <a:gd name="adj1" fmla="val -43755"/>
              <a:gd name="adj2" fmla="val 71528"/>
            </a:avLst>
          </a:prstGeom>
          <a:noFill/>
          <a:ln w="38100">
            <a:solidFill>
              <a:srgbClr val="FF0000"/>
            </a:solidFill>
            <a:round/>
            <a:headEnd/>
            <a:tailEnd/>
          </a:ln>
        </p:spPr>
        <p:txBody>
          <a:bodyPr anchor="ctr"/>
          <a:lstStyle/>
          <a:p>
            <a:r>
              <a:rPr lang="en-US" sz="4400">
                <a:solidFill>
                  <a:srgbClr val="FFFF00"/>
                </a:solidFill>
                <a:latin typeface="Arial" pitchFamily="34" charset="0"/>
                <a:cs typeface="Arial" pitchFamily="34" charset="0"/>
              </a:rPr>
              <a:t>1</a:t>
            </a:r>
          </a:p>
        </p:txBody>
      </p:sp>
      <p:grpSp>
        <p:nvGrpSpPr>
          <p:cNvPr id="55303" name="Group 42"/>
          <p:cNvGrpSpPr>
            <a:grpSpLocks/>
          </p:cNvGrpSpPr>
          <p:nvPr/>
        </p:nvGrpSpPr>
        <p:grpSpPr bwMode="auto">
          <a:xfrm flipH="1">
            <a:off x="1824038" y="3024188"/>
            <a:ext cx="1358900" cy="1282700"/>
            <a:chOff x="3852" y="2256"/>
            <a:chExt cx="856" cy="808"/>
          </a:xfrm>
          <a:effectLst>
            <a:glow rad="101600">
              <a:schemeClr val="accent3">
                <a:satMod val="175000"/>
                <a:alpha val="40000"/>
              </a:schemeClr>
            </a:glow>
          </a:effectLst>
        </p:grpSpPr>
        <p:sp>
          <p:nvSpPr>
            <p:cNvPr id="55305" name="Rectangle 43"/>
            <p:cNvSpPr>
              <a:spLocks noChangeArrowheads="1"/>
            </p:cNvSpPr>
            <p:nvPr/>
          </p:nvSpPr>
          <p:spPr bwMode="auto">
            <a:xfrm flipH="1">
              <a:off x="4196" y="2840"/>
              <a:ext cx="488" cy="160"/>
            </a:xfrm>
            <a:prstGeom prst="rect">
              <a:avLst/>
            </a:prstGeom>
            <a:solidFill>
              <a:srgbClr val="00B0F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5306" name="Freeform 44"/>
            <p:cNvSpPr>
              <a:spLocks/>
            </p:cNvSpPr>
            <p:nvPr/>
          </p:nvSpPr>
          <p:spPr bwMode="auto">
            <a:xfrm>
              <a:off x="4572" y="270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07" name="Freeform 45"/>
            <p:cNvSpPr>
              <a:spLocks/>
            </p:cNvSpPr>
            <p:nvPr/>
          </p:nvSpPr>
          <p:spPr bwMode="auto">
            <a:xfrm>
              <a:off x="4516" y="253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08" name="Freeform 46"/>
            <p:cNvSpPr>
              <a:spLocks/>
            </p:cNvSpPr>
            <p:nvPr/>
          </p:nvSpPr>
          <p:spPr bwMode="auto">
            <a:xfrm>
              <a:off x="4389" y="233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09" name="Freeform 47"/>
            <p:cNvSpPr>
              <a:spLocks/>
            </p:cNvSpPr>
            <p:nvPr/>
          </p:nvSpPr>
          <p:spPr bwMode="auto">
            <a:xfrm flipH="1">
              <a:off x="3940" y="2256"/>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B0F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0" name="Freeform 48"/>
            <p:cNvSpPr>
              <a:spLocks/>
            </p:cNvSpPr>
            <p:nvPr/>
          </p:nvSpPr>
          <p:spPr bwMode="auto">
            <a:xfrm flipH="1">
              <a:off x="3948" y="2256"/>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B0F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1" name="Freeform 49"/>
            <p:cNvSpPr>
              <a:spLocks/>
            </p:cNvSpPr>
            <p:nvPr/>
          </p:nvSpPr>
          <p:spPr bwMode="auto">
            <a:xfrm flipH="1">
              <a:off x="3996" y="27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2" name="Freeform 50"/>
            <p:cNvSpPr>
              <a:spLocks/>
            </p:cNvSpPr>
            <p:nvPr/>
          </p:nvSpPr>
          <p:spPr bwMode="auto">
            <a:xfrm flipH="1">
              <a:off x="3924" y="254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5313" name="Freeform 51"/>
            <p:cNvSpPr>
              <a:spLocks/>
            </p:cNvSpPr>
            <p:nvPr/>
          </p:nvSpPr>
          <p:spPr bwMode="auto">
            <a:xfrm flipH="1">
              <a:off x="3852" y="237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5304" name="AutoShape 52"/>
          <p:cNvSpPr>
            <a:spLocks noChangeArrowheads="1"/>
          </p:cNvSpPr>
          <p:nvPr/>
        </p:nvSpPr>
        <p:spPr bwMode="auto">
          <a:xfrm>
            <a:off x="2854325" y="1755775"/>
            <a:ext cx="1676400" cy="914400"/>
          </a:xfrm>
          <a:prstGeom prst="cloudCallout">
            <a:avLst>
              <a:gd name="adj1" fmla="val -43750"/>
              <a:gd name="adj2" fmla="val 71528"/>
            </a:avLst>
          </a:prstGeom>
          <a:noFill/>
          <a:ln w="38100">
            <a:solidFill>
              <a:srgbClr val="00B0F0"/>
            </a:solidFill>
            <a:round/>
            <a:headEnd/>
            <a:tailEnd/>
          </a:ln>
        </p:spPr>
        <p:txBody>
          <a:bodyPr anchor="ctr"/>
          <a:lstStyle/>
          <a:p>
            <a:r>
              <a:rPr lang="en-US" sz="4400">
                <a:solidFill>
                  <a:srgbClr val="FFFF00"/>
                </a:solidFill>
                <a:latin typeface="Arial" pitchFamily="34" charset="0"/>
                <a:cs typeface="Arial" pitchFamily="34" charset="0"/>
              </a:rPr>
              <a:t>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2"/>
          <p:cNvSpPr>
            <a:spLocks noGrp="1" noChangeArrowheads="1"/>
          </p:cNvSpPr>
          <p:nvPr>
            <p:ph type="title"/>
          </p:nvPr>
        </p:nvSpPr>
        <p:spPr/>
        <p:txBody>
          <a:bodyPr/>
          <a:lstStyle/>
          <a:p>
            <a:r>
              <a:rPr lang="en-US"/>
              <a:t>Must Decide 0</a:t>
            </a:r>
          </a:p>
        </p:txBody>
      </p:sp>
      <p:sp>
        <p:nvSpPr>
          <p:cNvPr id="56325" name="Rectangle 3"/>
          <p:cNvSpPr>
            <a:spLocks noGrp="1" noChangeArrowheads="1"/>
          </p:cNvSpPr>
          <p:nvPr>
            <p:ph idx="1"/>
          </p:nvPr>
        </p:nvSpPr>
        <p:spPr>
          <a:xfrm>
            <a:off x="685800" y="5029200"/>
            <a:ext cx="7772400" cy="1066800"/>
          </a:xfrm>
        </p:spPr>
        <p:txBody>
          <a:bodyPr/>
          <a:lstStyle/>
          <a:p>
            <a:pPr algn="ctr">
              <a:buFontTx/>
              <a:buNone/>
            </a:pPr>
            <a:r>
              <a:rPr lang="en-US"/>
              <a:t>In this solo execution by A</a:t>
            </a:r>
          </a:p>
        </p:txBody>
      </p:sp>
      <p:sp>
        <p:nvSpPr>
          <p:cNvPr id="56323" name="Slide Number Placeholder 4"/>
          <p:cNvSpPr>
            <a:spLocks noGrp="1"/>
          </p:cNvSpPr>
          <p:nvPr>
            <p:ph type="sldNum" sz="quarter" idx="10"/>
          </p:nvPr>
        </p:nvSpPr>
        <p:spPr>
          <a:noFill/>
        </p:spPr>
        <p:txBody>
          <a:bodyPr/>
          <a:lstStyle/>
          <a:p>
            <a:fld id="{B38E27B4-1599-4056-B218-A3AE31088B87}" type="slidenum">
              <a:rPr lang="x-none" smtClean="0">
                <a:latin typeface="Arial" pitchFamily="34" charset="0"/>
                <a:cs typeface="Arial" pitchFamily="34" charset="0"/>
              </a:rPr>
              <a:pPr/>
              <a:t>37</a:t>
            </a:fld>
            <a:endParaRPr lang="en-US">
              <a:latin typeface="Arial" pitchFamily="34" charset="0"/>
              <a:cs typeface="Arial" pitchFamily="34" charset="0"/>
            </a:endParaRPr>
          </a:p>
        </p:txBody>
      </p:sp>
      <p:sp>
        <p:nvSpPr>
          <p:cNvPr id="563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grpSp>
        <p:nvGrpSpPr>
          <p:cNvPr id="56327" name="Group 28"/>
          <p:cNvGrpSpPr>
            <a:grpSpLocks/>
          </p:cNvGrpSpPr>
          <p:nvPr/>
        </p:nvGrpSpPr>
        <p:grpSpPr bwMode="auto">
          <a:xfrm>
            <a:off x="6124575" y="3400425"/>
            <a:ext cx="1770063" cy="1065213"/>
            <a:chOff x="1295" y="669"/>
            <a:chExt cx="1115" cy="671"/>
          </a:xfrm>
          <a:effectLst>
            <a:glow rad="228600">
              <a:schemeClr val="accent2">
                <a:satMod val="175000"/>
                <a:alpha val="40000"/>
              </a:schemeClr>
            </a:glow>
          </a:effectLst>
        </p:grpSpPr>
        <p:sp>
          <p:nvSpPr>
            <p:cNvPr id="56329" name="Freeform 2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0" name="Rectangle 30"/>
            <p:cNvSpPr>
              <a:spLocks noChangeArrowheads="1"/>
            </p:cNvSpPr>
            <p:nvPr/>
          </p:nvSpPr>
          <p:spPr bwMode="auto">
            <a:xfrm>
              <a:off x="1728" y="1200"/>
              <a:ext cx="530" cy="140"/>
            </a:xfrm>
            <a:prstGeom prst="rect">
              <a:avLst/>
            </a:prstGeom>
            <a:solidFill>
              <a:srgbClr val="DDDDDD"/>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6331" name="Freeform 3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2" name="Freeform 3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3" name="Freeform 3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4" name="Freeform 3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5" name="Freeform 3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6" name="Freeform 3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6337" name="Freeform 3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6328" name="AutoShape 42"/>
          <p:cNvSpPr>
            <a:spLocks noChangeArrowheads="1"/>
          </p:cNvSpPr>
          <p:nvPr/>
        </p:nvSpPr>
        <p:spPr bwMode="auto">
          <a:xfrm>
            <a:off x="2663825" y="2197100"/>
            <a:ext cx="1676400" cy="914400"/>
          </a:xfrm>
          <a:prstGeom prst="cloudCallout">
            <a:avLst>
              <a:gd name="adj1" fmla="val -44699"/>
              <a:gd name="adj2" fmla="val 65106"/>
            </a:avLst>
          </a:prstGeom>
          <a:noFill/>
          <a:ln w="38100">
            <a:solidFill>
              <a:srgbClr val="00B0F0"/>
            </a:solidFill>
            <a:round/>
            <a:headEnd/>
            <a:tailEnd/>
          </a:ln>
        </p:spPr>
        <p:txBody>
          <a:bodyPr anchor="ctr"/>
          <a:lstStyle/>
          <a:p>
            <a:r>
              <a:rPr lang="en-US" sz="4400">
                <a:solidFill>
                  <a:srgbClr val="FFFF00"/>
                </a:solidFill>
                <a:latin typeface="Arial" pitchFamily="34" charset="0"/>
                <a:cs typeface="Arial" pitchFamily="34" charset="0"/>
              </a:rPr>
              <a:t>0</a:t>
            </a:r>
          </a:p>
        </p:txBody>
      </p:sp>
      <p:grpSp>
        <p:nvGrpSpPr>
          <p:cNvPr id="28" name="Group 42"/>
          <p:cNvGrpSpPr>
            <a:grpSpLocks/>
          </p:cNvGrpSpPr>
          <p:nvPr/>
        </p:nvGrpSpPr>
        <p:grpSpPr bwMode="auto">
          <a:xfrm flipH="1">
            <a:off x="1594035" y="3481388"/>
            <a:ext cx="1358900" cy="1257300"/>
            <a:chOff x="3852" y="2256"/>
            <a:chExt cx="856" cy="792"/>
          </a:xfrm>
          <a:effectLst>
            <a:glow rad="101600">
              <a:schemeClr val="accent3">
                <a:satMod val="175000"/>
                <a:alpha val="40000"/>
              </a:schemeClr>
            </a:glow>
          </a:effectLst>
        </p:grpSpPr>
        <p:sp>
          <p:nvSpPr>
            <p:cNvPr id="29" name="Rectangle 43"/>
            <p:cNvSpPr>
              <a:spLocks noChangeArrowheads="1"/>
            </p:cNvSpPr>
            <p:nvPr/>
          </p:nvSpPr>
          <p:spPr bwMode="auto">
            <a:xfrm flipH="1">
              <a:off x="4196" y="2840"/>
              <a:ext cx="488" cy="160"/>
            </a:xfrm>
            <a:prstGeom prst="rect">
              <a:avLst/>
            </a:prstGeom>
            <a:solidFill>
              <a:srgbClr val="00B0F0"/>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30" name="Freeform 44"/>
            <p:cNvSpPr>
              <a:spLocks/>
            </p:cNvSpPr>
            <p:nvPr/>
          </p:nvSpPr>
          <p:spPr bwMode="auto">
            <a:xfrm>
              <a:off x="4572" y="270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1" name="Freeform 45"/>
            <p:cNvSpPr>
              <a:spLocks/>
            </p:cNvSpPr>
            <p:nvPr/>
          </p:nvSpPr>
          <p:spPr bwMode="auto">
            <a:xfrm>
              <a:off x="4516" y="253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2" name="Freeform 46"/>
            <p:cNvSpPr>
              <a:spLocks/>
            </p:cNvSpPr>
            <p:nvPr/>
          </p:nvSpPr>
          <p:spPr bwMode="auto">
            <a:xfrm>
              <a:off x="4389" y="233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3" name="Freeform 47"/>
            <p:cNvSpPr>
              <a:spLocks/>
            </p:cNvSpPr>
            <p:nvPr/>
          </p:nvSpPr>
          <p:spPr bwMode="auto">
            <a:xfrm flipH="1">
              <a:off x="3940" y="2256"/>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B0F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4" name="Freeform 48"/>
            <p:cNvSpPr>
              <a:spLocks/>
            </p:cNvSpPr>
            <p:nvPr/>
          </p:nvSpPr>
          <p:spPr bwMode="auto">
            <a:xfrm flipH="1">
              <a:off x="3948" y="2256"/>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B0F0"/>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5" name="Freeform 49"/>
            <p:cNvSpPr>
              <a:spLocks/>
            </p:cNvSpPr>
            <p:nvPr/>
          </p:nvSpPr>
          <p:spPr bwMode="auto">
            <a:xfrm flipH="1">
              <a:off x="3996" y="269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6" name="Freeform 50"/>
            <p:cNvSpPr>
              <a:spLocks/>
            </p:cNvSpPr>
            <p:nvPr/>
          </p:nvSpPr>
          <p:spPr bwMode="auto">
            <a:xfrm flipH="1">
              <a:off x="3924" y="254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37" name="Freeform 51"/>
            <p:cNvSpPr>
              <a:spLocks/>
            </p:cNvSpPr>
            <p:nvPr/>
          </p:nvSpPr>
          <p:spPr bwMode="auto">
            <a:xfrm flipH="1">
              <a:off x="3852" y="237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a:solidFill>
                  <a:srgbClr val="FFFF00"/>
                </a:solidFill>
                <a:latin typeface="Arial" pitchFamily="34" charset="0"/>
                <a:cs typeface="Arial" pitchFamily="34" charset="0"/>
              </a:rPr>
              <a:t>Art of Multiprocessor Programming</a:t>
            </a:r>
          </a:p>
        </p:txBody>
      </p:sp>
      <p:sp>
        <p:nvSpPr>
          <p:cNvPr id="573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9B48601-2FCB-40A7-9BEF-DF62AB8502FE}" type="slidenum">
              <a:rPr lang="x-none" sz="1400">
                <a:solidFill>
                  <a:srgbClr val="FFFF00"/>
                </a:solidFill>
                <a:latin typeface="Arial" pitchFamily="34" charset="0"/>
                <a:cs typeface="Arial" pitchFamily="34" charset="0"/>
              </a:rPr>
              <a:pPr algn="r"/>
              <a:t>38</a:t>
            </a:fld>
            <a:endParaRPr lang="en-US" sz="1400">
              <a:solidFill>
                <a:srgbClr val="FFFF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CEE4ADDD-1F54-3CA8-08A0-0CA1E2F68EF5}"/>
              </a:ext>
            </a:extLst>
          </p:cNvPr>
          <p:cNvSpPr>
            <a:spLocks noGrp="1"/>
          </p:cNvSpPr>
          <p:nvPr>
            <p:ph type="sldNum" sz="quarter" idx="10"/>
          </p:nvPr>
        </p:nvSpPr>
        <p:spPr/>
        <p:txBody>
          <a:bodyPr/>
          <a:lstStyle/>
          <a:p>
            <a:pPr>
              <a:defRPr/>
            </a:pPr>
            <a:fld id="{E95643C6-E061-4CCC-87EA-E416AB44523D}" type="slidenum">
              <a:rPr lang="x-none" smtClean="0"/>
              <a:pPr>
                <a:defRPr/>
              </a:pPr>
              <a:t>38</a:t>
            </a:fld>
            <a:endParaRPr lang="en-US"/>
          </a:p>
        </p:txBody>
      </p:sp>
      <p:sp>
        <p:nvSpPr>
          <p:cNvPr id="57348" name="Rectangle 3"/>
          <p:cNvSpPr>
            <a:spLocks noGrp="1" noChangeArrowheads="1"/>
          </p:cNvSpPr>
          <p:nvPr>
            <p:ph type="title" idx="4294967295"/>
          </p:nvPr>
        </p:nvSpPr>
        <p:spPr>
          <a:xfrm>
            <a:off x="0" y="609600"/>
            <a:ext cx="7772400" cy="1143000"/>
          </a:xfrm>
        </p:spPr>
        <p:txBody>
          <a:bodyPr/>
          <a:lstStyle/>
          <a:p>
            <a:r>
              <a:rPr lang="en-US"/>
              <a:t>Must Decide 1</a:t>
            </a:r>
          </a:p>
        </p:txBody>
      </p:sp>
      <p:grpSp>
        <p:nvGrpSpPr>
          <p:cNvPr id="57349" name="Group 15"/>
          <p:cNvGrpSpPr>
            <a:grpSpLocks/>
          </p:cNvGrpSpPr>
          <p:nvPr/>
        </p:nvGrpSpPr>
        <p:grpSpPr bwMode="auto">
          <a:xfrm>
            <a:off x="6115050" y="3467100"/>
            <a:ext cx="1358900" cy="1282700"/>
            <a:chOff x="3852" y="2256"/>
            <a:chExt cx="856" cy="808"/>
          </a:xfrm>
          <a:effectLst>
            <a:glow rad="101600">
              <a:schemeClr val="accent3">
                <a:satMod val="175000"/>
                <a:alpha val="40000"/>
              </a:schemeClr>
            </a:glow>
          </a:effectLst>
        </p:grpSpPr>
        <p:sp>
          <p:nvSpPr>
            <p:cNvPr id="57362" name="Rectangle 16"/>
            <p:cNvSpPr>
              <a:spLocks noChangeArrowheads="1"/>
            </p:cNvSpPr>
            <p:nvPr/>
          </p:nvSpPr>
          <p:spPr bwMode="auto">
            <a:xfrm flipH="1">
              <a:off x="4196" y="2840"/>
              <a:ext cx="488" cy="160"/>
            </a:xfrm>
            <a:prstGeom prst="rect">
              <a:avLst/>
            </a:prstGeom>
            <a:solidFill>
              <a:srgbClr val="FF0000"/>
            </a:solidFill>
            <a:ln w="38100" algn="ctr">
              <a:solidFill>
                <a:schemeClr val="tx2"/>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7363" name="Freeform 17"/>
            <p:cNvSpPr>
              <a:spLocks/>
            </p:cNvSpPr>
            <p:nvPr/>
          </p:nvSpPr>
          <p:spPr bwMode="auto">
            <a:xfrm>
              <a:off x="4572" y="270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4" name="Freeform 18"/>
            <p:cNvSpPr>
              <a:spLocks/>
            </p:cNvSpPr>
            <p:nvPr/>
          </p:nvSpPr>
          <p:spPr bwMode="auto">
            <a:xfrm>
              <a:off x="4516" y="2536"/>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5" name="Freeform 19"/>
            <p:cNvSpPr>
              <a:spLocks/>
            </p:cNvSpPr>
            <p:nvPr/>
          </p:nvSpPr>
          <p:spPr bwMode="auto">
            <a:xfrm>
              <a:off x="4389" y="233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6" name="Freeform 20"/>
            <p:cNvSpPr>
              <a:spLocks/>
            </p:cNvSpPr>
            <p:nvPr/>
          </p:nvSpPr>
          <p:spPr bwMode="auto">
            <a:xfrm flipH="1">
              <a:off x="3940" y="2256"/>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7" name="Freeform 21"/>
            <p:cNvSpPr>
              <a:spLocks/>
            </p:cNvSpPr>
            <p:nvPr/>
          </p:nvSpPr>
          <p:spPr bwMode="auto">
            <a:xfrm flipH="1">
              <a:off x="3948" y="2256"/>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8" name="Freeform 22"/>
            <p:cNvSpPr>
              <a:spLocks/>
            </p:cNvSpPr>
            <p:nvPr/>
          </p:nvSpPr>
          <p:spPr bwMode="auto">
            <a:xfrm flipH="1">
              <a:off x="3996" y="27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9" name="Freeform 23"/>
            <p:cNvSpPr>
              <a:spLocks/>
            </p:cNvSpPr>
            <p:nvPr/>
          </p:nvSpPr>
          <p:spPr bwMode="auto">
            <a:xfrm flipH="1">
              <a:off x="3924" y="254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70" name="Freeform 24"/>
            <p:cNvSpPr>
              <a:spLocks/>
            </p:cNvSpPr>
            <p:nvPr/>
          </p:nvSpPr>
          <p:spPr bwMode="auto">
            <a:xfrm flipH="1">
              <a:off x="3852" y="2376"/>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7350" name="AutoShape 25"/>
          <p:cNvSpPr>
            <a:spLocks noChangeArrowheads="1"/>
          </p:cNvSpPr>
          <p:nvPr/>
        </p:nvSpPr>
        <p:spPr bwMode="auto">
          <a:xfrm flipH="1">
            <a:off x="4800600" y="2241550"/>
            <a:ext cx="1676400" cy="914400"/>
          </a:xfrm>
          <a:prstGeom prst="cloudCallout">
            <a:avLst>
              <a:gd name="adj1" fmla="val -43750"/>
              <a:gd name="adj2" fmla="val 70000"/>
            </a:avLst>
          </a:prstGeom>
          <a:noFill/>
          <a:ln w="38100">
            <a:solidFill>
              <a:srgbClr val="FF0000"/>
            </a:solidFill>
            <a:round/>
            <a:headEnd/>
            <a:tailEnd/>
          </a:ln>
        </p:spPr>
        <p:txBody>
          <a:bodyPr anchor="ctr"/>
          <a:lstStyle/>
          <a:p>
            <a:r>
              <a:rPr lang="en-US" sz="4400">
                <a:solidFill>
                  <a:srgbClr val="FFFF00"/>
                </a:solidFill>
                <a:latin typeface="Arial" pitchFamily="34" charset="0"/>
                <a:cs typeface="Arial" pitchFamily="34" charset="0"/>
              </a:rPr>
              <a:t>1</a:t>
            </a:r>
          </a:p>
        </p:txBody>
      </p:sp>
      <p:grpSp>
        <p:nvGrpSpPr>
          <p:cNvPr id="3" name="Group 38"/>
          <p:cNvGrpSpPr>
            <a:grpSpLocks/>
          </p:cNvGrpSpPr>
          <p:nvPr/>
        </p:nvGrpSpPr>
        <p:grpSpPr bwMode="auto">
          <a:xfrm flipH="1">
            <a:off x="1382713" y="3502025"/>
            <a:ext cx="1770062" cy="1065213"/>
            <a:chOff x="1295" y="669"/>
            <a:chExt cx="1115" cy="671"/>
          </a:xfrm>
          <a:effectLst>
            <a:glow rad="228600">
              <a:schemeClr val="accent3">
                <a:satMod val="175000"/>
                <a:alpha val="40000"/>
              </a:schemeClr>
            </a:glow>
          </a:effectLst>
        </p:grpSpPr>
        <p:sp>
          <p:nvSpPr>
            <p:cNvPr id="57353" name="Freeform 3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54" name="Rectangle 40"/>
            <p:cNvSpPr>
              <a:spLocks noChangeArrowheads="1"/>
            </p:cNvSpPr>
            <p:nvPr/>
          </p:nvSpPr>
          <p:spPr bwMode="auto">
            <a:xfrm>
              <a:off x="1728" y="1200"/>
              <a:ext cx="530" cy="140"/>
            </a:xfrm>
            <a:prstGeom prst="rect">
              <a:avLst/>
            </a:prstGeom>
            <a:solidFill>
              <a:srgbClr val="DDDDDD"/>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7355" name="Freeform 4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56" name="Freeform 4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57" name="Freeform 4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58" name="Freeform 4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59" name="Freeform 4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0" name="Freeform 4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7361" name="Freeform 4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7352" name="Rectangle 3"/>
          <p:cNvSpPr>
            <a:spLocks noChangeArrowheads="1"/>
          </p:cNvSpPr>
          <p:nvPr/>
        </p:nvSpPr>
        <p:spPr bwMode="auto">
          <a:xfrm>
            <a:off x="685800" y="5029200"/>
            <a:ext cx="7772400" cy="1066800"/>
          </a:xfrm>
          <a:prstGeom prst="rect">
            <a:avLst/>
          </a:prstGeom>
          <a:noFill/>
          <a:ln w="9525">
            <a:noFill/>
            <a:miter lim="800000"/>
            <a:headEnd/>
            <a:tailEnd/>
          </a:ln>
        </p:spPr>
        <p:txBody>
          <a:bodyPr/>
          <a:lstStyle/>
          <a:p>
            <a:pPr marL="342900" indent="-342900">
              <a:spcBef>
                <a:spcPct val="20000"/>
              </a:spcBef>
            </a:pPr>
            <a:r>
              <a:rPr lang="en-US" sz="3200">
                <a:solidFill>
                  <a:srgbClr val="FFFF00"/>
                </a:solidFill>
                <a:latin typeface="Arial" pitchFamily="34" charset="0"/>
                <a:cs typeface="Arial" pitchFamily="34" charset="0"/>
              </a:rPr>
              <a:t>In this solo execution by 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title"/>
          </p:nvPr>
        </p:nvSpPr>
        <p:spPr/>
        <p:txBody>
          <a:bodyPr/>
          <a:lstStyle/>
          <a:p>
            <a:r>
              <a:rPr lang="en-US"/>
              <a:t>Mixed Initial State Bivalent</a:t>
            </a:r>
          </a:p>
        </p:txBody>
      </p:sp>
      <p:sp>
        <p:nvSpPr>
          <p:cNvPr id="58373" name="Rectangle 5"/>
          <p:cNvSpPr>
            <a:spLocks noGrp="1" noChangeArrowheads="1"/>
          </p:cNvSpPr>
          <p:nvPr>
            <p:ph sz="half" idx="1"/>
          </p:nvPr>
        </p:nvSpPr>
        <p:spPr>
          <a:xfrm>
            <a:off x="539750" y="4975225"/>
            <a:ext cx="3956050" cy="1792288"/>
          </a:xfrm>
        </p:spPr>
        <p:txBody>
          <a:bodyPr/>
          <a:lstStyle/>
          <a:p>
            <a:pPr marL="0" indent="0">
              <a:buNone/>
            </a:pPr>
            <a:r>
              <a:rPr lang="en-US" dirty="0"/>
              <a:t>Solo execution by A must decide 0</a:t>
            </a:r>
          </a:p>
        </p:txBody>
      </p:sp>
      <p:sp>
        <p:nvSpPr>
          <p:cNvPr id="58374" name="Rectangle 6"/>
          <p:cNvSpPr>
            <a:spLocks noGrp="1" noChangeArrowheads="1"/>
          </p:cNvSpPr>
          <p:nvPr>
            <p:ph sz="half" idx="2"/>
          </p:nvPr>
        </p:nvSpPr>
        <p:spPr>
          <a:xfrm>
            <a:off x="4648200" y="4997450"/>
            <a:ext cx="3810000" cy="1749425"/>
          </a:xfrm>
        </p:spPr>
        <p:txBody>
          <a:bodyPr/>
          <a:lstStyle/>
          <a:p>
            <a:pPr marL="0" indent="0">
              <a:buNone/>
            </a:pPr>
            <a:r>
              <a:rPr lang="en-US"/>
              <a:t>Solo execution by B must decide 1</a:t>
            </a:r>
          </a:p>
        </p:txBody>
      </p:sp>
      <p:sp>
        <p:nvSpPr>
          <p:cNvPr id="58371" name="Slide Number Placeholder 5"/>
          <p:cNvSpPr>
            <a:spLocks noGrp="1"/>
          </p:cNvSpPr>
          <p:nvPr>
            <p:ph type="sldNum" sz="quarter" idx="10"/>
          </p:nvPr>
        </p:nvSpPr>
        <p:spPr>
          <a:noFill/>
        </p:spPr>
        <p:txBody>
          <a:bodyPr/>
          <a:lstStyle/>
          <a:p>
            <a:fld id="{AC717C22-9533-45D9-AB6A-2A646FCF54C9}" type="slidenum">
              <a:rPr lang="x-none" smtClean="0">
                <a:latin typeface="Arial" pitchFamily="34" charset="0"/>
                <a:cs typeface="Arial" pitchFamily="34" charset="0"/>
              </a:rPr>
              <a:pPr/>
              <a:t>39</a:t>
            </a:fld>
            <a:endParaRPr lang="en-US">
              <a:latin typeface="Arial" pitchFamily="34" charset="0"/>
              <a:cs typeface="Arial" pitchFamily="34" charset="0"/>
            </a:endParaRPr>
          </a:p>
        </p:txBody>
      </p:sp>
      <p:sp>
        <p:nvSpPr>
          <p:cNvPr id="58370" name="Footer Placeholder 4"/>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grpSp>
        <p:nvGrpSpPr>
          <p:cNvPr id="58375" name="Group 7"/>
          <p:cNvGrpSpPr>
            <a:grpSpLocks/>
          </p:cNvGrpSpPr>
          <p:nvPr/>
        </p:nvGrpSpPr>
        <p:grpSpPr bwMode="auto">
          <a:xfrm>
            <a:off x="693738" y="3884613"/>
            <a:ext cx="806450" cy="760412"/>
            <a:chOff x="1008" y="2720"/>
            <a:chExt cx="856" cy="808"/>
          </a:xfrm>
          <a:effectLst>
            <a:glow rad="101600">
              <a:schemeClr val="accent3">
                <a:satMod val="175000"/>
                <a:alpha val="40000"/>
              </a:schemeClr>
            </a:glow>
          </a:effectLst>
        </p:grpSpPr>
        <p:sp>
          <p:nvSpPr>
            <p:cNvPr id="58408" name="Rectangle 8"/>
            <p:cNvSpPr>
              <a:spLocks noChangeArrowheads="1"/>
            </p:cNvSpPr>
            <p:nvPr/>
          </p:nvSpPr>
          <p:spPr bwMode="auto">
            <a:xfrm>
              <a:off x="1032" y="3304"/>
              <a:ext cx="488" cy="160"/>
            </a:xfrm>
            <a:prstGeom prst="rect">
              <a:avLst/>
            </a:prstGeom>
            <a:solidFill>
              <a:srgbClr val="FF0000"/>
            </a:solidFill>
            <a:ln w="38100" algn="ctr">
              <a:solidFill>
                <a:schemeClr val="tx2"/>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8409" name="Freeform 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0" name="Freeform 10"/>
            <p:cNvSpPr>
              <a:spLocks/>
            </p:cNvSpPr>
            <p:nvPr/>
          </p:nvSpPr>
          <p:spPr bwMode="auto">
            <a:xfrm flipH="1">
              <a:off x="1077" y="3000"/>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1" name="Freeform 11"/>
            <p:cNvSpPr>
              <a:spLocks/>
            </p:cNvSpPr>
            <p:nvPr/>
          </p:nvSpPr>
          <p:spPr bwMode="auto">
            <a:xfrm flipH="1">
              <a:off x="1200" y="280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2" name="Freeform 1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3" name="Freeform 1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4" name="Freeform 1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5" name="Freeform 15"/>
            <p:cNvSpPr>
              <a:spLocks/>
            </p:cNvSpPr>
            <p:nvPr/>
          </p:nvSpPr>
          <p:spPr bwMode="auto">
            <a:xfrm>
              <a:off x="1669" y="3008"/>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16" name="Freeform 16"/>
            <p:cNvSpPr>
              <a:spLocks/>
            </p:cNvSpPr>
            <p:nvPr/>
          </p:nvSpPr>
          <p:spPr bwMode="auto">
            <a:xfrm>
              <a:off x="1737" y="2840"/>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8376" name="AutoShape 17"/>
          <p:cNvSpPr>
            <a:spLocks noChangeArrowheads="1"/>
          </p:cNvSpPr>
          <p:nvPr/>
        </p:nvSpPr>
        <p:spPr bwMode="auto">
          <a:xfrm>
            <a:off x="1341438" y="3146425"/>
            <a:ext cx="995362" cy="542925"/>
          </a:xfrm>
          <a:prstGeom prst="cloudCallout">
            <a:avLst>
              <a:gd name="adj1" fmla="val -43750"/>
              <a:gd name="adj2" fmla="val 70000"/>
            </a:avLst>
          </a:prstGeom>
          <a:noFill/>
          <a:ln w="38100">
            <a:solidFill>
              <a:srgbClr val="FF0000"/>
            </a:solidFill>
            <a:round/>
            <a:headEnd/>
            <a:tailEnd/>
          </a:ln>
        </p:spPr>
        <p:txBody>
          <a:bodyPr anchor="ctr"/>
          <a:lstStyle/>
          <a:p>
            <a:r>
              <a:rPr lang="en-US" sz="3200">
                <a:solidFill>
                  <a:srgbClr val="FFFF00"/>
                </a:solidFill>
                <a:latin typeface="Arial" pitchFamily="34" charset="0"/>
                <a:cs typeface="Arial" pitchFamily="34" charset="0"/>
              </a:rPr>
              <a:t>0</a:t>
            </a:r>
          </a:p>
        </p:txBody>
      </p:sp>
      <p:grpSp>
        <p:nvGrpSpPr>
          <p:cNvPr id="58377" name="Group 18"/>
          <p:cNvGrpSpPr>
            <a:grpSpLocks/>
          </p:cNvGrpSpPr>
          <p:nvPr/>
        </p:nvGrpSpPr>
        <p:grpSpPr bwMode="auto">
          <a:xfrm>
            <a:off x="2622550" y="3948113"/>
            <a:ext cx="1050925" cy="631825"/>
            <a:chOff x="1295" y="669"/>
            <a:chExt cx="1115" cy="671"/>
          </a:xfrm>
          <a:effectLst>
            <a:glow rad="228600">
              <a:schemeClr val="accent3">
                <a:satMod val="175000"/>
                <a:alpha val="40000"/>
              </a:schemeClr>
            </a:glow>
          </a:effectLst>
        </p:grpSpPr>
        <p:sp>
          <p:nvSpPr>
            <p:cNvPr id="58399" name="Freeform 1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0" name="Rectangle 20"/>
            <p:cNvSpPr>
              <a:spLocks noChangeArrowheads="1"/>
            </p:cNvSpPr>
            <p:nvPr/>
          </p:nvSpPr>
          <p:spPr bwMode="auto">
            <a:xfrm>
              <a:off x="1728" y="1200"/>
              <a:ext cx="530" cy="140"/>
            </a:xfrm>
            <a:prstGeom prst="rect">
              <a:avLst/>
            </a:prstGeom>
            <a:solidFill>
              <a:srgbClr val="DDDDDD"/>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8401" name="Freeform 2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2" name="Freeform 2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3" name="Freeform 2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4" name="Freeform 2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5" name="Freeform 2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6" name="Freeform 2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407" name="Freeform 2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
        <p:nvSpPr>
          <p:cNvPr id="58378" name="AutoShape 49"/>
          <p:cNvSpPr>
            <a:spLocks noChangeArrowheads="1"/>
          </p:cNvSpPr>
          <p:nvPr/>
        </p:nvSpPr>
        <p:spPr bwMode="auto">
          <a:xfrm flipH="1">
            <a:off x="6192838" y="3127375"/>
            <a:ext cx="938212" cy="511175"/>
          </a:xfrm>
          <a:prstGeom prst="cloudCallout">
            <a:avLst>
              <a:gd name="adj1" fmla="val -43750"/>
              <a:gd name="adj2" fmla="val 70000"/>
            </a:avLst>
          </a:prstGeom>
          <a:noFill/>
          <a:ln w="38100">
            <a:solidFill>
              <a:srgbClr val="66CCFF"/>
            </a:solidFill>
            <a:round/>
            <a:headEnd/>
            <a:tailEnd/>
          </a:ln>
        </p:spPr>
        <p:txBody>
          <a:bodyPr anchor="ctr"/>
          <a:lstStyle/>
          <a:p>
            <a:r>
              <a:rPr lang="en-US" sz="3200">
                <a:solidFill>
                  <a:srgbClr val="FFFF00"/>
                </a:solidFill>
                <a:latin typeface="Arial" pitchFamily="34" charset="0"/>
                <a:cs typeface="Arial" pitchFamily="34" charset="0"/>
              </a:rPr>
              <a:t>1</a:t>
            </a:r>
          </a:p>
        </p:txBody>
      </p:sp>
      <p:grpSp>
        <p:nvGrpSpPr>
          <p:cNvPr id="58379" name="Group 61"/>
          <p:cNvGrpSpPr>
            <a:grpSpLocks/>
          </p:cNvGrpSpPr>
          <p:nvPr/>
        </p:nvGrpSpPr>
        <p:grpSpPr bwMode="auto">
          <a:xfrm>
            <a:off x="6970713" y="3883025"/>
            <a:ext cx="806450" cy="760413"/>
            <a:chOff x="2956" y="2127"/>
            <a:chExt cx="508" cy="479"/>
          </a:xfrm>
          <a:effectLst>
            <a:glow rad="101600">
              <a:schemeClr val="accent3">
                <a:satMod val="175000"/>
                <a:alpha val="40000"/>
              </a:schemeClr>
            </a:glow>
          </a:effectLst>
        </p:grpSpPr>
        <p:sp>
          <p:nvSpPr>
            <p:cNvPr id="58390" name="Rectangle 52"/>
            <p:cNvSpPr>
              <a:spLocks noChangeArrowheads="1"/>
            </p:cNvSpPr>
            <p:nvPr/>
          </p:nvSpPr>
          <p:spPr bwMode="auto">
            <a:xfrm flipH="1">
              <a:off x="3160" y="2473"/>
              <a:ext cx="290" cy="95"/>
            </a:xfrm>
            <a:prstGeom prst="rect">
              <a:avLst/>
            </a:prstGeom>
            <a:solidFill>
              <a:srgbClr val="66CCFF"/>
            </a:solidFill>
            <a:ln w="38100" algn="ctr">
              <a:solidFill>
                <a:schemeClr val="tx2"/>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8391" name="Freeform 53"/>
            <p:cNvSpPr>
              <a:spLocks/>
            </p:cNvSpPr>
            <p:nvPr/>
          </p:nvSpPr>
          <p:spPr bwMode="auto">
            <a:xfrm>
              <a:off x="3383" y="2393"/>
              <a:ext cx="81" cy="204"/>
            </a:xfrm>
            <a:custGeom>
              <a:avLst/>
              <a:gdLst>
                <a:gd name="T0" fmla="*/ 14 w 136"/>
                <a:gd name="T1" fmla="*/ 0 h 344"/>
                <a:gd name="T2" fmla="*/ 81 w 136"/>
                <a:gd name="T3" fmla="*/ 0 h 344"/>
                <a:gd name="T4" fmla="*/ 81 w 136"/>
                <a:gd name="T5" fmla="*/ 138 h 344"/>
                <a:gd name="T6" fmla="*/ 63 w 136"/>
                <a:gd name="T7" fmla="*/ 204 h 344"/>
                <a:gd name="T8" fmla="*/ 63 w 136"/>
                <a:gd name="T9" fmla="*/ 52 h 344"/>
                <a:gd name="T10" fmla="*/ 0 w 136"/>
                <a:gd name="T11" fmla="*/ 5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2" name="Freeform 54"/>
            <p:cNvSpPr>
              <a:spLocks/>
            </p:cNvSpPr>
            <p:nvPr/>
          </p:nvSpPr>
          <p:spPr bwMode="auto">
            <a:xfrm>
              <a:off x="3350" y="2293"/>
              <a:ext cx="73" cy="185"/>
            </a:xfrm>
            <a:custGeom>
              <a:avLst/>
              <a:gdLst>
                <a:gd name="T0" fmla="*/ 13 w 136"/>
                <a:gd name="T1" fmla="*/ 0 h 344"/>
                <a:gd name="T2" fmla="*/ 73 w 136"/>
                <a:gd name="T3" fmla="*/ 0 h 344"/>
                <a:gd name="T4" fmla="*/ 73 w 136"/>
                <a:gd name="T5" fmla="*/ 125 h 344"/>
                <a:gd name="T6" fmla="*/ 57 w 136"/>
                <a:gd name="T7" fmla="*/ 185 h 344"/>
                <a:gd name="T8" fmla="*/ 57 w 136"/>
                <a:gd name="T9" fmla="*/ 47 h 344"/>
                <a:gd name="T10" fmla="*/ 0 w 136"/>
                <a:gd name="T11" fmla="*/ 4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3" name="Freeform 55"/>
            <p:cNvSpPr>
              <a:spLocks/>
            </p:cNvSpPr>
            <p:nvPr/>
          </p:nvSpPr>
          <p:spPr bwMode="auto">
            <a:xfrm>
              <a:off x="3275" y="2174"/>
              <a:ext cx="75" cy="190"/>
            </a:xfrm>
            <a:custGeom>
              <a:avLst/>
              <a:gdLst>
                <a:gd name="T0" fmla="*/ 13 w 136"/>
                <a:gd name="T1" fmla="*/ 0 h 344"/>
                <a:gd name="T2" fmla="*/ 75 w 136"/>
                <a:gd name="T3" fmla="*/ 0 h 344"/>
                <a:gd name="T4" fmla="*/ 75 w 136"/>
                <a:gd name="T5" fmla="*/ 128 h 344"/>
                <a:gd name="T6" fmla="*/ 58 w 136"/>
                <a:gd name="T7" fmla="*/ 190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4" name="Freeform 56"/>
            <p:cNvSpPr>
              <a:spLocks/>
            </p:cNvSpPr>
            <p:nvPr/>
          </p:nvSpPr>
          <p:spPr bwMode="auto">
            <a:xfrm flipH="1">
              <a:off x="3008" y="2127"/>
              <a:ext cx="442" cy="351"/>
            </a:xfrm>
            <a:custGeom>
              <a:avLst/>
              <a:gdLst>
                <a:gd name="T0" fmla="*/ 0 w 744"/>
                <a:gd name="T1" fmla="*/ 351 h 592"/>
                <a:gd name="T2" fmla="*/ 290 w 744"/>
                <a:gd name="T3" fmla="*/ 342 h 592"/>
                <a:gd name="T4" fmla="*/ 442 w 744"/>
                <a:gd name="T5" fmla="*/ 0 h 592"/>
                <a:gd name="T6" fmla="*/ 200 w 744"/>
                <a:gd name="T7" fmla="*/ 5 h 592"/>
                <a:gd name="T8" fmla="*/ 0 w 744"/>
                <a:gd name="T9" fmla="*/ 351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66CCFF"/>
            </a:solidFill>
            <a:ln w="38100">
              <a:solidFill>
                <a:schemeClr val="tx2"/>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395" name="Freeform 57"/>
            <p:cNvSpPr>
              <a:spLocks/>
            </p:cNvSpPr>
            <p:nvPr/>
          </p:nvSpPr>
          <p:spPr bwMode="auto">
            <a:xfrm flipH="1">
              <a:off x="3013" y="2127"/>
              <a:ext cx="147" cy="451"/>
            </a:xfrm>
            <a:custGeom>
              <a:avLst/>
              <a:gdLst>
                <a:gd name="T0" fmla="*/ 147 w 248"/>
                <a:gd name="T1" fmla="*/ 0 h 760"/>
                <a:gd name="T2" fmla="*/ 147 w 248"/>
                <a:gd name="T3" fmla="*/ 123 h 760"/>
                <a:gd name="T4" fmla="*/ 5 w 248"/>
                <a:gd name="T5" fmla="*/ 451 h 760"/>
                <a:gd name="T6" fmla="*/ 0 w 248"/>
                <a:gd name="T7" fmla="*/ 356 h 760"/>
                <a:gd name="T8" fmla="*/ 147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66CCFF"/>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6" name="Freeform 58"/>
            <p:cNvSpPr>
              <a:spLocks/>
            </p:cNvSpPr>
            <p:nvPr/>
          </p:nvSpPr>
          <p:spPr bwMode="auto">
            <a:xfrm flipH="1">
              <a:off x="3041" y="2402"/>
              <a:ext cx="81" cy="204"/>
            </a:xfrm>
            <a:custGeom>
              <a:avLst/>
              <a:gdLst>
                <a:gd name="T0" fmla="*/ 14 w 136"/>
                <a:gd name="T1" fmla="*/ 0 h 344"/>
                <a:gd name="T2" fmla="*/ 81 w 136"/>
                <a:gd name="T3" fmla="*/ 0 h 344"/>
                <a:gd name="T4" fmla="*/ 81 w 136"/>
                <a:gd name="T5" fmla="*/ 138 h 344"/>
                <a:gd name="T6" fmla="*/ 63 w 136"/>
                <a:gd name="T7" fmla="*/ 204 h 344"/>
                <a:gd name="T8" fmla="*/ 63 w 136"/>
                <a:gd name="T9" fmla="*/ 52 h 344"/>
                <a:gd name="T10" fmla="*/ 0 w 136"/>
                <a:gd name="T11" fmla="*/ 5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7" name="Freeform 59"/>
            <p:cNvSpPr>
              <a:spLocks/>
            </p:cNvSpPr>
            <p:nvPr/>
          </p:nvSpPr>
          <p:spPr bwMode="auto">
            <a:xfrm flipH="1">
              <a:off x="2999" y="2298"/>
              <a:ext cx="73" cy="185"/>
            </a:xfrm>
            <a:custGeom>
              <a:avLst/>
              <a:gdLst>
                <a:gd name="T0" fmla="*/ 13 w 136"/>
                <a:gd name="T1" fmla="*/ 0 h 344"/>
                <a:gd name="T2" fmla="*/ 73 w 136"/>
                <a:gd name="T3" fmla="*/ 0 h 344"/>
                <a:gd name="T4" fmla="*/ 73 w 136"/>
                <a:gd name="T5" fmla="*/ 125 h 344"/>
                <a:gd name="T6" fmla="*/ 57 w 136"/>
                <a:gd name="T7" fmla="*/ 185 h 344"/>
                <a:gd name="T8" fmla="*/ 57 w 136"/>
                <a:gd name="T9" fmla="*/ 47 h 344"/>
                <a:gd name="T10" fmla="*/ 0 w 136"/>
                <a:gd name="T11" fmla="*/ 4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98" name="Freeform 60"/>
            <p:cNvSpPr>
              <a:spLocks/>
            </p:cNvSpPr>
            <p:nvPr/>
          </p:nvSpPr>
          <p:spPr bwMode="auto">
            <a:xfrm flipH="1">
              <a:off x="2956" y="2198"/>
              <a:ext cx="75" cy="190"/>
            </a:xfrm>
            <a:custGeom>
              <a:avLst/>
              <a:gdLst>
                <a:gd name="T0" fmla="*/ 13 w 136"/>
                <a:gd name="T1" fmla="*/ 0 h 344"/>
                <a:gd name="T2" fmla="*/ 75 w 136"/>
                <a:gd name="T3" fmla="*/ 0 h 344"/>
                <a:gd name="T4" fmla="*/ 75 w 136"/>
                <a:gd name="T5" fmla="*/ 128 h 344"/>
                <a:gd name="T6" fmla="*/ 58 w 136"/>
                <a:gd name="T7" fmla="*/ 190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a:solidFill>
                  <a:srgbClr val="FFFF00"/>
                </a:solidFill>
                <a:latin typeface="Arial" pitchFamily="34" charset="0"/>
                <a:cs typeface="Arial" pitchFamily="34" charset="0"/>
              </a:endParaRPr>
            </a:p>
          </p:txBody>
        </p:sp>
      </p:grpSp>
      <p:grpSp>
        <p:nvGrpSpPr>
          <p:cNvPr id="58380" name="Group 62"/>
          <p:cNvGrpSpPr>
            <a:grpSpLocks/>
          </p:cNvGrpSpPr>
          <p:nvPr/>
        </p:nvGrpSpPr>
        <p:grpSpPr bwMode="auto">
          <a:xfrm flipH="1">
            <a:off x="4795838" y="3948113"/>
            <a:ext cx="1050925" cy="631825"/>
            <a:chOff x="1295" y="669"/>
            <a:chExt cx="1115" cy="671"/>
          </a:xfrm>
          <a:effectLst>
            <a:glow rad="228600">
              <a:schemeClr val="accent3">
                <a:satMod val="175000"/>
                <a:alpha val="40000"/>
              </a:schemeClr>
            </a:glow>
          </a:effectLst>
        </p:grpSpPr>
        <p:sp>
          <p:nvSpPr>
            <p:cNvPr id="58381" name="Freeform 63"/>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2" name="Rectangle 64"/>
            <p:cNvSpPr>
              <a:spLocks noChangeArrowheads="1"/>
            </p:cNvSpPr>
            <p:nvPr/>
          </p:nvSpPr>
          <p:spPr bwMode="auto">
            <a:xfrm>
              <a:off x="1728" y="1200"/>
              <a:ext cx="530" cy="140"/>
            </a:xfrm>
            <a:prstGeom prst="rect">
              <a:avLst/>
            </a:prstGeom>
            <a:solidFill>
              <a:srgbClr val="DDDDDD"/>
            </a:solidFill>
            <a:ln w="38100" algn="ctr">
              <a:solidFill>
                <a:schemeClr val="bg1"/>
              </a:solidFill>
              <a:miter lim="800000"/>
              <a:headEnd/>
              <a:tailEnd/>
            </a:ln>
          </p:spPr>
          <p:txBody>
            <a:bodyPr wrap="none" anchor="ctr"/>
            <a:lstStyle/>
            <a:p>
              <a:endParaRPr lang="en-US">
                <a:solidFill>
                  <a:srgbClr val="FFFF00"/>
                </a:solidFill>
                <a:latin typeface="Arial" pitchFamily="34" charset="0"/>
                <a:cs typeface="Arial" pitchFamily="34" charset="0"/>
              </a:endParaRPr>
            </a:p>
          </p:txBody>
        </p:sp>
        <p:sp>
          <p:nvSpPr>
            <p:cNvPr id="58383" name="Freeform 65"/>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4" name="Freeform 66"/>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5" name="Freeform 67"/>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6" name="Freeform 68"/>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7" name="Freeform 69"/>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8" name="Freeform 70"/>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58389" name="Freeform 71"/>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1"/>
              </a:solidFill>
              <a:round/>
              <a:headEnd/>
              <a:tailEnd/>
            </a:ln>
          </p:spPr>
          <p:txBody>
            <a:bodyPr wrap="none" anchor="ctr"/>
            <a:lstStyle/>
            <a:p>
              <a:endParaRPr lang="en-US">
                <a:solidFill>
                  <a:srgbClr val="FFFF00"/>
                </a:solidFill>
                <a:latin typeface="Arial" pitchFamily="34" charset="0"/>
                <a:cs typeface="Arial" pitchFamily="34" charset="0"/>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0" name="Rectangle 2"/>
          <p:cNvSpPr>
            <a:spLocks noGrp="1" noChangeArrowheads="1"/>
          </p:cNvSpPr>
          <p:nvPr>
            <p:ph type="title"/>
          </p:nvPr>
        </p:nvSpPr>
        <p:spPr/>
        <p:txBody>
          <a:bodyPr/>
          <a:lstStyle/>
          <a:p>
            <a:r>
              <a:rPr lang="en-US" dirty="0"/>
              <a:t>Critical States</a:t>
            </a:r>
          </a:p>
        </p:txBody>
      </p:sp>
      <p:sp>
        <p:nvSpPr>
          <p:cNvPr id="59395" name="Slide Number Placeholder 4"/>
          <p:cNvSpPr>
            <a:spLocks noGrp="1"/>
          </p:cNvSpPr>
          <p:nvPr>
            <p:ph type="sldNum" sz="quarter" idx="10"/>
          </p:nvPr>
        </p:nvSpPr>
        <p:spPr>
          <a:noFill/>
        </p:spPr>
        <p:txBody>
          <a:bodyPr/>
          <a:lstStyle/>
          <a:p>
            <a:fld id="{12F801FD-50FD-4468-B692-36C29A91C438}" type="slidenum">
              <a:rPr lang="x-none" smtClean="0">
                <a:latin typeface="Arial" pitchFamily="34" charset="0"/>
                <a:cs typeface="Arial" pitchFamily="34" charset="0"/>
              </a:rPr>
              <a:pPr/>
              <a:t>40</a:t>
            </a:fld>
            <a:endParaRPr lang="en-US">
              <a:latin typeface="Arial" pitchFamily="34" charset="0"/>
              <a:cs typeface="Arial" pitchFamily="34" charset="0"/>
            </a:endParaRPr>
          </a:p>
        </p:txBody>
      </p:sp>
      <p:sp>
        <p:nvSpPr>
          <p:cNvPr id="5939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386066" name="AutoShape 18"/>
          <p:cNvSpPr>
            <a:spLocks noChangeArrowheads="1"/>
          </p:cNvSpPr>
          <p:nvPr/>
        </p:nvSpPr>
        <p:spPr bwMode="auto">
          <a:xfrm flipH="1">
            <a:off x="3873500" y="2852738"/>
            <a:ext cx="1289050" cy="728662"/>
          </a:xfrm>
          <a:prstGeom prst="wedgeRoundRectCallout">
            <a:avLst>
              <a:gd name="adj1" fmla="val -146431"/>
              <a:gd name="adj2" fmla="val -93139"/>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86063" name="AutoShape 15"/>
          <p:cNvSpPr>
            <a:spLocks noChangeArrowheads="1"/>
          </p:cNvSpPr>
          <p:nvPr/>
        </p:nvSpPr>
        <p:spPr bwMode="auto">
          <a:xfrm flipH="1">
            <a:off x="5187950" y="3948113"/>
            <a:ext cx="1289050" cy="728662"/>
          </a:xfrm>
          <a:prstGeom prst="wedgeRoundRectCallout">
            <a:avLst>
              <a:gd name="adj1" fmla="val -117120"/>
              <a:gd name="adj2" fmla="val 142593"/>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86061" name="AutoShape 13"/>
          <p:cNvSpPr>
            <a:spLocks noChangeArrowheads="1"/>
          </p:cNvSpPr>
          <p:nvPr/>
        </p:nvSpPr>
        <p:spPr bwMode="auto">
          <a:xfrm>
            <a:off x="2559050" y="4013200"/>
            <a:ext cx="1289050" cy="728663"/>
          </a:xfrm>
          <a:prstGeom prst="wedgeRoundRectCallout">
            <a:avLst>
              <a:gd name="adj1" fmla="val -131648"/>
              <a:gd name="adj2" fmla="val 128866"/>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86062" name="Text Box 14"/>
          <p:cNvSpPr txBox="1">
            <a:spLocks noChangeArrowheads="1"/>
          </p:cNvSpPr>
          <p:nvPr/>
        </p:nvSpPr>
        <p:spPr bwMode="auto">
          <a:xfrm>
            <a:off x="603330" y="5227638"/>
            <a:ext cx="1928733" cy="646331"/>
          </a:xfrm>
          <a:prstGeom prst="rect">
            <a:avLst/>
          </a:prstGeom>
          <a:noFill/>
          <a:ln w="9525">
            <a:noFill/>
            <a:miter lim="800000"/>
            <a:headEnd/>
            <a:tailEnd/>
          </a:ln>
        </p:spPr>
        <p:txBody>
          <a:bodyPr wrap="none">
            <a:spAutoFit/>
          </a:bodyPr>
          <a:lstStyle/>
          <a:p>
            <a:pPr algn="r"/>
            <a:r>
              <a:rPr lang="en-US" sz="3600" b="1">
                <a:solidFill>
                  <a:schemeClr val="accent1"/>
                </a:solidFill>
                <a:latin typeface="Arial" pitchFamily="34" charset="0"/>
                <a:cs typeface="Arial" pitchFamily="34" charset="0"/>
              </a:rPr>
              <a:t>0-valent</a:t>
            </a:r>
          </a:p>
        </p:txBody>
      </p:sp>
      <p:sp>
        <p:nvSpPr>
          <p:cNvPr id="59401" name="Oval 5"/>
          <p:cNvSpPr>
            <a:spLocks noChangeArrowheads="1"/>
          </p:cNvSpPr>
          <p:nvPr/>
        </p:nvSpPr>
        <p:spPr bwMode="auto">
          <a:xfrm>
            <a:off x="3962400" y="292893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402" name="Oval 6"/>
          <p:cNvSpPr>
            <a:spLocks noChangeArrowheads="1"/>
          </p:cNvSpPr>
          <p:nvPr/>
        </p:nvSpPr>
        <p:spPr bwMode="auto">
          <a:xfrm>
            <a:off x="2670175" y="411003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403" name="Oval 7"/>
          <p:cNvSpPr>
            <a:spLocks noChangeArrowheads="1"/>
          </p:cNvSpPr>
          <p:nvPr/>
        </p:nvSpPr>
        <p:spPr bwMode="auto">
          <a:xfrm>
            <a:off x="5299075" y="404653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59404" name="Line 8"/>
          <p:cNvSpPr>
            <a:spLocks noChangeShapeType="1"/>
          </p:cNvSpPr>
          <p:nvPr/>
        </p:nvSpPr>
        <p:spPr bwMode="auto">
          <a:xfrm flipH="1">
            <a:off x="3505200" y="3538538"/>
            <a:ext cx="533400" cy="533400"/>
          </a:xfrm>
          <a:prstGeom prst="line">
            <a:avLst/>
          </a:prstGeom>
          <a:noFill/>
          <a:ln w="76200">
            <a:solidFill>
              <a:srgbClr val="6666FF"/>
            </a:solidFill>
            <a:round/>
            <a:headEnd/>
            <a:tailEnd type="triangle" w="med" len="med"/>
          </a:ln>
        </p:spPr>
        <p:txBody>
          <a:bodyPr wrap="none" anchor="ctr"/>
          <a:lstStyle/>
          <a:p>
            <a:endParaRPr lang="en-US">
              <a:latin typeface="Arial" pitchFamily="34" charset="0"/>
              <a:cs typeface="Arial" pitchFamily="34" charset="0"/>
            </a:endParaRPr>
          </a:p>
        </p:txBody>
      </p:sp>
      <p:sp>
        <p:nvSpPr>
          <p:cNvPr id="59405" name="Line 9"/>
          <p:cNvSpPr>
            <a:spLocks noChangeShapeType="1"/>
          </p:cNvSpPr>
          <p:nvPr/>
        </p:nvSpPr>
        <p:spPr bwMode="auto">
          <a:xfrm>
            <a:off x="4953000" y="353853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386065" name="Text Box 17"/>
          <p:cNvSpPr txBox="1">
            <a:spLocks noChangeArrowheads="1"/>
          </p:cNvSpPr>
          <p:nvPr/>
        </p:nvSpPr>
        <p:spPr bwMode="auto">
          <a:xfrm>
            <a:off x="6604080" y="5264150"/>
            <a:ext cx="1928733" cy="646331"/>
          </a:xfrm>
          <a:prstGeom prst="rect">
            <a:avLst/>
          </a:prstGeom>
          <a:noFill/>
          <a:ln w="9525">
            <a:noFill/>
            <a:miter lim="800000"/>
            <a:headEnd/>
            <a:tailEnd/>
          </a:ln>
        </p:spPr>
        <p:txBody>
          <a:bodyPr wrap="none">
            <a:spAutoFit/>
          </a:bodyPr>
          <a:lstStyle/>
          <a:p>
            <a:pPr algn="r"/>
            <a:r>
              <a:rPr lang="en-US" sz="3600" b="1">
                <a:solidFill>
                  <a:schemeClr val="accent1"/>
                </a:solidFill>
                <a:latin typeface="Arial" pitchFamily="34" charset="0"/>
                <a:cs typeface="Arial" pitchFamily="34" charset="0"/>
              </a:rPr>
              <a:t>1-valent</a:t>
            </a:r>
          </a:p>
        </p:txBody>
      </p:sp>
      <p:sp>
        <p:nvSpPr>
          <p:cNvPr id="386067" name="Text Box 19"/>
          <p:cNvSpPr txBox="1">
            <a:spLocks noChangeArrowheads="1"/>
          </p:cNvSpPr>
          <p:nvPr/>
        </p:nvSpPr>
        <p:spPr bwMode="auto">
          <a:xfrm>
            <a:off x="5613400" y="1817688"/>
            <a:ext cx="1725613" cy="641350"/>
          </a:xfrm>
          <a:prstGeom prst="rect">
            <a:avLst/>
          </a:prstGeom>
          <a:noFill/>
          <a:ln w="9525">
            <a:noFill/>
            <a:miter lim="800000"/>
            <a:headEnd/>
            <a:tailEnd/>
          </a:ln>
        </p:spPr>
        <p:txBody>
          <a:bodyPr wrap="none">
            <a:spAutoFit/>
          </a:bodyPr>
          <a:lstStyle/>
          <a:p>
            <a:pPr algn="r"/>
            <a:r>
              <a:rPr lang="en-US" sz="3600" b="1">
                <a:solidFill>
                  <a:schemeClr val="accent1"/>
                </a:solidFill>
                <a:latin typeface="Arial" pitchFamily="34" charset="0"/>
                <a:cs typeface="Arial" pitchFamily="34" charset="0"/>
              </a:rPr>
              <a:t>critical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6062"/>
                                        </p:tgtEl>
                                        <p:attrNameLst>
                                          <p:attrName>style.visibility</p:attrName>
                                        </p:attrNameLst>
                                      </p:cBhvr>
                                      <p:to>
                                        <p:strVal val="visible"/>
                                      </p:to>
                                    </p:set>
                                    <p:animEffect transition="in" filter="blinds(horizontal)">
                                      <p:cBhvr>
                                        <p:cTn id="7" dur="500"/>
                                        <p:tgtEl>
                                          <p:spTgt spid="38606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6061"/>
                                        </p:tgtEl>
                                        <p:attrNameLst>
                                          <p:attrName>style.visibility</p:attrName>
                                        </p:attrNameLst>
                                      </p:cBhvr>
                                      <p:to>
                                        <p:strVal val="visible"/>
                                      </p:to>
                                    </p:set>
                                    <p:animEffect transition="in" filter="blinds(horizontal)">
                                      <p:cBhvr>
                                        <p:cTn id="10" dur="500"/>
                                        <p:tgtEl>
                                          <p:spTgt spid="38606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86063"/>
                                        </p:tgtEl>
                                        <p:attrNameLst>
                                          <p:attrName>style.visibility</p:attrName>
                                        </p:attrNameLst>
                                      </p:cBhvr>
                                      <p:to>
                                        <p:strVal val="visible"/>
                                      </p:to>
                                    </p:set>
                                    <p:animEffect transition="in" filter="blinds(horizontal)">
                                      <p:cBhvr>
                                        <p:cTn id="15" dur="500"/>
                                        <p:tgtEl>
                                          <p:spTgt spid="38606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86065"/>
                                        </p:tgtEl>
                                        <p:attrNameLst>
                                          <p:attrName>style.visibility</p:attrName>
                                        </p:attrNameLst>
                                      </p:cBhvr>
                                      <p:to>
                                        <p:strVal val="visible"/>
                                      </p:to>
                                    </p:set>
                                    <p:animEffect transition="in" filter="blinds(horizontal)">
                                      <p:cBhvr>
                                        <p:cTn id="18" dur="500"/>
                                        <p:tgtEl>
                                          <p:spTgt spid="38606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86066"/>
                                        </p:tgtEl>
                                        <p:attrNameLst>
                                          <p:attrName>style.visibility</p:attrName>
                                        </p:attrNameLst>
                                      </p:cBhvr>
                                      <p:to>
                                        <p:strVal val="visible"/>
                                      </p:to>
                                    </p:set>
                                    <p:animEffect transition="in" filter="blinds(horizontal)">
                                      <p:cBhvr>
                                        <p:cTn id="23" dur="500"/>
                                        <p:tgtEl>
                                          <p:spTgt spid="38606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86067"/>
                                        </p:tgtEl>
                                        <p:attrNameLst>
                                          <p:attrName>style.visibility</p:attrName>
                                        </p:attrNameLst>
                                      </p:cBhvr>
                                      <p:to>
                                        <p:strVal val="visible"/>
                                      </p:to>
                                    </p:set>
                                    <p:animEffect transition="in" filter="blinds(horizontal)">
                                      <p:cBhvr>
                                        <p:cTn id="26" dur="500"/>
                                        <p:tgtEl>
                                          <p:spTgt spid="386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66" grpId="0" animBg="1"/>
      <p:bldP spid="386063" grpId="0" animBg="1"/>
      <p:bldP spid="386061" grpId="0" animBg="1"/>
      <p:bldP spid="386062" grpId="0"/>
      <p:bldP spid="386065" grpId="0"/>
      <p:bldP spid="38606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6"/>
          <p:cNvSpPr>
            <a:spLocks noGrp="1" noChangeArrowheads="1"/>
          </p:cNvSpPr>
          <p:nvPr>
            <p:ph type="title"/>
          </p:nvPr>
        </p:nvSpPr>
        <p:spPr/>
        <p:txBody>
          <a:bodyPr/>
          <a:lstStyle/>
          <a:p>
            <a:r>
              <a:rPr lang="en-US"/>
              <a:t>From a Critical State</a:t>
            </a:r>
          </a:p>
        </p:txBody>
      </p:sp>
      <p:sp>
        <p:nvSpPr>
          <p:cNvPr id="60419" name="Slide Number Placeholder 4"/>
          <p:cNvSpPr>
            <a:spLocks noGrp="1"/>
          </p:cNvSpPr>
          <p:nvPr>
            <p:ph type="sldNum" sz="quarter" idx="10"/>
          </p:nvPr>
        </p:nvSpPr>
        <p:spPr>
          <a:noFill/>
        </p:spPr>
        <p:txBody>
          <a:bodyPr/>
          <a:lstStyle/>
          <a:p>
            <a:fld id="{9CB6197F-E6C1-4E6F-9013-B9EB5F766C2C}" type="slidenum">
              <a:rPr lang="x-none" smtClean="0">
                <a:latin typeface="Arial" pitchFamily="34" charset="0"/>
                <a:cs typeface="Arial" pitchFamily="34" charset="0"/>
              </a:rPr>
              <a:pPr/>
              <a:t>41</a:t>
            </a:fld>
            <a:endParaRPr lang="en-US">
              <a:latin typeface="Arial" pitchFamily="34" charset="0"/>
              <a:cs typeface="Arial" pitchFamily="34" charset="0"/>
            </a:endParaRPr>
          </a:p>
        </p:txBody>
      </p:sp>
      <p:sp>
        <p:nvSpPr>
          <p:cNvPr id="6041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60421" name="Oval 7"/>
          <p:cNvSpPr>
            <a:spLocks noChangeArrowheads="1"/>
          </p:cNvSpPr>
          <p:nvPr/>
        </p:nvSpPr>
        <p:spPr bwMode="auto">
          <a:xfrm>
            <a:off x="3962400" y="2071688"/>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accent1">
                    <a:lumMod val="50000"/>
                  </a:schemeClr>
                </a:solidFill>
                <a:latin typeface="Arial" pitchFamily="34" charset="0"/>
                <a:cs typeface="Arial" pitchFamily="34" charset="0"/>
              </a:rPr>
              <a:t>c</a:t>
            </a:r>
          </a:p>
        </p:txBody>
      </p:sp>
      <p:sp>
        <p:nvSpPr>
          <p:cNvPr id="60422" name="Oval 8"/>
          <p:cNvSpPr>
            <a:spLocks noChangeArrowheads="1"/>
          </p:cNvSpPr>
          <p:nvPr/>
        </p:nvSpPr>
        <p:spPr bwMode="auto">
          <a:xfrm>
            <a:off x="2670175" y="3252788"/>
            <a:ext cx="1066800" cy="533400"/>
          </a:xfrm>
          <a:prstGeom prst="ellipse">
            <a:avLst/>
          </a:prstGeom>
          <a:solidFill>
            <a:srgbClr val="DDDDDD"/>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60423" name="Oval 9"/>
          <p:cNvSpPr>
            <a:spLocks noChangeArrowheads="1"/>
          </p:cNvSpPr>
          <p:nvPr/>
        </p:nvSpPr>
        <p:spPr bwMode="auto">
          <a:xfrm>
            <a:off x="5262563" y="3189288"/>
            <a:ext cx="1066800" cy="533400"/>
          </a:xfrm>
          <a:prstGeom prst="ellipse">
            <a:avLst/>
          </a:prstGeom>
          <a:solidFill>
            <a:srgbClr val="DDDDDD"/>
          </a:solidFill>
          <a:ln w="38100">
            <a:solidFill>
              <a:schemeClr val="tx1"/>
            </a:solidFill>
            <a:round/>
            <a:headEnd/>
            <a:tailEnd/>
          </a:ln>
        </p:spPr>
        <p:txBody>
          <a:bodyPr wrap="none" anchor="ctr"/>
          <a:lstStyle/>
          <a:p>
            <a:endParaRPr lang="en-US">
              <a:solidFill>
                <a:srgbClr val="FFFF00"/>
              </a:solidFill>
              <a:latin typeface="Arial" pitchFamily="34" charset="0"/>
              <a:cs typeface="Arial" pitchFamily="34" charset="0"/>
            </a:endParaRPr>
          </a:p>
        </p:txBody>
      </p:sp>
      <p:sp>
        <p:nvSpPr>
          <p:cNvPr id="60424" name="Line 10"/>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solidFill>
                <a:srgbClr val="FFFF00"/>
              </a:solidFill>
              <a:latin typeface="Arial" pitchFamily="34" charset="0"/>
              <a:cs typeface="Arial" pitchFamily="34" charset="0"/>
            </a:endParaRPr>
          </a:p>
        </p:txBody>
      </p:sp>
      <p:sp>
        <p:nvSpPr>
          <p:cNvPr id="60425" name="Line 11"/>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solidFill>
                <a:srgbClr val="FFFF00"/>
              </a:solidFill>
              <a:latin typeface="Arial" pitchFamily="34" charset="0"/>
              <a:cs typeface="Arial" pitchFamily="34" charset="0"/>
            </a:endParaRPr>
          </a:p>
        </p:txBody>
      </p:sp>
      <p:sp>
        <p:nvSpPr>
          <p:cNvPr id="60426" name="Text Box 14"/>
          <p:cNvSpPr txBox="1">
            <a:spLocks noChangeArrowheads="1"/>
          </p:cNvSpPr>
          <p:nvPr/>
        </p:nvSpPr>
        <p:spPr bwMode="auto">
          <a:xfrm>
            <a:off x="336550" y="4767263"/>
            <a:ext cx="4037013" cy="946150"/>
          </a:xfrm>
          <a:prstGeom prst="rect">
            <a:avLst/>
          </a:prstGeom>
          <a:noFill/>
          <a:ln w="9525">
            <a:noFill/>
            <a:miter lim="800000"/>
            <a:headEnd/>
            <a:tailEnd/>
          </a:ln>
        </p:spPr>
        <p:txBody>
          <a:bodyPr>
            <a:spAutoFit/>
          </a:bodyPr>
          <a:lstStyle/>
          <a:p>
            <a:r>
              <a:rPr lang="en-US" b="1">
                <a:solidFill>
                  <a:srgbClr val="FFFF00"/>
                </a:solidFill>
                <a:latin typeface="Arial" pitchFamily="34" charset="0"/>
                <a:cs typeface="Arial" pitchFamily="34" charset="0"/>
              </a:rPr>
              <a:t>If A goes first, protocol decides 0</a:t>
            </a:r>
          </a:p>
        </p:txBody>
      </p:sp>
      <p:sp>
        <p:nvSpPr>
          <p:cNvPr id="60427" name="Text Box 15"/>
          <p:cNvSpPr txBox="1">
            <a:spLocks noChangeArrowheads="1"/>
          </p:cNvSpPr>
          <p:nvPr/>
        </p:nvSpPr>
        <p:spPr bwMode="auto">
          <a:xfrm>
            <a:off x="4756150" y="4768850"/>
            <a:ext cx="4037013" cy="946150"/>
          </a:xfrm>
          <a:prstGeom prst="rect">
            <a:avLst/>
          </a:prstGeom>
          <a:noFill/>
          <a:ln w="9525">
            <a:noFill/>
            <a:miter lim="800000"/>
            <a:headEnd/>
            <a:tailEnd/>
          </a:ln>
        </p:spPr>
        <p:txBody>
          <a:bodyPr>
            <a:spAutoFit/>
          </a:bodyPr>
          <a:lstStyle/>
          <a:p>
            <a:r>
              <a:rPr lang="en-US" b="1">
                <a:solidFill>
                  <a:srgbClr val="FFFF00"/>
                </a:solidFill>
                <a:latin typeface="Arial" pitchFamily="34" charset="0"/>
                <a:cs typeface="Arial" pitchFamily="34" charset="0"/>
              </a:rPr>
              <a:t>If B goes first, protocol decides 1</a:t>
            </a:r>
          </a:p>
        </p:txBody>
      </p:sp>
      <p:sp>
        <p:nvSpPr>
          <p:cNvPr id="60428" name="Text Box 17"/>
          <p:cNvSpPr txBox="1">
            <a:spLocks noChangeArrowheads="1"/>
          </p:cNvSpPr>
          <p:nvPr/>
        </p:nvSpPr>
        <p:spPr bwMode="auto">
          <a:xfrm>
            <a:off x="2057400" y="3935413"/>
            <a:ext cx="2151063" cy="519112"/>
          </a:xfrm>
          <a:prstGeom prst="rect">
            <a:avLst/>
          </a:prstGeom>
          <a:noFill/>
          <a:ln w="9525">
            <a:noFill/>
            <a:miter lim="800000"/>
            <a:headEnd/>
            <a:tailEnd/>
          </a:ln>
        </p:spPr>
        <p:txBody>
          <a:bodyPr>
            <a:spAutoFit/>
          </a:bodyPr>
          <a:lstStyle/>
          <a:p>
            <a:r>
              <a:rPr lang="en-US" b="1">
                <a:solidFill>
                  <a:srgbClr val="FFFF00"/>
                </a:solidFill>
                <a:latin typeface="Arial" pitchFamily="34" charset="0"/>
                <a:cs typeface="Arial" pitchFamily="34" charset="0"/>
              </a:rPr>
              <a:t>0-valent</a:t>
            </a:r>
          </a:p>
        </p:txBody>
      </p:sp>
      <p:sp>
        <p:nvSpPr>
          <p:cNvPr id="60429" name="Text Box 18"/>
          <p:cNvSpPr txBox="1">
            <a:spLocks noChangeArrowheads="1"/>
          </p:cNvSpPr>
          <p:nvPr/>
        </p:nvSpPr>
        <p:spPr bwMode="auto">
          <a:xfrm>
            <a:off x="4794250" y="3937000"/>
            <a:ext cx="2003425" cy="519113"/>
          </a:xfrm>
          <a:prstGeom prst="rect">
            <a:avLst/>
          </a:prstGeom>
          <a:solidFill>
            <a:schemeClr val="accent2"/>
          </a:solidFill>
          <a:ln w="9525">
            <a:noFill/>
            <a:miter lim="800000"/>
            <a:headEnd/>
            <a:tailEnd/>
          </a:ln>
        </p:spPr>
        <p:txBody>
          <a:bodyPr>
            <a:spAutoFit/>
          </a:bodyPr>
          <a:lstStyle/>
          <a:p>
            <a:r>
              <a:rPr lang="en-US" b="1">
                <a:solidFill>
                  <a:schemeClr val="tx2"/>
                </a:solidFill>
                <a:latin typeface="Arial" pitchFamily="34" charset="0"/>
                <a:cs typeface="Arial" pitchFamily="34" charset="0"/>
              </a:rPr>
              <a:t>1-valent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title"/>
          </p:nvPr>
        </p:nvSpPr>
        <p:spPr>
          <a:xfrm>
            <a:off x="685800" y="450850"/>
            <a:ext cx="7772400" cy="1143000"/>
          </a:xfrm>
        </p:spPr>
        <p:txBody>
          <a:bodyPr/>
          <a:lstStyle/>
          <a:p>
            <a:r>
              <a:rPr lang="en-US"/>
              <a:t>Reaching Critical State</a:t>
            </a:r>
          </a:p>
        </p:txBody>
      </p:sp>
      <p:sp>
        <p:nvSpPr>
          <p:cNvPr id="61442" name="Slide Number Placeholder 4"/>
          <p:cNvSpPr>
            <a:spLocks noGrp="1"/>
          </p:cNvSpPr>
          <p:nvPr>
            <p:ph type="sldNum" sz="quarter" idx="10"/>
          </p:nvPr>
        </p:nvSpPr>
        <p:spPr>
          <a:noFill/>
        </p:spPr>
        <p:txBody>
          <a:bodyPr/>
          <a:lstStyle/>
          <a:p>
            <a:fld id="{75D4F0F7-97A9-4BD3-8467-37FE0D7B6686}" type="slidenum">
              <a:rPr lang="x-none" smtClean="0">
                <a:latin typeface="Arial" pitchFamily="34" charset="0"/>
                <a:cs typeface="Arial" pitchFamily="34" charset="0"/>
              </a:rPr>
              <a:pPr/>
              <a:t>42</a:t>
            </a:fld>
            <a:endParaRPr lang="en-US">
              <a:latin typeface="Arial" pitchFamily="34" charset="0"/>
              <a:cs typeface="Arial" pitchFamily="34" charset="0"/>
            </a:endParaRPr>
          </a:p>
        </p:txBody>
      </p:sp>
      <p:sp>
        <p:nvSpPr>
          <p:cNvPr id="61444" name="Oval 4"/>
          <p:cNvSpPr>
            <a:spLocks noChangeArrowheads="1"/>
          </p:cNvSpPr>
          <p:nvPr/>
        </p:nvSpPr>
        <p:spPr bwMode="auto">
          <a:xfrm>
            <a:off x="2668588" y="2681288"/>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C</a:t>
            </a:r>
            <a:r>
              <a:rPr lang="en-US" sz="3200" b="1" baseline="-25000">
                <a:solidFill>
                  <a:srgbClr val="0066FF"/>
                </a:solidFill>
                <a:latin typeface="Arial" pitchFamily="34" charset="0"/>
                <a:cs typeface="Arial" pitchFamily="34" charset="0"/>
              </a:rPr>
              <a:t>A</a:t>
            </a:r>
          </a:p>
        </p:txBody>
      </p:sp>
      <p:sp>
        <p:nvSpPr>
          <p:cNvPr id="61445" name="Oval 8"/>
          <p:cNvSpPr>
            <a:spLocks noChangeArrowheads="1"/>
          </p:cNvSpPr>
          <p:nvPr/>
        </p:nvSpPr>
        <p:spPr bwMode="auto">
          <a:xfrm>
            <a:off x="2552700" y="4154488"/>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C</a:t>
            </a:r>
            <a:r>
              <a:rPr lang="en-US" sz="3200" b="1" baseline="-25000">
                <a:solidFill>
                  <a:srgbClr val="0066FF"/>
                </a:solidFill>
                <a:latin typeface="Arial" pitchFamily="34" charset="0"/>
                <a:cs typeface="Arial" pitchFamily="34" charset="0"/>
              </a:rPr>
              <a:t>A</a:t>
            </a:r>
          </a:p>
        </p:txBody>
      </p:sp>
      <p:sp>
        <p:nvSpPr>
          <p:cNvPr id="61446" name="Oval 11"/>
          <p:cNvSpPr>
            <a:spLocks noChangeArrowheads="1"/>
          </p:cNvSpPr>
          <p:nvPr/>
        </p:nvSpPr>
        <p:spPr bwMode="auto">
          <a:xfrm>
            <a:off x="4183063" y="3416300"/>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FF0000"/>
                </a:solidFill>
                <a:latin typeface="Arial" pitchFamily="34" charset="0"/>
                <a:cs typeface="Arial" pitchFamily="34" charset="0"/>
              </a:rPr>
              <a:t>C</a:t>
            </a:r>
            <a:r>
              <a:rPr lang="en-US" sz="3200" b="1" baseline="-25000">
                <a:solidFill>
                  <a:srgbClr val="FF0000"/>
                </a:solidFill>
                <a:latin typeface="Arial" pitchFamily="34" charset="0"/>
                <a:cs typeface="Arial" pitchFamily="34" charset="0"/>
              </a:rPr>
              <a:t>B</a:t>
            </a:r>
          </a:p>
        </p:txBody>
      </p:sp>
      <p:sp>
        <p:nvSpPr>
          <p:cNvPr id="61447" name="Oval 12"/>
          <p:cNvSpPr>
            <a:spLocks noChangeArrowheads="1"/>
          </p:cNvSpPr>
          <p:nvPr/>
        </p:nvSpPr>
        <p:spPr bwMode="auto">
          <a:xfrm>
            <a:off x="4264025" y="4791075"/>
            <a:ext cx="1066800" cy="533400"/>
          </a:xfrm>
          <a:prstGeom prst="ellipse">
            <a:avLst/>
          </a:prstGeom>
          <a:solidFill>
            <a:srgbClr val="DDDDDD"/>
          </a:solidFill>
          <a:ln w="38100">
            <a:solidFill>
              <a:schemeClr val="tx1"/>
            </a:solidFill>
            <a:round/>
            <a:headEnd/>
            <a:tailEnd/>
          </a:ln>
        </p:spPr>
        <p:txBody>
          <a:bodyPr wrap="none" anchor="ctr"/>
          <a:lstStyle/>
          <a:p>
            <a:r>
              <a:rPr lang="en-US" sz="4400">
                <a:solidFill>
                  <a:srgbClr val="0066FF"/>
                </a:solidFill>
                <a:latin typeface="Arial" pitchFamily="34" charset="0"/>
                <a:cs typeface="Arial" pitchFamily="34" charset="0"/>
              </a:rPr>
              <a:t>c</a:t>
            </a:r>
          </a:p>
        </p:txBody>
      </p:sp>
      <p:sp>
        <p:nvSpPr>
          <p:cNvPr id="61448" name="Line 22"/>
          <p:cNvSpPr>
            <a:spLocks noChangeShapeType="1"/>
          </p:cNvSpPr>
          <p:nvPr/>
        </p:nvSpPr>
        <p:spPr bwMode="auto">
          <a:xfrm>
            <a:off x="3751263" y="3151188"/>
            <a:ext cx="530225" cy="317500"/>
          </a:xfrm>
          <a:prstGeom prst="line">
            <a:avLst/>
          </a:prstGeom>
          <a:noFill/>
          <a:ln w="76200">
            <a:solidFill>
              <a:srgbClr val="FF0000"/>
            </a:solidFill>
            <a:prstDash val="sysDot"/>
            <a:round/>
            <a:headEnd/>
            <a:tailEnd type="triangle" w="med" len="med"/>
          </a:ln>
        </p:spPr>
        <p:txBody>
          <a:bodyPr wrap="none" anchor="ctr"/>
          <a:lstStyle/>
          <a:p>
            <a:endParaRPr lang="en-US">
              <a:latin typeface="Arial" pitchFamily="34" charset="0"/>
              <a:cs typeface="Arial" pitchFamily="34" charset="0"/>
            </a:endParaRPr>
          </a:p>
        </p:txBody>
      </p:sp>
      <p:sp>
        <p:nvSpPr>
          <p:cNvPr id="61449" name="Line 25"/>
          <p:cNvSpPr>
            <a:spLocks noChangeShapeType="1"/>
          </p:cNvSpPr>
          <p:nvPr/>
        </p:nvSpPr>
        <p:spPr bwMode="auto">
          <a:xfrm flipH="1">
            <a:off x="3502025" y="3827463"/>
            <a:ext cx="609600" cy="381000"/>
          </a:xfrm>
          <a:prstGeom prst="line">
            <a:avLst/>
          </a:prstGeom>
          <a:noFill/>
          <a:ln w="76200">
            <a:solidFill>
              <a:srgbClr val="00B0F0"/>
            </a:solidFill>
            <a:prstDash val="sysDot"/>
            <a:round/>
            <a:headEnd/>
            <a:tailEnd type="triangle" w="med" len="med"/>
          </a:ln>
        </p:spPr>
        <p:txBody>
          <a:bodyPr wrap="none" anchor="ctr"/>
          <a:lstStyle/>
          <a:p>
            <a:endParaRPr lang="en-US">
              <a:latin typeface="Arial" pitchFamily="34" charset="0"/>
              <a:cs typeface="Arial" pitchFamily="34" charset="0"/>
            </a:endParaRPr>
          </a:p>
        </p:txBody>
      </p:sp>
      <p:sp>
        <p:nvSpPr>
          <p:cNvPr id="61450" name="Line 30"/>
          <p:cNvSpPr>
            <a:spLocks noChangeShapeType="1"/>
          </p:cNvSpPr>
          <p:nvPr/>
        </p:nvSpPr>
        <p:spPr bwMode="auto">
          <a:xfrm>
            <a:off x="5211763" y="5391150"/>
            <a:ext cx="279400" cy="2524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61451" name="Line 31"/>
          <p:cNvSpPr>
            <a:spLocks noChangeShapeType="1"/>
          </p:cNvSpPr>
          <p:nvPr/>
        </p:nvSpPr>
        <p:spPr bwMode="auto">
          <a:xfrm>
            <a:off x="3651250" y="4568825"/>
            <a:ext cx="542925" cy="344488"/>
          </a:xfrm>
          <a:prstGeom prst="line">
            <a:avLst/>
          </a:prstGeom>
          <a:noFill/>
          <a:ln w="76200">
            <a:solidFill>
              <a:srgbClr val="FF0000"/>
            </a:solidFill>
            <a:prstDash val="sysDot"/>
            <a:round/>
            <a:headEnd/>
            <a:tailEnd type="triangle" w="med" len="med"/>
          </a:ln>
        </p:spPr>
        <p:txBody>
          <a:bodyPr wrap="none" anchor="ctr"/>
          <a:lstStyle/>
          <a:p>
            <a:endParaRPr lang="en-US">
              <a:latin typeface="Arial" pitchFamily="34" charset="0"/>
              <a:cs typeface="Arial" pitchFamily="34" charset="0"/>
            </a:endParaRPr>
          </a:p>
        </p:txBody>
      </p:sp>
      <p:sp>
        <p:nvSpPr>
          <p:cNvPr id="61454" name="Oval 37"/>
          <p:cNvSpPr>
            <a:spLocks noChangeArrowheads="1"/>
          </p:cNvSpPr>
          <p:nvPr/>
        </p:nvSpPr>
        <p:spPr bwMode="auto">
          <a:xfrm>
            <a:off x="4038600" y="1981200"/>
            <a:ext cx="1066800" cy="533400"/>
          </a:xfrm>
          <a:prstGeom prst="ellipse">
            <a:avLst/>
          </a:prstGeom>
          <a:solidFill>
            <a:srgbClr val="DDDDDD"/>
          </a:solidFill>
          <a:ln w="38100">
            <a:solidFill>
              <a:schemeClr val="tx1"/>
            </a:solidFill>
            <a:round/>
            <a:headEnd/>
            <a:tailEnd/>
          </a:ln>
        </p:spPr>
        <p:txBody>
          <a:bodyPr wrap="none" anchor="ctr" anchorCtr="1"/>
          <a:lstStyle/>
          <a:p>
            <a:r>
              <a:rPr lang="en-US" sz="3200" b="1">
                <a:solidFill>
                  <a:srgbClr val="FF0000"/>
                </a:solidFill>
                <a:latin typeface="Arial" pitchFamily="34" charset="0"/>
                <a:cs typeface="Arial" pitchFamily="34" charset="0"/>
              </a:rPr>
              <a:t>C</a:t>
            </a:r>
            <a:r>
              <a:rPr lang="en-US" sz="3200" b="1" baseline="-25000">
                <a:solidFill>
                  <a:srgbClr val="FF0000"/>
                </a:solidFill>
                <a:latin typeface="Arial" pitchFamily="34" charset="0"/>
                <a:cs typeface="Arial" pitchFamily="34" charset="0"/>
              </a:rPr>
              <a:t>B</a:t>
            </a:r>
          </a:p>
        </p:txBody>
      </p:sp>
      <p:sp>
        <p:nvSpPr>
          <p:cNvPr id="61455" name="Line 38"/>
          <p:cNvSpPr>
            <a:spLocks noChangeShapeType="1"/>
          </p:cNvSpPr>
          <p:nvPr/>
        </p:nvSpPr>
        <p:spPr bwMode="auto">
          <a:xfrm flipH="1">
            <a:off x="3544888" y="2422525"/>
            <a:ext cx="423862" cy="269875"/>
          </a:xfrm>
          <a:prstGeom prst="line">
            <a:avLst/>
          </a:prstGeom>
          <a:noFill/>
          <a:ln w="76200">
            <a:solidFill>
              <a:srgbClr val="00B0F0"/>
            </a:solidFill>
            <a:prstDash val="sysDot"/>
            <a:round/>
            <a:headEnd/>
            <a:tailEnd type="triangle" w="med" len="med"/>
          </a:ln>
        </p:spPr>
        <p:txBody>
          <a:bodyPr wrap="none" anchor="ctr"/>
          <a:lstStyle/>
          <a:p>
            <a:endParaRPr lang="en-US">
              <a:latin typeface="Arial" pitchFamily="34" charset="0"/>
              <a:cs typeface="Arial" pitchFamily="34" charset="0"/>
            </a:endParaRPr>
          </a:p>
        </p:txBody>
      </p:sp>
      <p:sp>
        <p:nvSpPr>
          <p:cNvPr id="61456" name="Line 39"/>
          <p:cNvSpPr>
            <a:spLocks noChangeShapeType="1"/>
          </p:cNvSpPr>
          <p:nvPr/>
        </p:nvSpPr>
        <p:spPr bwMode="auto">
          <a:xfrm>
            <a:off x="5041900" y="2530475"/>
            <a:ext cx="328613" cy="255588"/>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61457" name="Text Box 40"/>
          <p:cNvSpPr txBox="1">
            <a:spLocks noChangeArrowheads="1"/>
          </p:cNvSpPr>
          <p:nvPr/>
        </p:nvSpPr>
        <p:spPr bwMode="auto">
          <a:xfrm>
            <a:off x="5276939" y="2525713"/>
            <a:ext cx="1763624" cy="523220"/>
          </a:xfrm>
          <a:prstGeom prst="rect">
            <a:avLst/>
          </a:prstGeom>
          <a:noFill/>
          <a:ln w="9525">
            <a:noFill/>
            <a:miter lim="800000"/>
            <a:headEnd/>
            <a:tailEnd/>
          </a:ln>
        </p:spPr>
        <p:txBody>
          <a:bodyPr wrap="none">
            <a:spAutoFit/>
          </a:bodyPr>
          <a:lstStyle/>
          <a:p>
            <a:pPr algn="r"/>
            <a:r>
              <a:rPr lang="en-US" b="1">
                <a:solidFill>
                  <a:schemeClr val="accent1"/>
                </a:solidFill>
                <a:latin typeface="Arial" pitchFamily="34" charset="0"/>
                <a:cs typeface="Arial" pitchFamily="34" charset="0"/>
              </a:rPr>
              <a:t>univalent</a:t>
            </a:r>
          </a:p>
        </p:txBody>
      </p:sp>
      <p:sp>
        <p:nvSpPr>
          <p:cNvPr id="61458" name="Line 50"/>
          <p:cNvSpPr>
            <a:spLocks noChangeShapeType="1"/>
          </p:cNvSpPr>
          <p:nvPr/>
        </p:nvSpPr>
        <p:spPr bwMode="auto">
          <a:xfrm flipH="1">
            <a:off x="4160838" y="5384800"/>
            <a:ext cx="196850" cy="228600"/>
          </a:xfrm>
          <a:prstGeom prst="line">
            <a:avLst/>
          </a:prstGeom>
          <a:noFill/>
          <a:ln w="76200">
            <a:solidFill>
              <a:srgbClr val="00B0F0"/>
            </a:solidFill>
            <a:prstDash val="sysDot"/>
            <a:round/>
            <a:headEnd/>
            <a:tailEnd type="triangle" w="med" len="med"/>
          </a:ln>
        </p:spPr>
        <p:txBody>
          <a:bodyPr wrap="none" anchor="ctr"/>
          <a:lstStyle/>
          <a:p>
            <a:endParaRPr lang="en-US">
              <a:latin typeface="Arial" pitchFamily="34" charset="0"/>
              <a:cs typeface="Arial" pitchFamily="34" charset="0"/>
            </a:endParaRPr>
          </a:p>
        </p:txBody>
      </p:sp>
      <p:sp>
        <p:nvSpPr>
          <p:cNvPr id="61459" name="Text Box 51"/>
          <p:cNvSpPr txBox="1">
            <a:spLocks noChangeArrowheads="1"/>
          </p:cNvSpPr>
          <p:nvPr/>
        </p:nvSpPr>
        <p:spPr bwMode="auto">
          <a:xfrm>
            <a:off x="762089" y="3473450"/>
            <a:ext cx="1763624" cy="523220"/>
          </a:xfrm>
          <a:prstGeom prst="rect">
            <a:avLst/>
          </a:prstGeom>
          <a:noFill/>
          <a:ln w="9525">
            <a:noFill/>
            <a:miter lim="800000"/>
            <a:headEnd/>
            <a:tailEnd/>
          </a:ln>
        </p:spPr>
        <p:txBody>
          <a:bodyPr wrap="none">
            <a:spAutoFit/>
          </a:bodyPr>
          <a:lstStyle/>
          <a:p>
            <a:pPr algn="r"/>
            <a:r>
              <a:rPr lang="en-US" b="1">
                <a:solidFill>
                  <a:schemeClr val="accent1"/>
                </a:solidFill>
                <a:latin typeface="Arial" pitchFamily="34" charset="0"/>
                <a:cs typeface="Arial" pitchFamily="34" charset="0"/>
              </a:rPr>
              <a:t>univalent</a:t>
            </a:r>
          </a:p>
        </p:txBody>
      </p:sp>
      <p:sp>
        <p:nvSpPr>
          <p:cNvPr id="61460" name="Text Box 52"/>
          <p:cNvSpPr txBox="1">
            <a:spLocks noChangeArrowheads="1"/>
          </p:cNvSpPr>
          <p:nvPr/>
        </p:nvSpPr>
        <p:spPr bwMode="auto">
          <a:xfrm>
            <a:off x="5535701" y="4183063"/>
            <a:ext cx="1763624" cy="523220"/>
          </a:xfrm>
          <a:prstGeom prst="rect">
            <a:avLst/>
          </a:prstGeom>
          <a:noFill/>
          <a:ln w="9525">
            <a:noFill/>
            <a:miter lim="800000"/>
            <a:headEnd/>
            <a:tailEnd/>
          </a:ln>
        </p:spPr>
        <p:txBody>
          <a:bodyPr wrap="none">
            <a:spAutoFit/>
          </a:bodyPr>
          <a:lstStyle/>
          <a:p>
            <a:pPr algn="r"/>
            <a:r>
              <a:rPr lang="en-US" b="1">
                <a:solidFill>
                  <a:schemeClr val="accent1"/>
                </a:solidFill>
                <a:latin typeface="Arial" pitchFamily="34" charset="0"/>
                <a:cs typeface="Arial" pitchFamily="34" charset="0"/>
              </a:rPr>
              <a:t>univalent</a:t>
            </a:r>
          </a:p>
        </p:txBody>
      </p:sp>
      <p:sp>
        <p:nvSpPr>
          <p:cNvPr id="61461" name="Text Box 53"/>
          <p:cNvSpPr txBox="1">
            <a:spLocks noChangeArrowheads="1"/>
          </p:cNvSpPr>
          <p:nvPr/>
        </p:nvSpPr>
        <p:spPr bwMode="auto">
          <a:xfrm>
            <a:off x="893851" y="4932363"/>
            <a:ext cx="1763624" cy="523220"/>
          </a:xfrm>
          <a:prstGeom prst="rect">
            <a:avLst/>
          </a:prstGeom>
          <a:noFill/>
          <a:ln w="9525">
            <a:noFill/>
            <a:miter lim="800000"/>
            <a:headEnd/>
            <a:tailEnd/>
          </a:ln>
        </p:spPr>
        <p:txBody>
          <a:bodyPr wrap="none">
            <a:spAutoFit/>
          </a:bodyPr>
          <a:lstStyle/>
          <a:p>
            <a:pPr algn="r"/>
            <a:r>
              <a:rPr lang="en-US" b="1">
                <a:solidFill>
                  <a:schemeClr val="accent1"/>
                </a:solidFill>
                <a:latin typeface="Arial" pitchFamily="34" charset="0"/>
                <a:cs typeface="Arial" pitchFamily="34" charset="0"/>
              </a:rPr>
              <a:t>univalent</a:t>
            </a:r>
          </a:p>
        </p:txBody>
      </p:sp>
      <p:sp>
        <p:nvSpPr>
          <p:cNvPr id="61462" name="Line 54"/>
          <p:cNvSpPr>
            <a:spLocks noChangeShapeType="1"/>
          </p:cNvSpPr>
          <p:nvPr/>
        </p:nvSpPr>
        <p:spPr bwMode="auto">
          <a:xfrm flipH="1">
            <a:off x="2235200" y="3176588"/>
            <a:ext cx="423863" cy="269875"/>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61463" name="Line 55"/>
          <p:cNvSpPr>
            <a:spLocks noChangeShapeType="1"/>
          </p:cNvSpPr>
          <p:nvPr/>
        </p:nvSpPr>
        <p:spPr bwMode="auto">
          <a:xfrm flipH="1">
            <a:off x="2085975" y="4702175"/>
            <a:ext cx="423863" cy="269875"/>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61464" name="Line 56"/>
          <p:cNvSpPr>
            <a:spLocks noChangeShapeType="1"/>
          </p:cNvSpPr>
          <p:nvPr/>
        </p:nvSpPr>
        <p:spPr bwMode="auto">
          <a:xfrm>
            <a:off x="5299075" y="3884613"/>
            <a:ext cx="328613" cy="255587"/>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61465" name="Text Box 57"/>
          <p:cNvSpPr txBox="1">
            <a:spLocks noChangeArrowheads="1"/>
          </p:cNvSpPr>
          <p:nvPr/>
        </p:nvSpPr>
        <p:spPr bwMode="auto">
          <a:xfrm>
            <a:off x="2463800" y="5686425"/>
            <a:ext cx="2151063"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0-valent</a:t>
            </a:r>
          </a:p>
        </p:txBody>
      </p:sp>
      <p:sp>
        <p:nvSpPr>
          <p:cNvPr id="61466" name="Text Box 58"/>
          <p:cNvSpPr txBox="1">
            <a:spLocks noChangeArrowheads="1"/>
          </p:cNvSpPr>
          <p:nvPr/>
        </p:nvSpPr>
        <p:spPr bwMode="auto">
          <a:xfrm>
            <a:off x="5200650" y="5688013"/>
            <a:ext cx="2003425" cy="519112"/>
          </a:xfrm>
          <a:prstGeom prst="rect">
            <a:avLst/>
          </a:prstGeom>
          <a:solidFill>
            <a:schemeClr val="accent2"/>
          </a:solidFill>
          <a:ln w="9525">
            <a:noFill/>
            <a:miter lim="800000"/>
            <a:headEnd/>
            <a:tailEnd/>
          </a:ln>
        </p:spPr>
        <p:txBody>
          <a:bodyPr>
            <a:spAutoFit/>
          </a:bodyPr>
          <a:lstStyle/>
          <a:p>
            <a:r>
              <a:rPr lang="en-US" b="1">
                <a:solidFill>
                  <a:schemeClr val="bg1"/>
                </a:solidFill>
                <a:latin typeface="Arial" pitchFamily="34" charset="0"/>
                <a:cs typeface="Arial" pitchFamily="34" charset="0"/>
              </a:rPr>
              <a:t>1-valent</a:t>
            </a:r>
          </a:p>
        </p:txBody>
      </p:sp>
      <p:sp>
        <p:nvSpPr>
          <p:cNvPr id="61467" name="Text Box 59"/>
          <p:cNvSpPr txBox="1">
            <a:spLocks noChangeArrowheads="1"/>
          </p:cNvSpPr>
          <p:nvPr/>
        </p:nvSpPr>
        <p:spPr bwMode="auto">
          <a:xfrm>
            <a:off x="5251450" y="1593850"/>
            <a:ext cx="2909888" cy="519113"/>
          </a:xfrm>
          <a:prstGeom prst="rect">
            <a:avLst/>
          </a:prstGeom>
          <a:noFill/>
          <a:ln w="9525">
            <a:noFill/>
            <a:miter lim="800000"/>
            <a:headEnd/>
            <a:tailEnd/>
          </a:ln>
        </p:spPr>
        <p:txBody>
          <a:bodyPr wrap="none">
            <a:spAutoFit/>
          </a:bodyPr>
          <a:lstStyle/>
          <a:p>
            <a:pPr algn="r"/>
            <a:r>
              <a:rPr lang="en-US" b="1">
                <a:solidFill>
                  <a:schemeClr val="accent1"/>
                </a:solidFill>
                <a:latin typeface="Arial" pitchFamily="34" charset="0"/>
                <a:cs typeface="Arial" pitchFamily="34" charset="0"/>
              </a:rPr>
              <a:t>initially bivalent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A906D054-7EB6-4777-8E23-01AE6A616FDA}" type="slidenum">
              <a:rPr lang="x-none" sz="1400">
                <a:solidFill>
                  <a:schemeClr val="tx1"/>
                </a:solidFill>
                <a:latin typeface="Arial" pitchFamily="34" charset="0"/>
                <a:cs typeface="Arial" pitchFamily="34" charset="0"/>
              </a:rPr>
              <a:pPr algn="r"/>
              <a:t>43</a:t>
            </a:fld>
            <a:endParaRPr lang="en-US" sz="1400" dirty="0">
              <a:solidFill>
                <a:schemeClr val="tx1"/>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0CCB705F-3898-28DB-F2C7-48DECD61191A}"/>
              </a:ext>
            </a:extLst>
          </p:cNvPr>
          <p:cNvSpPr>
            <a:spLocks noGrp="1"/>
          </p:cNvSpPr>
          <p:nvPr>
            <p:ph type="sldNum" sz="quarter" idx="10"/>
          </p:nvPr>
        </p:nvSpPr>
        <p:spPr/>
        <p:txBody>
          <a:bodyPr/>
          <a:lstStyle/>
          <a:p>
            <a:pPr>
              <a:defRPr/>
            </a:pPr>
            <a:fld id="{E95643C6-E061-4CCC-87EA-E416AB44523D}" type="slidenum">
              <a:rPr lang="x-none" smtClean="0"/>
              <a:pPr>
                <a:defRPr/>
              </a:pPr>
              <a:t>43</a:t>
            </a:fld>
            <a:endParaRPr lang="en-US"/>
          </a:p>
        </p:txBody>
      </p:sp>
      <p:sp>
        <p:nvSpPr>
          <p:cNvPr id="64515" name="Rectangle 2"/>
          <p:cNvSpPr>
            <a:spLocks noGrp="1" noChangeArrowheads="1"/>
          </p:cNvSpPr>
          <p:nvPr>
            <p:ph type="title" idx="4294967295"/>
          </p:nvPr>
        </p:nvSpPr>
        <p:spPr>
          <a:xfrm>
            <a:off x="0" y="609600"/>
            <a:ext cx="7772400" cy="1143000"/>
          </a:xfrm>
        </p:spPr>
        <p:txBody>
          <a:bodyPr/>
          <a:lstStyle/>
          <a:p>
            <a:r>
              <a:rPr lang="en-US"/>
              <a:t>Critical States</a:t>
            </a:r>
          </a:p>
        </p:txBody>
      </p:sp>
      <p:sp>
        <p:nvSpPr>
          <p:cNvPr id="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80A41E16-9692-4783-B9AE-EFC2909D1C8B}"/>
              </a:ext>
            </a:extLst>
          </p:cNvPr>
          <p:cNvSpPr txBox="1"/>
          <p:nvPr/>
        </p:nvSpPr>
        <p:spPr bwMode="auto">
          <a:xfrm>
            <a:off x="1577146" y="2417477"/>
            <a:ext cx="615664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Starting from a bivalent initial state</a:t>
            </a:r>
          </a:p>
        </p:txBody>
      </p:sp>
      <p:sp>
        <p:nvSpPr>
          <p:cNvPr id="4" name="TextBox 3">
            <a:extLst>
              <a:ext uri="{FF2B5EF4-FFF2-40B4-BE49-F238E27FC236}">
                <a16:creationId xmlns:a16="http://schemas.microsoft.com/office/drawing/2014/main" id="{A7F6BCDD-843F-C31F-2E82-34F6E695EC3A}"/>
              </a:ext>
            </a:extLst>
          </p:cNvPr>
          <p:cNvSpPr txBox="1"/>
          <p:nvPr/>
        </p:nvSpPr>
        <p:spPr bwMode="auto">
          <a:xfrm>
            <a:off x="1577146" y="3723066"/>
            <a:ext cx="694772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Otherwise we could stay bivalent forever</a:t>
            </a:r>
          </a:p>
        </p:txBody>
      </p:sp>
      <p:sp>
        <p:nvSpPr>
          <p:cNvPr id="6" name="TextBox 3">
            <a:extLst>
              <a:ext uri="{FF2B5EF4-FFF2-40B4-BE49-F238E27FC236}">
                <a16:creationId xmlns:a16="http://schemas.microsoft.com/office/drawing/2014/main" id="{B80949A8-8412-83C9-F227-EFB6E76BB1BD}"/>
              </a:ext>
            </a:extLst>
          </p:cNvPr>
          <p:cNvSpPr txBox="1"/>
          <p:nvPr/>
        </p:nvSpPr>
        <p:spPr bwMode="auto">
          <a:xfrm>
            <a:off x="1577145" y="3091816"/>
            <a:ext cx="6677685"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The protocol can reach a critical state</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9CAB8906-D3A1-5CEC-9675-7B56937AB5A7}"/>
              </a:ext>
            </a:extLst>
          </p:cNvPr>
          <p:cNvSpPr txBox="1"/>
          <p:nvPr/>
        </p:nvSpPr>
        <p:spPr bwMode="auto">
          <a:xfrm>
            <a:off x="1577147" y="4397406"/>
            <a:ext cx="598970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the protocol is not wait-free</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p:txBody>
          <a:bodyPr/>
          <a:lstStyle/>
          <a:p>
            <a:r>
              <a:rPr lang="en-US"/>
              <a:t>Model Dependency</a:t>
            </a:r>
          </a:p>
        </p:txBody>
      </p:sp>
      <p:sp>
        <p:nvSpPr>
          <p:cNvPr id="65539" name="Slide Number Placeholder 4"/>
          <p:cNvSpPr>
            <a:spLocks noGrp="1"/>
          </p:cNvSpPr>
          <p:nvPr>
            <p:ph type="sldNum" sz="quarter" idx="10"/>
          </p:nvPr>
        </p:nvSpPr>
        <p:spPr>
          <a:noFill/>
        </p:spPr>
        <p:txBody>
          <a:bodyPr/>
          <a:lstStyle/>
          <a:p>
            <a:fld id="{AC93F59D-0158-4E02-B0AD-226EC9288D5E}" type="slidenum">
              <a:rPr lang="x-none" smtClean="0">
                <a:cs typeface="Arial" pitchFamily="34" charset="0"/>
              </a:rPr>
              <a:pPr/>
              <a:t>44</a:t>
            </a:fld>
            <a:endParaRPr lang="en-US" dirty="0">
              <a:cs typeface="Arial" pitchFamily="34" charset="0"/>
            </a:endParaRP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D5B3C81E-9C07-24DB-414C-1D885B6717CD}"/>
              </a:ext>
            </a:extLst>
          </p:cNvPr>
          <p:cNvSpPr txBox="1"/>
          <p:nvPr/>
        </p:nvSpPr>
        <p:spPr bwMode="auto">
          <a:xfrm>
            <a:off x="759435" y="1531087"/>
            <a:ext cx="496509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 far, memory-independent!</a:t>
            </a:r>
          </a:p>
        </p:txBody>
      </p:sp>
      <p:sp>
        <p:nvSpPr>
          <p:cNvPr id="4" name="TextBox 3">
            <a:extLst>
              <a:ext uri="{FF2B5EF4-FFF2-40B4-BE49-F238E27FC236}">
                <a16:creationId xmlns:a16="http://schemas.microsoft.com/office/drawing/2014/main" id="{588057A6-FB71-67A6-67A4-7B7661A3649F}"/>
              </a:ext>
            </a:extLst>
          </p:cNvPr>
          <p:cNvSpPr txBox="1"/>
          <p:nvPr/>
        </p:nvSpPr>
        <p:spPr bwMode="auto">
          <a:xfrm>
            <a:off x="1530961" y="2825556"/>
            <a:ext cx="292674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Shared registers</a:t>
            </a:r>
          </a:p>
        </p:txBody>
      </p:sp>
      <p:sp>
        <p:nvSpPr>
          <p:cNvPr id="5" name="TextBox 3">
            <a:extLst>
              <a:ext uri="{FF2B5EF4-FFF2-40B4-BE49-F238E27FC236}">
                <a16:creationId xmlns:a16="http://schemas.microsoft.com/office/drawing/2014/main" id="{1153B7CF-686D-BF6E-FB97-D94E51C88E73}"/>
              </a:ext>
            </a:extLst>
          </p:cNvPr>
          <p:cNvSpPr txBox="1"/>
          <p:nvPr/>
        </p:nvSpPr>
        <p:spPr bwMode="auto">
          <a:xfrm>
            <a:off x="759436" y="2199866"/>
            <a:ext cx="284101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Results hold for</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785C4A62-8AA1-2241-68BE-973573EC6113}"/>
              </a:ext>
            </a:extLst>
          </p:cNvPr>
          <p:cNvSpPr txBox="1"/>
          <p:nvPr/>
        </p:nvSpPr>
        <p:spPr bwMode="auto">
          <a:xfrm>
            <a:off x="1530960" y="3494335"/>
            <a:ext cx="301246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Message-passing</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B0DF5AA8-632F-8921-1B73-1CFC36F8BFDF}"/>
              </a:ext>
            </a:extLst>
          </p:cNvPr>
          <p:cNvSpPr txBox="1"/>
          <p:nvPr/>
        </p:nvSpPr>
        <p:spPr bwMode="auto">
          <a:xfrm>
            <a:off x="1530960" y="4163114"/>
            <a:ext cx="301246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Carrier pigeons</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81263B86-147F-5480-792C-3896C9DF1236}"/>
              </a:ext>
            </a:extLst>
          </p:cNvPr>
          <p:cNvSpPr txBox="1"/>
          <p:nvPr/>
        </p:nvSpPr>
        <p:spPr bwMode="auto">
          <a:xfrm>
            <a:off x="1530960" y="4831892"/>
            <a:ext cx="661672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Any kind of asynchronous computation</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Closing the Deal</a:t>
            </a:r>
          </a:p>
        </p:txBody>
      </p:sp>
      <p:sp>
        <p:nvSpPr>
          <p:cNvPr id="2" name="Slide Number Placeholder 1">
            <a:extLst>
              <a:ext uri="{FF2B5EF4-FFF2-40B4-BE49-F238E27FC236}">
                <a16:creationId xmlns:a16="http://schemas.microsoft.com/office/drawing/2014/main" id="{5532F098-394F-CC08-E452-C355B1ED8D27}"/>
              </a:ext>
            </a:extLst>
          </p:cNvPr>
          <p:cNvSpPr>
            <a:spLocks noGrp="1"/>
          </p:cNvSpPr>
          <p:nvPr>
            <p:ph type="sldNum" sz="quarter" idx="10"/>
          </p:nvPr>
        </p:nvSpPr>
        <p:spPr/>
        <p:txBody>
          <a:bodyPr/>
          <a:lstStyle/>
          <a:p>
            <a:pPr>
              <a:defRPr/>
            </a:pPr>
            <a:fld id="{D6EAF128-6E11-4940-AEF3-F4488AA78B12}" type="slidenum">
              <a:rPr lang="x-none" smtClean="0"/>
              <a:pPr>
                <a:defRPr/>
              </a:pPr>
              <a:t>45</a:t>
            </a:fld>
            <a:endParaRPr lang="en-US"/>
          </a:p>
        </p:txBody>
      </p:sp>
      <p:sp>
        <p:nvSpPr>
          <p:cNvPr id="4"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
        <p:nvSpPr>
          <p:cNvPr id="3" name="TextBox 2">
            <a:extLst>
              <a:ext uri="{FF2B5EF4-FFF2-40B4-BE49-F238E27FC236}">
                <a16:creationId xmlns:a16="http://schemas.microsoft.com/office/drawing/2014/main" id="{7AC9AD54-882B-B7D8-AEBC-502F34C71A74}"/>
              </a:ext>
            </a:extLst>
          </p:cNvPr>
          <p:cNvSpPr txBox="1"/>
          <p:nvPr/>
        </p:nvSpPr>
        <p:spPr bwMode="auto">
          <a:xfrm>
            <a:off x="1730985" y="1645255"/>
            <a:ext cx="424119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Start from a critical state</a:t>
            </a:r>
          </a:p>
        </p:txBody>
      </p:sp>
      <p:sp>
        <p:nvSpPr>
          <p:cNvPr id="5" name="TextBox 4">
            <a:extLst>
              <a:ext uri="{FF2B5EF4-FFF2-40B4-BE49-F238E27FC236}">
                <a16:creationId xmlns:a16="http://schemas.microsoft.com/office/drawing/2014/main" id="{B1AD5DBC-67A6-88F6-BCD0-C44FE07493D2}"/>
              </a:ext>
            </a:extLst>
          </p:cNvPr>
          <p:cNvSpPr txBox="1"/>
          <p:nvPr/>
        </p:nvSpPr>
        <p:spPr bwMode="auto">
          <a:xfrm>
            <a:off x="2283436" y="3019786"/>
            <a:ext cx="370779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Reading or writing …</a:t>
            </a:r>
          </a:p>
        </p:txBody>
      </p:sp>
      <p:sp>
        <p:nvSpPr>
          <p:cNvPr id="6" name="TextBox 3">
            <a:extLst>
              <a:ext uri="{FF2B5EF4-FFF2-40B4-BE49-F238E27FC236}">
                <a16:creationId xmlns:a16="http://schemas.microsoft.com/office/drawing/2014/main" id="{79697C95-720C-1E81-E830-581107123F4E}"/>
              </a:ext>
            </a:extLst>
          </p:cNvPr>
          <p:cNvSpPr txBox="1"/>
          <p:nvPr/>
        </p:nvSpPr>
        <p:spPr bwMode="auto">
          <a:xfrm>
            <a:off x="1730986" y="2354065"/>
            <a:ext cx="5174640"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Threads determine outcome by</a:t>
            </a:r>
            <a:endParaRPr lang="en-US" sz="2800" b="0" dirty="0">
              <a:solidFill>
                <a:srgbClr val="FFFF00"/>
              </a:solidFill>
              <a:latin typeface="Arial" charset="0"/>
            </a:endParaRPr>
          </a:p>
        </p:txBody>
      </p:sp>
      <p:sp>
        <p:nvSpPr>
          <p:cNvPr id="7" name="TextBox 6">
            <a:extLst>
              <a:ext uri="{FF2B5EF4-FFF2-40B4-BE49-F238E27FC236}">
                <a16:creationId xmlns:a16="http://schemas.microsoft.com/office/drawing/2014/main" id="{8219BCF9-B11F-171B-7E3F-9B91BFDD642A}"/>
              </a:ext>
            </a:extLst>
          </p:cNvPr>
          <p:cNvSpPr txBox="1"/>
          <p:nvPr/>
        </p:nvSpPr>
        <p:spPr bwMode="auto">
          <a:xfrm>
            <a:off x="2283435" y="3728596"/>
            <a:ext cx="446979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Same or different registers</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8CC566EC-AB17-CBFF-D0DF-39EEC3FE683F}"/>
              </a:ext>
            </a:extLst>
          </p:cNvPr>
          <p:cNvSpPr txBox="1"/>
          <p:nvPr/>
        </p:nvSpPr>
        <p:spPr bwMode="auto">
          <a:xfrm>
            <a:off x="1730985" y="4437406"/>
            <a:ext cx="510796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Leading to a 0 or 1 decision …</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0F887F38-4306-9DDA-598A-61BF31504A8B}"/>
              </a:ext>
            </a:extLst>
          </p:cNvPr>
          <p:cNvSpPr txBox="1"/>
          <p:nvPr/>
        </p:nvSpPr>
        <p:spPr bwMode="auto">
          <a:xfrm>
            <a:off x="1730985" y="5146217"/>
            <a:ext cx="348871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a contradiction.</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p:txBody>
          <a:bodyPr/>
          <a:lstStyle/>
          <a:p>
            <a:r>
              <a:rPr lang="en-US"/>
              <a:t>Possible Interactions</a:t>
            </a:r>
          </a:p>
        </p:txBody>
      </p:sp>
      <p:graphicFrame>
        <p:nvGraphicFramePr>
          <p:cNvPr id="392400" name="Group 208"/>
          <p:cNvGraphicFramePr>
            <a:graphicFrameLocks noGrp="1"/>
          </p:cNvGraphicFramePr>
          <p:nvPr>
            <p:ph type="tbl" idx="1"/>
            <p:extLst>
              <p:ext uri="{D42A27DB-BD31-4B8C-83A1-F6EECF244321}">
                <p14:modId xmlns:p14="http://schemas.microsoft.com/office/powerpoint/2010/main" val="4079642738"/>
              </p:ext>
            </p:extLst>
          </p:nvPr>
        </p:nvGraphicFramePr>
        <p:xfrm>
          <a:off x="581025" y="1828800"/>
          <a:ext cx="7874000" cy="4600004"/>
        </p:xfrm>
        <a:graphic>
          <a:graphicData uri="http://schemas.openxmlformats.org/drawingml/2006/table">
            <a:tbl>
              <a:tblPr/>
              <a:tblGrid>
                <a:gridCol w="157480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574800">
                  <a:extLst>
                    <a:ext uri="{9D8B030D-6E8A-4147-A177-3AD203B41FA5}">
                      <a16:colId xmlns:a16="http://schemas.microsoft.com/office/drawing/2014/main" val="20002"/>
                    </a:ext>
                  </a:extLst>
                </a:gridCol>
                <a:gridCol w="1574800">
                  <a:extLst>
                    <a:ext uri="{9D8B030D-6E8A-4147-A177-3AD203B41FA5}">
                      <a16:colId xmlns:a16="http://schemas.microsoft.com/office/drawing/2014/main" val="20003"/>
                    </a:ext>
                  </a:extLst>
                </a:gridCol>
                <a:gridCol w="1574800">
                  <a:extLst>
                    <a:ext uri="{9D8B030D-6E8A-4147-A177-3AD203B41FA5}">
                      <a16:colId xmlns:a16="http://schemas.microsoft.com/office/drawing/2014/main" val="20004"/>
                    </a:ext>
                  </a:extLst>
                </a:gridCol>
              </a:tblGrid>
              <a:tr h="966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66FF"/>
                        </a:solidFill>
                        <a:effectLst/>
                        <a:latin typeface="Courier New" pitchFamily="49" charset="0"/>
                      </a:endParaRPr>
                    </a:p>
                  </a:txBody>
                  <a:tcPr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B0F0"/>
                          </a:solidFill>
                          <a:effectLst/>
                          <a:latin typeface="+mj-lt"/>
                        </a:rPr>
                        <a:t>Read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kern="1200" cap="none" normalizeH="0" baseline="0" dirty="0">
                          <a:ln>
                            <a:noFill/>
                          </a:ln>
                          <a:solidFill>
                            <a:srgbClr val="00B0F0"/>
                          </a:solidFill>
                          <a:effectLst/>
                          <a:latin typeface="+mn-lt"/>
                          <a:ea typeface="+mn-ea"/>
                          <a:cs typeface="+mn-cs"/>
                        </a:rPr>
                        <a:t>Read y</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y</a:t>
                      </a:r>
                    </a:p>
                  </a:txBody>
                  <a:tcPr anchor="b"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x</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1" i="0" u="none" strike="noStrike" cap="none" normalizeH="0" baseline="0" dirty="0">
                        <a:ln>
                          <a:noFill/>
                        </a:ln>
                        <a:solidFill>
                          <a:srgbClr val="0000FF"/>
                        </a:solidFill>
                        <a:effectLst/>
                        <a:latin typeface="Arial" pitchFamily="34"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y</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1" i="0" u="none" strike="noStrike" cap="none" normalizeH="0" baseline="0" dirty="0">
                        <a:ln>
                          <a:noFill/>
                        </a:ln>
                        <a:solidFill>
                          <a:srgbClr val="0000FF"/>
                        </a:solidFill>
                        <a:effectLst/>
                        <a:latin typeface="Arial" pitchFamily="34"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56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1" i="0" u="none" strike="noStrike" cap="none" normalizeH="0" baseline="0" dirty="0">
                        <a:ln>
                          <a:noFill/>
                        </a:ln>
                        <a:solidFill>
                          <a:srgbClr val="0000FF"/>
                        </a:solidFill>
                        <a:effectLst/>
                        <a:latin typeface="Arial" pitchFamily="34"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1" i="0" u="none" strike="noStrike" cap="none" normalizeH="0" baseline="0" dirty="0">
                        <a:ln>
                          <a:noFill/>
                        </a:ln>
                        <a:solidFill>
                          <a:srgbClr val="0000FF"/>
                        </a:solidFill>
                        <a:effectLst/>
                        <a:latin typeface="Arial" pitchFamily="34"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0659" name="Slide Number Placeholder 4"/>
          <p:cNvSpPr>
            <a:spLocks noGrp="1"/>
          </p:cNvSpPr>
          <p:nvPr>
            <p:ph type="sldNum" sz="quarter" idx="10"/>
          </p:nvPr>
        </p:nvSpPr>
        <p:spPr>
          <a:noFill/>
        </p:spPr>
        <p:txBody>
          <a:bodyPr/>
          <a:lstStyle/>
          <a:p>
            <a:fld id="{74A8023E-9732-469C-ADDA-0488C798D8E8}" type="slidenum">
              <a:rPr lang="x-none" smtClean="0">
                <a:cs typeface="Arial" pitchFamily="34" charset="0"/>
              </a:rPr>
              <a:pPr/>
              <a:t>46</a:t>
            </a:fld>
            <a:endParaRPr lang="en-US">
              <a:cs typeface="Arial" pitchFamily="34" charset="0"/>
            </a:endParaRPr>
          </a:p>
        </p:txBody>
      </p:sp>
      <p:sp>
        <p:nvSpPr>
          <p:cNvPr id="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p:txBody>
          <a:bodyPr/>
          <a:lstStyle/>
          <a:p>
            <a:r>
              <a:rPr lang="en-US"/>
              <a:t>Some Thread Reads</a:t>
            </a:r>
          </a:p>
        </p:txBody>
      </p:sp>
      <p:sp>
        <p:nvSpPr>
          <p:cNvPr id="73730" name="Slide Number Placeholder 4"/>
          <p:cNvSpPr>
            <a:spLocks noGrp="1"/>
          </p:cNvSpPr>
          <p:nvPr>
            <p:ph type="sldNum" sz="quarter" idx="10"/>
          </p:nvPr>
        </p:nvSpPr>
        <p:spPr>
          <a:noFill/>
        </p:spPr>
        <p:txBody>
          <a:bodyPr/>
          <a:lstStyle/>
          <a:p>
            <a:fld id="{A656B9CB-D41E-466C-B6D7-C4D2A7C95A32}" type="slidenum">
              <a:rPr lang="x-none" smtClean="0">
                <a:cs typeface="Arial" pitchFamily="34" charset="0"/>
              </a:rPr>
              <a:pPr/>
              <a:t>47</a:t>
            </a:fld>
            <a:endParaRPr lang="en-US">
              <a:cs typeface="Arial" pitchFamily="34" charset="0"/>
            </a:endParaRPr>
          </a:p>
        </p:txBody>
      </p:sp>
      <p:sp>
        <p:nvSpPr>
          <p:cNvPr id="73732" name="Oval 19"/>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tx2"/>
                </a:solidFill>
                <a:latin typeface="Arial" pitchFamily="34" charset="0"/>
                <a:cs typeface="Arial" pitchFamily="34" charset="0"/>
              </a:rPr>
              <a:t>c</a:t>
            </a:r>
          </a:p>
        </p:txBody>
      </p:sp>
      <p:sp>
        <p:nvSpPr>
          <p:cNvPr id="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54E52677-4BA8-4292-99BB-7D433146489D}" type="slidenum">
              <a:rPr lang="x-none" sz="1400">
                <a:solidFill>
                  <a:schemeClr val="tx1"/>
                </a:solidFill>
                <a:latin typeface="Arial" pitchFamily="34" charset="0"/>
                <a:cs typeface="Arial" pitchFamily="34" charset="0"/>
              </a:rPr>
              <a:pPr algn="r"/>
              <a:t>48</a:t>
            </a:fld>
            <a:endParaRPr lang="en-US" sz="1400">
              <a:solidFill>
                <a:schemeClr val="tx1"/>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AD99043-0908-0701-1B33-0CBEFD74EE8D}"/>
              </a:ext>
            </a:extLst>
          </p:cNvPr>
          <p:cNvSpPr>
            <a:spLocks noGrp="1"/>
          </p:cNvSpPr>
          <p:nvPr>
            <p:ph type="sldNum" sz="quarter" idx="10"/>
          </p:nvPr>
        </p:nvSpPr>
        <p:spPr/>
        <p:txBody>
          <a:bodyPr/>
          <a:lstStyle/>
          <a:p>
            <a:pPr>
              <a:defRPr/>
            </a:pPr>
            <a:fld id="{E95643C6-E061-4CCC-87EA-E416AB44523D}" type="slidenum">
              <a:rPr lang="x-none" smtClean="0"/>
              <a:pPr>
                <a:defRPr/>
              </a:pPr>
              <a:t>48</a:t>
            </a:fld>
            <a:endParaRPr lang="en-US"/>
          </a:p>
        </p:txBody>
      </p:sp>
      <p:sp>
        <p:nvSpPr>
          <p:cNvPr id="74755" name="Rectangle 2"/>
          <p:cNvSpPr>
            <a:spLocks noGrp="1" noChangeArrowheads="1"/>
          </p:cNvSpPr>
          <p:nvPr>
            <p:ph type="title" idx="4294967295"/>
          </p:nvPr>
        </p:nvSpPr>
        <p:spPr>
          <a:xfrm>
            <a:off x="0" y="609600"/>
            <a:ext cx="7772400" cy="1143000"/>
          </a:xfrm>
        </p:spPr>
        <p:txBody>
          <a:bodyPr/>
          <a:lstStyle/>
          <a:p>
            <a:r>
              <a:rPr lang="en-US"/>
              <a:t>Some Thread Reads</a:t>
            </a:r>
          </a:p>
        </p:txBody>
      </p:sp>
      <p:sp>
        <p:nvSpPr>
          <p:cNvPr id="74756" name="Freeform 6"/>
          <p:cNvSpPr>
            <a:spLocks/>
          </p:cNvSpPr>
          <p:nvPr/>
        </p:nvSpPr>
        <p:spPr bwMode="auto">
          <a:xfrm>
            <a:off x="3505200" y="2616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74757" name="Text Box 10"/>
          <p:cNvSpPr txBox="1">
            <a:spLocks noChangeArrowheads="1"/>
          </p:cNvSpPr>
          <p:nvPr/>
        </p:nvSpPr>
        <p:spPr bwMode="auto">
          <a:xfrm>
            <a:off x="1036638" y="1841500"/>
            <a:ext cx="2455862" cy="1373188"/>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runs solo, eventually decides 0</a:t>
            </a:r>
          </a:p>
        </p:txBody>
      </p:sp>
      <p:sp>
        <p:nvSpPr>
          <p:cNvPr id="74758" name="Oval 17"/>
          <p:cNvSpPr>
            <a:spLocks noChangeArrowheads="1"/>
          </p:cNvSpPr>
          <p:nvPr/>
        </p:nvSpPr>
        <p:spPr bwMode="auto">
          <a:xfrm>
            <a:off x="2713038" y="3314700"/>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74759" name="Oval 19"/>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A9FBA07-1D2C-463E-BF19-A05B834C1490}" type="slidenum">
              <a:rPr lang="x-none" sz="1400">
                <a:solidFill>
                  <a:schemeClr val="tx1"/>
                </a:solidFill>
                <a:latin typeface="Arial" pitchFamily="34" charset="0"/>
                <a:cs typeface="Arial" pitchFamily="34" charset="0"/>
              </a:rPr>
              <a:pPr algn="r"/>
              <a:t>49</a:t>
            </a:fld>
            <a:endParaRPr lang="en-US" sz="1400">
              <a:solidFill>
                <a:schemeClr val="tx1"/>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F7B1ACFC-C717-6EF2-7136-21541E4CF819}"/>
              </a:ext>
            </a:extLst>
          </p:cNvPr>
          <p:cNvSpPr>
            <a:spLocks noGrp="1"/>
          </p:cNvSpPr>
          <p:nvPr>
            <p:ph type="sldNum" sz="quarter" idx="10"/>
          </p:nvPr>
        </p:nvSpPr>
        <p:spPr/>
        <p:txBody>
          <a:bodyPr/>
          <a:lstStyle/>
          <a:p>
            <a:pPr>
              <a:defRPr/>
            </a:pPr>
            <a:fld id="{E95643C6-E061-4CCC-87EA-E416AB44523D}" type="slidenum">
              <a:rPr lang="x-none" smtClean="0"/>
              <a:pPr>
                <a:defRPr/>
              </a:pPr>
              <a:t>49</a:t>
            </a:fld>
            <a:endParaRPr lang="en-US"/>
          </a:p>
        </p:txBody>
      </p:sp>
      <p:sp>
        <p:nvSpPr>
          <p:cNvPr id="75779" name="Rectangle 2"/>
          <p:cNvSpPr>
            <a:spLocks noGrp="1" noChangeArrowheads="1"/>
          </p:cNvSpPr>
          <p:nvPr>
            <p:ph type="title" idx="4294967295"/>
          </p:nvPr>
        </p:nvSpPr>
        <p:spPr>
          <a:xfrm>
            <a:off x="0" y="609600"/>
            <a:ext cx="7772400" cy="1143000"/>
          </a:xfrm>
        </p:spPr>
        <p:txBody>
          <a:bodyPr/>
          <a:lstStyle/>
          <a:p>
            <a:r>
              <a:rPr lang="en-US"/>
              <a:t>Some Thread Reads</a:t>
            </a:r>
          </a:p>
        </p:txBody>
      </p:sp>
      <p:sp>
        <p:nvSpPr>
          <p:cNvPr id="75780" name="Oval 5"/>
          <p:cNvSpPr>
            <a:spLocks noChangeArrowheads="1"/>
          </p:cNvSpPr>
          <p:nvPr/>
        </p:nvSpPr>
        <p:spPr bwMode="auto">
          <a:xfrm>
            <a:off x="5262563" y="31892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5781" name="Freeform 6"/>
          <p:cNvSpPr>
            <a:spLocks/>
          </p:cNvSpPr>
          <p:nvPr/>
        </p:nvSpPr>
        <p:spPr bwMode="auto">
          <a:xfrm>
            <a:off x="3505200" y="2616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75782"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75783" name="Text Box 10"/>
          <p:cNvSpPr txBox="1">
            <a:spLocks noChangeArrowheads="1"/>
          </p:cNvSpPr>
          <p:nvPr/>
        </p:nvSpPr>
        <p:spPr bwMode="auto">
          <a:xfrm>
            <a:off x="1036638" y="1841500"/>
            <a:ext cx="2455862" cy="1373188"/>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runs solo, eventually decides 0</a:t>
            </a:r>
          </a:p>
        </p:txBody>
      </p:sp>
      <p:sp>
        <p:nvSpPr>
          <p:cNvPr id="75784" name="Text Box 12"/>
          <p:cNvSpPr txBox="1">
            <a:spLocks noChangeArrowheads="1"/>
          </p:cNvSpPr>
          <p:nvPr/>
        </p:nvSpPr>
        <p:spPr bwMode="auto">
          <a:xfrm>
            <a:off x="5400675" y="2114550"/>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reads x</a:t>
            </a:r>
          </a:p>
        </p:txBody>
      </p:sp>
      <p:sp>
        <p:nvSpPr>
          <p:cNvPr id="75785" name="Oval 17"/>
          <p:cNvSpPr>
            <a:spLocks noChangeArrowheads="1"/>
          </p:cNvSpPr>
          <p:nvPr/>
        </p:nvSpPr>
        <p:spPr bwMode="auto">
          <a:xfrm>
            <a:off x="2713038" y="3314700"/>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75786" name="Oval 19"/>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tx2"/>
                </a:solidFill>
                <a:latin typeface="Arial" pitchFamily="34" charset="0"/>
                <a:cs typeface="Arial" pitchFamily="34" charset="0"/>
              </a:rPr>
              <a:t>c</a:t>
            </a:r>
          </a:p>
        </p:txBody>
      </p:sp>
      <p:sp>
        <p:nvSpPr>
          <p:cNvPr id="11"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C88EA99-0712-4DC4-BA20-76958BA910A5}" type="slidenum">
              <a:rPr lang="x-none" sz="1400">
                <a:solidFill>
                  <a:schemeClr val="tx1"/>
                </a:solidFill>
                <a:latin typeface="Arial" pitchFamily="34" charset="0"/>
                <a:cs typeface="Arial" pitchFamily="34" charset="0"/>
              </a:rPr>
              <a:pPr algn="r"/>
              <a:t>50</a:t>
            </a:fld>
            <a:endParaRPr lang="en-US" sz="1400">
              <a:solidFill>
                <a:schemeClr val="tx1"/>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02030EC9-4A0F-3255-DB84-50DA42008988}"/>
              </a:ext>
            </a:extLst>
          </p:cNvPr>
          <p:cNvSpPr>
            <a:spLocks noGrp="1"/>
          </p:cNvSpPr>
          <p:nvPr>
            <p:ph type="sldNum" sz="quarter" idx="10"/>
          </p:nvPr>
        </p:nvSpPr>
        <p:spPr/>
        <p:txBody>
          <a:bodyPr/>
          <a:lstStyle/>
          <a:p>
            <a:pPr>
              <a:defRPr/>
            </a:pPr>
            <a:fld id="{E95643C6-E061-4CCC-87EA-E416AB44523D}" type="slidenum">
              <a:rPr lang="x-none" smtClean="0"/>
              <a:pPr>
                <a:defRPr/>
              </a:pPr>
              <a:t>50</a:t>
            </a:fld>
            <a:endParaRPr lang="en-US"/>
          </a:p>
        </p:txBody>
      </p:sp>
      <p:sp>
        <p:nvSpPr>
          <p:cNvPr id="76803" name="Rectangle 2"/>
          <p:cNvSpPr>
            <a:spLocks noGrp="1" noChangeArrowheads="1"/>
          </p:cNvSpPr>
          <p:nvPr>
            <p:ph type="title" idx="4294967295"/>
          </p:nvPr>
        </p:nvSpPr>
        <p:spPr>
          <a:xfrm>
            <a:off x="0" y="609600"/>
            <a:ext cx="7772400" cy="1143000"/>
          </a:xfrm>
        </p:spPr>
        <p:txBody>
          <a:bodyPr/>
          <a:lstStyle/>
          <a:p>
            <a:r>
              <a:rPr lang="en-US"/>
              <a:t>Some Thread Reads</a:t>
            </a:r>
          </a:p>
        </p:txBody>
      </p:sp>
      <p:sp>
        <p:nvSpPr>
          <p:cNvPr id="76804" name="Oval 5"/>
          <p:cNvSpPr>
            <a:spLocks noChangeArrowheads="1"/>
          </p:cNvSpPr>
          <p:nvPr/>
        </p:nvSpPr>
        <p:spPr bwMode="auto">
          <a:xfrm>
            <a:off x="5262563" y="31892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805" name="Freeform 6"/>
          <p:cNvSpPr>
            <a:spLocks/>
          </p:cNvSpPr>
          <p:nvPr/>
        </p:nvSpPr>
        <p:spPr bwMode="auto">
          <a:xfrm>
            <a:off x="3505200" y="2616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76806"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76807" name="Text Box 10"/>
          <p:cNvSpPr txBox="1">
            <a:spLocks noChangeArrowheads="1"/>
          </p:cNvSpPr>
          <p:nvPr/>
        </p:nvSpPr>
        <p:spPr bwMode="auto">
          <a:xfrm>
            <a:off x="1036638" y="1841500"/>
            <a:ext cx="2455862" cy="1373188"/>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runs solo, eventually decides 0</a:t>
            </a:r>
          </a:p>
        </p:txBody>
      </p:sp>
      <p:sp>
        <p:nvSpPr>
          <p:cNvPr id="76808" name="Text Box 12"/>
          <p:cNvSpPr txBox="1">
            <a:spLocks noChangeArrowheads="1"/>
          </p:cNvSpPr>
          <p:nvPr/>
        </p:nvSpPr>
        <p:spPr bwMode="auto">
          <a:xfrm>
            <a:off x="5400675" y="2114550"/>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reads x</a:t>
            </a:r>
          </a:p>
        </p:txBody>
      </p:sp>
      <p:sp>
        <p:nvSpPr>
          <p:cNvPr id="76809" name="Oval 16"/>
          <p:cNvSpPr>
            <a:spLocks noChangeArrowheads="1"/>
          </p:cNvSpPr>
          <p:nvPr/>
        </p:nvSpPr>
        <p:spPr bwMode="auto">
          <a:xfrm>
            <a:off x="4170363" y="4416425"/>
            <a:ext cx="1066800" cy="533400"/>
          </a:xfrm>
          <a:prstGeom prst="ellipse">
            <a:avLst/>
          </a:prstGeom>
          <a:solidFill>
            <a:srgbClr val="00B0F0"/>
          </a:solidFill>
          <a:ln w="38100">
            <a:solidFill>
              <a:srgbClr val="0066FF"/>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76810" name="Oval 17"/>
          <p:cNvSpPr>
            <a:spLocks noChangeArrowheads="1"/>
          </p:cNvSpPr>
          <p:nvPr/>
        </p:nvSpPr>
        <p:spPr bwMode="auto">
          <a:xfrm>
            <a:off x="2713038" y="3314700"/>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76811" name="Text Box 18"/>
          <p:cNvSpPr txBox="1">
            <a:spLocks noChangeArrowheads="1"/>
          </p:cNvSpPr>
          <p:nvPr/>
        </p:nvSpPr>
        <p:spPr bwMode="auto">
          <a:xfrm>
            <a:off x="5578475" y="3984625"/>
            <a:ext cx="2455863" cy="1373188"/>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runs solo, eventually  decides 1</a:t>
            </a:r>
          </a:p>
        </p:txBody>
      </p:sp>
      <p:sp>
        <p:nvSpPr>
          <p:cNvPr id="76812" name="Oval 19"/>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76813" name="Freeform 24"/>
          <p:cNvSpPr>
            <a:spLocks/>
          </p:cNvSpPr>
          <p:nvPr/>
        </p:nvSpPr>
        <p:spPr bwMode="auto">
          <a:xfrm>
            <a:off x="4991100" y="37719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14"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23DCF208-83A3-4882-85FE-44D5576F963F}" type="slidenum">
              <a:rPr lang="x-none" sz="1400">
                <a:solidFill>
                  <a:schemeClr val="tx1"/>
                </a:solidFill>
                <a:latin typeface="Arial" pitchFamily="34" charset="0"/>
                <a:cs typeface="Arial" pitchFamily="34" charset="0"/>
              </a:rPr>
              <a:pPr algn="r"/>
              <a:t>51</a:t>
            </a:fld>
            <a:endParaRPr lang="en-US" sz="1400">
              <a:solidFill>
                <a:schemeClr val="tx1"/>
              </a:solidFill>
              <a:latin typeface="Arial" pitchFamily="34" charset="0"/>
              <a:cs typeface="Arial" pitchFamily="34" charset="0"/>
            </a:endParaRPr>
          </a:p>
        </p:txBody>
      </p:sp>
      <p:sp>
        <p:nvSpPr>
          <p:cNvPr id="77827" name="AutoShape 23"/>
          <p:cNvSpPr>
            <a:spLocks noChangeArrowheads="1"/>
          </p:cNvSpPr>
          <p:nvPr/>
        </p:nvSpPr>
        <p:spPr bwMode="auto">
          <a:xfrm>
            <a:off x="4048125" y="4356100"/>
            <a:ext cx="1289050" cy="728663"/>
          </a:xfrm>
          <a:prstGeom prst="wedgeRoundRectCallout">
            <a:avLst>
              <a:gd name="adj1" fmla="val -128449"/>
              <a:gd name="adj2" fmla="val 114926"/>
              <a:gd name="adj3" fmla="val 16667"/>
            </a:avLst>
          </a:prstGeom>
          <a:solidFill>
            <a:schemeClr val="accent1"/>
          </a:solidFill>
          <a:ln w="38100">
            <a:solidFill>
              <a:schemeClr val="accent1"/>
            </a:solidFill>
            <a:miter lim="800000"/>
            <a:headEnd/>
            <a:tailEnd/>
          </a:ln>
        </p:spPr>
        <p:txBody>
          <a:bodyPr anchor="ctr"/>
          <a:lstStyle/>
          <a:p>
            <a:pPr algn="r"/>
            <a:endParaRPr lang="en-US" sz="4400" b="1">
              <a:latin typeface="Arial" pitchFamily="34" charset="0"/>
              <a:cs typeface="Arial" pitchFamily="34" charset="0"/>
            </a:endParaRPr>
          </a:p>
        </p:txBody>
      </p:sp>
      <p:sp>
        <p:nvSpPr>
          <p:cNvPr id="77828" name="AutoShape 22"/>
          <p:cNvSpPr>
            <a:spLocks noChangeArrowheads="1"/>
          </p:cNvSpPr>
          <p:nvPr/>
        </p:nvSpPr>
        <p:spPr bwMode="auto">
          <a:xfrm>
            <a:off x="2603500" y="3216275"/>
            <a:ext cx="1289050" cy="728663"/>
          </a:xfrm>
          <a:prstGeom prst="wedgeRoundRectCallout">
            <a:avLst>
              <a:gd name="adj1" fmla="val -87810"/>
              <a:gd name="adj2" fmla="val 226255"/>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561485F-B7EB-B060-CD59-101FDB60A15F}"/>
              </a:ext>
            </a:extLst>
          </p:cNvPr>
          <p:cNvSpPr>
            <a:spLocks noGrp="1"/>
          </p:cNvSpPr>
          <p:nvPr>
            <p:ph type="sldNum" sz="quarter" idx="10"/>
          </p:nvPr>
        </p:nvSpPr>
        <p:spPr/>
        <p:txBody>
          <a:bodyPr/>
          <a:lstStyle/>
          <a:p>
            <a:pPr>
              <a:defRPr/>
            </a:pPr>
            <a:fld id="{E95643C6-E061-4CCC-87EA-E416AB44523D}" type="slidenum">
              <a:rPr lang="x-none" smtClean="0"/>
              <a:pPr>
                <a:defRPr/>
              </a:pPr>
              <a:t>51</a:t>
            </a:fld>
            <a:endParaRPr lang="en-US"/>
          </a:p>
        </p:txBody>
      </p:sp>
      <p:sp>
        <p:nvSpPr>
          <p:cNvPr id="77829" name="Rectangle 2"/>
          <p:cNvSpPr>
            <a:spLocks noGrp="1" noChangeArrowheads="1"/>
          </p:cNvSpPr>
          <p:nvPr>
            <p:ph type="title" idx="4294967295"/>
          </p:nvPr>
        </p:nvSpPr>
        <p:spPr>
          <a:xfrm>
            <a:off x="0" y="609600"/>
            <a:ext cx="7772400" cy="1143000"/>
          </a:xfrm>
        </p:spPr>
        <p:txBody>
          <a:bodyPr/>
          <a:lstStyle/>
          <a:p>
            <a:r>
              <a:rPr lang="en-US"/>
              <a:t>Some Thread Reads</a:t>
            </a:r>
          </a:p>
        </p:txBody>
      </p:sp>
      <p:sp>
        <p:nvSpPr>
          <p:cNvPr id="77830" name="Oval 5"/>
          <p:cNvSpPr>
            <a:spLocks noChangeArrowheads="1"/>
          </p:cNvSpPr>
          <p:nvPr/>
        </p:nvSpPr>
        <p:spPr bwMode="auto">
          <a:xfrm>
            <a:off x="5262563" y="31892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7831" name="Freeform 6"/>
          <p:cNvSpPr>
            <a:spLocks/>
          </p:cNvSpPr>
          <p:nvPr/>
        </p:nvSpPr>
        <p:spPr bwMode="auto">
          <a:xfrm>
            <a:off x="3505200" y="2616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66FF"/>
            </a:solidFill>
            <a:round/>
            <a:headEnd/>
            <a:tailEnd type="triangle" w="med" len="med"/>
          </a:ln>
        </p:spPr>
        <p:txBody>
          <a:bodyPr wrap="none" anchor="ctr"/>
          <a:lstStyle/>
          <a:p>
            <a:endParaRPr lang="en-US">
              <a:latin typeface="Arial" pitchFamily="34" charset="0"/>
              <a:cs typeface="Arial" pitchFamily="34" charset="0"/>
            </a:endParaRPr>
          </a:p>
        </p:txBody>
      </p:sp>
      <p:sp>
        <p:nvSpPr>
          <p:cNvPr id="77832"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77833" name="Text Box 10"/>
          <p:cNvSpPr txBox="1">
            <a:spLocks noChangeArrowheads="1"/>
          </p:cNvSpPr>
          <p:nvPr/>
        </p:nvSpPr>
        <p:spPr bwMode="auto">
          <a:xfrm>
            <a:off x="1036638" y="1841500"/>
            <a:ext cx="2455862" cy="1373188"/>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runs solo, eventually decides 0</a:t>
            </a:r>
          </a:p>
        </p:txBody>
      </p:sp>
      <p:sp>
        <p:nvSpPr>
          <p:cNvPr id="77834" name="Text Box 12"/>
          <p:cNvSpPr txBox="1">
            <a:spLocks noChangeArrowheads="1"/>
          </p:cNvSpPr>
          <p:nvPr/>
        </p:nvSpPr>
        <p:spPr bwMode="auto">
          <a:xfrm>
            <a:off x="5400675" y="2114550"/>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reads x</a:t>
            </a:r>
          </a:p>
        </p:txBody>
      </p:sp>
      <p:sp>
        <p:nvSpPr>
          <p:cNvPr id="77835" name="Oval 16"/>
          <p:cNvSpPr>
            <a:spLocks noChangeArrowheads="1"/>
          </p:cNvSpPr>
          <p:nvPr/>
        </p:nvSpPr>
        <p:spPr bwMode="auto">
          <a:xfrm>
            <a:off x="4170363" y="4416425"/>
            <a:ext cx="1066800" cy="533400"/>
          </a:xfrm>
          <a:prstGeom prst="ellipse">
            <a:avLst/>
          </a:prstGeom>
          <a:solidFill>
            <a:srgbClr val="00B0F0"/>
          </a:solidFill>
          <a:ln w="38100">
            <a:solidFill>
              <a:srgbClr val="0066FF"/>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77836" name="Oval 17"/>
          <p:cNvSpPr>
            <a:spLocks noChangeArrowheads="1"/>
          </p:cNvSpPr>
          <p:nvPr/>
        </p:nvSpPr>
        <p:spPr bwMode="auto">
          <a:xfrm>
            <a:off x="2713038" y="3314700"/>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77837" name="Text Box 18"/>
          <p:cNvSpPr txBox="1">
            <a:spLocks noChangeArrowheads="1"/>
          </p:cNvSpPr>
          <p:nvPr/>
        </p:nvSpPr>
        <p:spPr bwMode="auto">
          <a:xfrm>
            <a:off x="5578475" y="3984625"/>
            <a:ext cx="2455863" cy="1373188"/>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runs solo, eventually  decides 1</a:t>
            </a:r>
          </a:p>
        </p:txBody>
      </p:sp>
      <p:sp>
        <p:nvSpPr>
          <p:cNvPr id="77838" name="Oval 19"/>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77839" name="Text Box 20"/>
          <p:cNvSpPr txBox="1">
            <a:spLocks noChangeArrowheads="1"/>
          </p:cNvSpPr>
          <p:nvPr/>
        </p:nvSpPr>
        <p:spPr bwMode="auto">
          <a:xfrm>
            <a:off x="457200" y="5221288"/>
            <a:ext cx="2854325" cy="946150"/>
          </a:xfrm>
          <a:prstGeom prst="rect">
            <a:avLst/>
          </a:prstGeom>
          <a:noFill/>
          <a:ln w="9525">
            <a:noFill/>
            <a:miter lim="800000"/>
            <a:headEnd/>
            <a:tailEnd/>
          </a:ln>
        </p:spPr>
        <p:txBody>
          <a:bodyPr>
            <a:spAutoFit/>
          </a:bodyPr>
          <a:lstStyle/>
          <a:p>
            <a:r>
              <a:rPr lang="en-US" b="1">
                <a:solidFill>
                  <a:schemeClr val="accent1"/>
                </a:solidFill>
                <a:latin typeface="Arial" pitchFamily="34" charset="0"/>
                <a:cs typeface="Arial" pitchFamily="34" charset="0"/>
              </a:rPr>
              <a:t>States look the same to A</a:t>
            </a:r>
          </a:p>
        </p:txBody>
      </p:sp>
      <p:sp>
        <p:nvSpPr>
          <p:cNvPr id="77840" name="Freeform 24"/>
          <p:cNvSpPr>
            <a:spLocks/>
          </p:cNvSpPr>
          <p:nvPr/>
        </p:nvSpPr>
        <p:spPr bwMode="auto">
          <a:xfrm>
            <a:off x="4991100" y="37719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66FF"/>
            </a:solidFill>
            <a:round/>
            <a:headEnd/>
            <a:tailEnd type="triangle" w="med" len="med"/>
          </a:ln>
        </p:spPr>
        <p:txBody>
          <a:bodyPr wrap="none" anchor="ctr"/>
          <a:lstStyle/>
          <a:p>
            <a:endParaRPr lang="en-US">
              <a:latin typeface="Arial" pitchFamily="34" charset="0"/>
              <a:cs typeface="Arial" pitchFamily="34" charset="0"/>
            </a:endParaRPr>
          </a:p>
        </p:txBody>
      </p:sp>
      <p:sp>
        <p:nvSpPr>
          <p:cNvPr id="17"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209E8C8B-6409-471A-9A75-9E312A07F8ED}" type="slidenum">
              <a:rPr lang="x-none" sz="1400">
                <a:solidFill>
                  <a:schemeClr val="tx1"/>
                </a:solidFill>
                <a:latin typeface="Arial" pitchFamily="34" charset="0"/>
                <a:cs typeface="Arial" pitchFamily="34" charset="0"/>
              </a:rPr>
              <a:pPr algn="r"/>
              <a:t>52</a:t>
            </a:fld>
            <a:endParaRPr lang="en-US" sz="1400">
              <a:solidFill>
                <a:schemeClr val="tx1"/>
              </a:solidFill>
              <a:latin typeface="Arial" pitchFamily="34" charset="0"/>
              <a:cs typeface="Arial" pitchFamily="34" charset="0"/>
            </a:endParaRPr>
          </a:p>
        </p:txBody>
      </p:sp>
      <p:sp>
        <p:nvSpPr>
          <p:cNvPr id="78851" name="AutoShape 23"/>
          <p:cNvSpPr>
            <a:spLocks noChangeArrowheads="1"/>
          </p:cNvSpPr>
          <p:nvPr/>
        </p:nvSpPr>
        <p:spPr bwMode="auto">
          <a:xfrm>
            <a:off x="4048125" y="4356100"/>
            <a:ext cx="1289050" cy="728663"/>
          </a:xfrm>
          <a:prstGeom prst="wedgeRoundRectCallout">
            <a:avLst>
              <a:gd name="adj1" fmla="val -128449"/>
              <a:gd name="adj2" fmla="val 114926"/>
              <a:gd name="adj3" fmla="val 16667"/>
            </a:avLst>
          </a:prstGeom>
          <a:solidFill>
            <a:schemeClr val="accent1"/>
          </a:solidFill>
          <a:ln w="38100">
            <a:solidFill>
              <a:schemeClr val="accent1"/>
            </a:solidFill>
            <a:miter lim="800000"/>
            <a:headEnd/>
            <a:tailEnd/>
          </a:ln>
        </p:spPr>
        <p:txBody>
          <a:bodyPr anchor="ctr"/>
          <a:lstStyle/>
          <a:p>
            <a:pPr algn="r"/>
            <a:endParaRPr lang="en-US" sz="4400" b="1">
              <a:latin typeface="Arial" pitchFamily="34" charset="0"/>
              <a:cs typeface="Arial" pitchFamily="34" charset="0"/>
            </a:endParaRPr>
          </a:p>
        </p:txBody>
      </p:sp>
      <p:sp>
        <p:nvSpPr>
          <p:cNvPr id="78852" name="AutoShape 22"/>
          <p:cNvSpPr>
            <a:spLocks noChangeArrowheads="1"/>
          </p:cNvSpPr>
          <p:nvPr/>
        </p:nvSpPr>
        <p:spPr bwMode="auto">
          <a:xfrm>
            <a:off x="2603500" y="3216275"/>
            <a:ext cx="1289050" cy="728663"/>
          </a:xfrm>
          <a:prstGeom prst="wedgeRoundRectCallout">
            <a:avLst>
              <a:gd name="adj1" fmla="val -87810"/>
              <a:gd name="adj2" fmla="val 226255"/>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9471FD7C-79AC-0348-5696-1A2C939C9375}"/>
              </a:ext>
            </a:extLst>
          </p:cNvPr>
          <p:cNvSpPr>
            <a:spLocks noGrp="1"/>
          </p:cNvSpPr>
          <p:nvPr>
            <p:ph type="sldNum" sz="quarter" idx="10"/>
          </p:nvPr>
        </p:nvSpPr>
        <p:spPr/>
        <p:txBody>
          <a:bodyPr/>
          <a:lstStyle/>
          <a:p>
            <a:pPr>
              <a:defRPr/>
            </a:pPr>
            <a:fld id="{E95643C6-E061-4CCC-87EA-E416AB44523D}" type="slidenum">
              <a:rPr lang="x-none" smtClean="0"/>
              <a:pPr>
                <a:defRPr/>
              </a:pPr>
              <a:t>52</a:t>
            </a:fld>
            <a:endParaRPr lang="en-US"/>
          </a:p>
        </p:txBody>
      </p:sp>
      <p:sp>
        <p:nvSpPr>
          <p:cNvPr id="78853" name="Rectangle 2"/>
          <p:cNvSpPr>
            <a:spLocks noGrp="1" noChangeArrowheads="1"/>
          </p:cNvSpPr>
          <p:nvPr>
            <p:ph type="title" idx="4294967295"/>
          </p:nvPr>
        </p:nvSpPr>
        <p:spPr>
          <a:xfrm>
            <a:off x="0" y="609600"/>
            <a:ext cx="7772400" cy="1143000"/>
          </a:xfrm>
        </p:spPr>
        <p:txBody>
          <a:bodyPr/>
          <a:lstStyle/>
          <a:p>
            <a:r>
              <a:rPr lang="en-US"/>
              <a:t>Some Thread Reads</a:t>
            </a:r>
          </a:p>
        </p:txBody>
      </p:sp>
      <p:sp>
        <p:nvSpPr>
          <p:cNvPr id="78854" name="Oval 5"/>
          <p:cNvSpPr>
            <a:spLocks noChangeArrowheads="1"/>
          </p:cNvSpPr>
          <p:nvPr/>
        </p:nvSpPr>
        <p:spPr bwMode="auto">
          <a:xfrm>
            <a:off x="5262563" y="31892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855" name="Freeform 6"/>
          <p:cNvSpPr>
            <a:spLocks/>
          </p:cNvSpPr>
          <p:nvPr/>
        </p:nvSpPr>
        <p:spPr bwMode="auto">
          <a:xfrm>
            <a:off x="3505200" y="2616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78856"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78857" name="Text Box 10"/>
          <p:cNvSpPr txBox="1">
            <a:spLocks noChangeArrowheads="1"/>
          </p:cNvSpPr>
          <p:nvPr/>
        </p:nvSpPr>
        <p:spPr bwMode="auto">
          <a:xfrm>
            <a:off x="1036638" y="1841500"/>
            <a:ext cx="2455862" cy="1373188"/>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runs solo, eventually decides 0</a:t>
            </a:r>
          </a:p>
        </p:txBody>
      </p:sp>
      <p:sp>
        <p:nvSpPr>
          <p:cNvPr id="78858" name="Text Box 12"/>
          <p:cNvSpPr txBox="1">
            <a:spLocks noChangeArrowheads="1"/>
          </p:cNvSpPr>
          <p:nvPr/>
        </p:nvSpPr>
        <p:spPr bwMode="auto">
          <a:xfrm>
            <a:off x="5400675" y="2114550"/>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reads x</a:t>
            </a:r>
          </a:p>
        </p:txBody>
      </p:sp>
      <p:sp>
        <p:nvSpPr>
          <p:cNvPr id="78859" name="Oval 16"/>
          <p:cNvSpPr>
            <a:spLocks noChangeArrowheads="1"/>
          </p:cNvSpPr>
          <p:nvPr/>
        </p:nvSpPr>
        <p:spPr bwMode="auto">
          <a:xfrm>
            <a:off x="4170363" y="4416425"/>
            <a:ext cx="1066800" cy="533400"/>
          </a:xfrm>
          <a:prstGeom prst="ellipse">
            <a:avLst/>
          </a:prstGeom>
          <a:solidFill>
            <a:srgbClr val="00B0F0"/>
          </a:solidFill>
          <a:ln w="38100">
            <a:solidFill>
              <a:srgbClr val="0066FF"/>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78860" name="Oval 17"/>
          <p:cNvSpPr>
            <a:spLocks noChangeArrowheads="1"/>
          </p:cNvSpPr>
          <p:nvPr/>
        </p:nvSpPr>
        <p:spPr bwMode="auto">
          <a:xfrm>
            <a:off x="2713038" y="3314700"/>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78861" name="Text Box 18"/>
          <p:cNvSpPr txBox="1">
            <a:spLocks noChangeArrowheads="1"/>
          </p:cNvSpPr>
          <p:nvPr/>
        </p:nvSpPr>
        <p:spPr bwMode="auto">
          <a:xfrm>
            <a:off x="5578475" y="3984625"/>
            <a:ext cx="2455863" cy="1373188"/>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runs solo, eventually  decides 1</a:t>
            </a:r>
          </a:p>
        </p:txBody>
      </p:sp>
      <p:sp>
        <p:nvSpPr>
          <p:cNvPr id="78862" name="Oval 19"/>
          <p:cNvSpPr>
            <a:spLocks noChangeArrowheads="1"/>
          </p:cNvSpPr>
          <p:nvPr/>
        </p:nvSpPr>
        <p:spPr bwMode="auto">
          <a:xfrm>
            <a:off x="3971925" y="2119526"/>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1"/>
                </a:solidFill>
                <a:latin typeface="Arial" pitchFamily="34" charset="0"/>
                <a:cs typeface="Arial" pitchFamily="34" charset="0"/>
              </a:rPr>
              <a:t>c</a:t>
            </a:r>
          </a:p>
        </p:txBody>
      </p:sp>
      <p:sp>
        <p:nvSpPr>
          <p:cNvPr id="78863" name="Text Box 20"/>
          <p:cNvSpPr txBox="1">
            <a:spLocks noChangeArrowheads="1"/>
          </p:cNvSpPr>
          <p:nvPr/>
        </p:nvSpPr>
        <p:spPr bwMode="auto">
          <a:xfrm>
            <a:off x="457200" y="5221288"/>
            <a:ext cx="2854325" cy="946150"/>
          </a:xfrm>
          <a:prstGeom prst="rect">
            <a:avLst/>
          </a:prstGeom>
          <a:noFill/>
          <a:ln w="9525">
            <a:noFill/>
            <a:miter lim="800000"/>
            <a:headEnd/>
            <a:tailEnd/>
          </a:ln>
        </p:spPr>
        <p:txBody>
          <a:bodyPr>
            <a:spAutoFit/>
          </a:bodyPr>
          <a:lstStyle/>
          <a:p>
            <a:r>
              <a:rPr lang="en-US" b="1">
                <a:solidFill>
                  <a:schemeClr val="accent1"/>
                </a:solidFill>
                <a:latin typeface="Arial" pitchFamily="34" charset="0"/>
                <a:cs typeface="Arial" pitchFamily="34" charset="0"/>
              </a:rPr>
              <a:t>States look the same to A</a:t>
            </a:r>
          </a:p>
        </p:txBody>
      </p:sp>
      <p:sp>
        <p:nvSpPr>
          <p:cNvPr id="78864" name="Freeform 24"/>
          <p:cNvSpPr>
            <a:spLocks/>
          </p:cNvSpPr>
          <p:nvPr/>
        </p:nvSpPr>
        <p:spPr bwMode="auto">
          <a:xfrm>
            <a:off x="4991100" y="37719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78865" name="Text Box 28"/>
          <p:cNvSpPr txBox="1">
            <a:spLocks noChangeArrowheads="1"/>
          </p:cNvSpPr>
          <p:nvPr/>
        </p:nvSpPr>
        <p:spPr bwMode="auto">
          <a:xfrm rot="-2075828">
            <a:off x="4970726" y="4436517"/>
            <a:ext cx="3852337" cy="769441"/>
          </a:xfrm>
          <a:prstGeom prst="rect">
            <a:avLst/>
          </a:prstGeom>
          <a:solidFill>
            <a:schemeClr val="bg1">
              <a:alpha val="89018"/>
            </a:schemeClr>
          </a:solidFill>
          <a:ln w="38100">
            <a:solidFill>
              <a:srgbClr val="FF0000"/>
            </a:solidFill>
            <a:miter lim="800000"/>
            <a:headEnd/>
            <a:tailEnd/>
          </a:ln>
        </p:spPr>
        <p:txBody>
          <a:bodyPr wrap="none">
            <a:spAutoFit/>
          </a:bodyPr>
          <a:lstStyle/>
          <a:p>
            <a:pPr algn="r"/>
            <a:r>
              <a:rPr lang="en-US" sz="4400" b="1">
                <a:solidFill>
                  <a:srgbClr val="FFFF00"/>
                </a:solidFill>
                <a:latin typeface="Arial" pitchFamily="34" charset="0"/>
                <a:cs typeface="Arial" pitchFamily="34" charset="0"/>
              </a:rPr>
              <a:t>Contradiction</a:t>
            </a:r>
          </a:p>
        </p:txBody>
      </p:sp>
      <p:sp>
        <p:nvSpPr>
          <p:cNvPr id="1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ChangeArrowheads="1"/>
          </p:cNvSpPr>
          <p:nvPr>
            <p:ph type="title"/>
          </p:nvPr>
        </p:nvSpPr>
        <p:spPr/>
        <p:txBody>
          <a:bodyPr/>
          <a:lstStyle/>
          <a:p>
            <a:r>
              <a:rPr lang="en-US"/>
              <a:t>Possible Interactions</a:t>
            </a:r>
          </a:p>
        </p:txBody>
      </p:sp>
      <p:graphicFrame>
        <p:nvGraphicFramePr>
          <p:cNvPr id="395267" name="Group 3"/>
          <p:cNvGraphicFramePr>
            <a:graphicFrameLocks noGrp="1"/>
          </p:cNvGraphicFramePr>
          <p:nvPr>
            <p:ph type="tbl" idx="1"/>
            <p:extLst>
              <p:ext uri="{D42A27DB-BD31-4B8C-83A1-F6EECF244321}">
                <p14:modId xmlns:p14="http://schemas.microsoft.com/office/powerpoint/2010/main" val="2220879986"/>
              </p:ext>
            </p:extLst>
          </p:nvPr>
        </p:nvGraphicFramePr>
        <p:xfrm>
          <a:off x="581025" y="1828800"/>
          <a:ext cx="7874000" cy="4384676"/>
        </p:xfrm>
        <a:graphic>
          <a:graphicData uri="http://schemas.openxmlformats.org/drawingml/2006/table">
            <a:tbl>
              <a:tblPr/>
              <a:tblGrid>
                <a:gridCol w="157480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574800">
                  <a:extLst>
                    <a:ext uri="{9D8B030D-6E8A-4147-A177-3AD203B41FA5}">
                      <a16:colId xmlns:a16="http://schemas.microsoft.com/office/drawing/2014/main" val="20002"/>
                    </a:ext>
                  </a:extLst>
                </a:gridCol>
                <a:gridCol w="1574800">
                  <a:extLst>
                    <a:ext uri="{9D8B030D-6E8A-4147-A177-3AD203B41FA5}">
                      <a16:colId xmlns:a16="http://schemas.microsoft.com/office/drawing/2014/main" val="20003"/>
                    </a:ext>
                  </a:extLst>
                </a:gridCol>
                <a:gridCol w="1574800">
                  <a:extLst>
                    <a:ext uri="{9D8B030D-6E8A-4147-A177-3AD203B41FA5}">
                      <a16:colId xmlns:a16="http://schemas.microsoft.com/office/drawing/2014/main" val="20004"/>
                    </a:ext>
                  </a:extLst>
                </a:gridCol>
              </a:tblGrid>
              <a:tr h="966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66FF"/>
                        </a:solidFill>
                        <a:effectLst/>
                        <a:latin typeface="Courier New" pitchFamily="49" charset="0"/>
                      </a:endParaRPr>
                    </a:p>
                  </a:txBody>
                  <a:tcPr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B0F0"/>
                          </a:solidFill>
                          <a:effectLst/>
                          <a:latin typeface="+mj-lt"/>
                        </a:rPr>
                        <a:t>Read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kern="1200" cap="none" normalizeH="0" baseline="0" dirty="0">
                          <a:ln>
                            <a:noFill/>
                          </a:ln>
                          <a:solidFill>
                            <a:srgbClr val="00B0F0"/>
                          </a:solidFill>
                          <a:effectLst/>
                          <a:latin typeface="+mn-lt"/>
                          <a:ea typeface="+mn-ea"/>
                          <a:cs typeface="+mn-cs"/>
                        </a:rPr>
                        <a:t>Read y</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y</a:t>
                      </a:r>
                    </a:p>
                  </a:txBody>
                  <a:tcPr anchor="b"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y</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56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9874" name="Slide Number Placeholder 4"/>
          <p:cNvSpPr>
            <a:spLocks noGrp="1"/>
          </p:cNvSpPr>
          <p:nvPr>
            <p:ph type="sldNum" sz="quarter" idx="10"/>
          </p:nvPr>
        </p:nvSpPr>
        <p:spPr>
          <a:noFill/>
        </p:spPr>
        <p:txBody>
          <a:bodyPr/>
          <a:lstStyle/>
          <a:p>
            <a:fld id="{B69DD7F5-193C-45E7-B2FD-6F66B62F1692}" type="slidenum">
              <a:rPr lang="x-none" smtClean="0">
                <a:cs typeface="Arial" pitchFamily="34" charset="0"/>
              </a:rPr>
              <a:pPr/>
              <a:t>53</a:t>
            </a:fld>
            <a:endParaRPr lang="en-US">
              <a:cs typeface="Arial" pitchFamily="34" charset="0"/>
            </a:endParaRPr>
          </a:p>
        </p:txBody>
      </p:sp>
      <p:sp>
        <p:nvSpPr>
          <p:cNvPr id="5"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Grp="1" noChangeArrowheads="1"/>
          </p:cNvSpPr>
          <p:nvPr>
            <p:ph type="title"/>
          </p:nvPr>
        </p:nvSpPr>
        <p:spPr/>
        <p:txBody>
          <a:bodyPr/>
          <a:lstStyle/>
          <a:p>
            <a:r>
              <a:rPr lang="en-US"/>
              <a:t>Writing Distinct Registers</a:t>
            </a:r>
          </a:p>
        </p:txBody>
      </p:sp>
      <p:sp>
        <p:nvSpPr>
          <p:cNvPr id="80899" name="Slide Number Placeholder 4"/>
          <p:cNvSpPr>
            <a:spLocks noGrp="1"/>
          </p:cNvSpPr>
          <p:nvPr>
            <p:ph type="sldNum" sz="quarter" idx="10"/>
          </p:nvPr>
        </p:nvSpPr>
        <p:spPr>
          <a:noFill/>
        </p:spPr>
        <p:txBody>
          <a:bodyPr/>
          <a:lstStyle/>
          <a:p>
            <a:fld id="{5AAA6314-15CF-4624-9C76-97432BDBA81B}" type="slidenum">
              <a:rPr lang="x-none" smtClean="0">
                <a:latin typeface="Arial" pitchFamily="34" charset="0"/>
                <a:cs typeface="Arial" pitchFamily="34" charset="0"/>
              </a:rPr>
              <a:pPr/>
              <a:t>54</a:t>
            </a:fld>
            <a:endParaRPr lang="en-US">
              <a:latin typeface="Arial" pitchFamily="34" charset="0"/>
              <a:cs typeface="Arial" pitchFamily="34" charset="0"/>
            </a:endParaRPr>
          </a:p>
        </p:txBody>
      </p:sp>
      <p:sp>
        <p:nvSpPr>
          <p:cNvPr id="8089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80901"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4"/>
          <p:cNvSpPr>
            <a:spLocks noGrp="1" noChangeArrowheads="1"/>
          </p:cNvSpPr>
          <p:nvPr>
            <p:ph type="title"/>
          </p:nvPr>
        </p:nvSpPr>
        <p:spPr/>
        <p:txBody>
          <a:bodyPr/>
          <a:lstStyle/>
          <a:p>
            <a:r>
              <a:rPr lang="en-US"/>
              <a:t>Writing Distinct Registers</a:t>
            </a:r>
          </a:p>
        </p:txBody>
      </p:sp>
      <p:sp>
        <p:nvSpPr>
          <p:cNvPr id="81922" name="Slide Number Placeholder 4"/>
          <p:cNvSpPr>
            <a:spLocks noGrp="1"/>
          </p:cNvSpPr>
          <p:nvPr>
            <p:ph type="sldNum" sz="quarter" idx="10"/>
          </p:nvPr>
        </p:nvSpPr>
        <p:spPr>
          <a:noFill/>
        </p:spPr>
        <p:txBody>
          <a:bodyPr/>
          <a:lstStyle/>
          <a:p>
            <a:fld id="{10E3677C-928A-443E-BF5B-130E7AFF2D13}" type="slidenum">
              <a:rPr lang="x-none" smtClean="0">
                <a:latin typeface="Arial" pitchFamily="34" charset="0"/>
                <a:cs typeface="Arial" pitchFamily="34" charset="0"/>
              </a:rPr>
              <a:pPr/>
              <a:t>55</a:t>
            </a:fld>
            <a:endParaRPr lang="en-US">
              <a:latin typeface="Arial" pitchFamily="34" charset="0"/>
              <a:cs typeface="Arial" pitchFamily="34" charset="0"/>
            </a:endParaRPr>
          </a:p>
        </p:txBody>
      </p:sp>
      <p:sp>
        <p:nvSpPr>
          <p:cNvPr id="81924"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1925"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1926"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1927"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4"/>
          <p:cNvSpPr>
            <a:spLocks noGrp="1" noChangeArrowheads="1"/>
          </p:cNvSpPr>
          <p:nvPr>
            <p:ph type="title"/>
          </p:nvPr>
        </p:nvSpPr>
        <p:spPr/>
        <p:txBody>
          <a:bodyPr/>
          <a:lstStyle/>
          <a:p>
            <a:r>
              <a:rPr lang="en-US"/>
              <a:t>Writing Distinct Registers</a:t>
            </a:r>
          </a:p>
        </p:txBody>
      </p:sp>
      <p:sp>
        <p:nvSpPr>
          <p:cNvPr id="82946" name="Slide Number Placeholder 4"/>
          <p:cNvSpPr>
            <a:spLocks noGrp="1"/>
          </p:cNvSpPr>
          <p:nvPr>
            <p:ph type="sldNum" sz="quarter" idx="10"/>
          </p:nvPr>
        </p:nvSpPr>
        <p:spPr>
          <a:noFill/>
        </p:spPr>
        <p:txBody>
          <a:bodyPr/>
          <a:lstStyle/>
          <a:p>
            <a:fld id="{2B4B5B4A-F80C-49E8-92D3-51E7E18ECEC1}" type="slidenum">
              <a:rPr lang="x-none" smtClean="0">
                <a:latin typeface="Arial" pitchFamily="34" charset="0"/>
                <a:cs typeface="Arial" pitchFamily="34" charset="0"/>
              </a:rPr>
              <a:pPr/>
              <a:t>56</a:t>
            </a:fld>
            <a:endParaRPr lang="en-US">
              <a:latin typeface="Arial" pitchFamily="34" charset="0"/>
              <a:cs typeface="Arial" pitchFamily="34" charset="0"/>
            </a:endParaRPr>
          </a:p>
        </p:txBody>
      </p:sp>
      <p:sp>
        <p:nvSpPr>
          <p:cNvPr id="82948"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2949"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2950"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2951"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2952"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2953"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2954"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1"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4"/>
          <p:cNvSpPr>
            <a:spLocks noGrp="1" noChangeArrowheads="1"/>
          </p:cNvSpPr>
          <p:nvPr>
            <p:ph type="title"/>
          </p:nvPr>
        </p:nvSpPr>
        <p:spPr/>
        <p:txBody>
          <a:bodyPr/>
          <a:lstStyle/>
          <a:p>
            <a:r>
              <a:rPr lang="en-US"/>
              <a:t>Writing Distinct Registers</a:t>
            </a:r>
          </a:p>
        </p:txBody>
      </p:sp>
      <p:sp>
        <p:nvSpPr>
          <p:cNvPr id="83970" name="Slide Number Placeholder 4"/>
          <p:cNvSpPr>
            <a:spLocks noGrp="1"/>
          </p:cNvSpPr>
          <p:nvPr>
            <p:ph type="sldNum" sz="quarter" idx="10"/>
          </p:nvPr>
        </p:nvSpPr>
        <p:spPr>
          <a:noFill/>
        </p:spPr>
        <p:txBody>
          <a:bodyPr/>
          <a:lstStyle/>
          <a:p>
            <a:fld id="{2402D665-95BE-475E-8D40-DF33603A6D16}" type="slidenum">
              <a:rPr lang="x-none" smtClean="0">
                <a:latin typeface="Arial" pitchFamily="34" charset="0"/>
                <a:cs typeface="Arial" pitchFamily="34" charset="0"/>
              </a:rPr>
              <a:pPr/>
              <a:t>57</a:t>
            </a:fld>
            <a:endParaRPr lang="en-US">
              <a:latin typeface="Arial" pitchFamily="34" charset="0"/>
              <a:cs typeface="Arial" pitchFamily="34" charset="0"/>
            </a:endParaRPr>
          </a:p>
        </p:txBody>
      </p:sp>
      <p:sp>
        <p:nvSpPr>
          <p:cNvPr id="83972"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3973"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writes y</a:t>
            </a:r>
          </a:p>
        </p:txBody>
      </p:sp>
      <p:sp>
        <p:nvSpPr>
          <p:cNvPr id="83974"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3975"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3976"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3977"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3978" name="Freeform 6"/>
          <p:cNvSpPr>
            <a:spLocks/>
          </p:cNvSpPr>
          <p:nvPr/>
        </p:nvSpPr>
        <p:spPr bwMode="auto">
          <a:xfrm>
            <a:off x="2378075" y="5283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3979" name="Oval 12"/>
          <p:cNvSpPr>
            <a:spLocks noChangeArrowheads="1"/>
          </p:cNvSpPr>
          <p:nvPr/>
        </p:nvSpPr>
        <p:spPr bwMode="auto">
          <a:xfrm>
            <a:off x="1511300" y="5891213"/>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83980"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3"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4"/>
          <p:cNvSpPr>
            <a:spLocks noGrp="1" noChangeArrowheads="1"/>
          </p:cNvSpPr>
          <p:nvPr>
            <p:ph type="title"/>
          </p:nvPr>
        </p:nvSpPr>
        <p:spPr/>
        <p:txBody>
          <a:bodyPr/>
          <a:lstStyle/>
          <a:p>
            <a:r>
              <a:rPr lang="en-US"/>
              <a:t>Writing Distinct Registers</a:t>
            </a:r>
          </a:p>
        </p:txBody>
      </p:sp>
      <p:sp>
        <p:nvSpPr>
          <p:cNvPr id="84994" name="Slide Number Placeholder 4"/>
          <p:cNvSpPr>
            <a:spLocks noGrp="1"/>
          </p:cNvSpPr>
          <p:nvPr>
            <p:ph type="sldNum" sz="quarter" idx="10"/>
          </p:nvPr>
        </p:nvSpPr>
        <p:spPr>
          <a:noFill/>
        </p:spPr>
        <p:txBody>
          <a:bodyPr/>
          <a:lstStyle/>
          <a:p>
            <a:fld id="{5AE770AF-00D9-4CBA-BB4B-D7D65DF4721F}" type="slidenum">
              <a:rPr lang="x-none" smtClean="0">
                <a:latin typeface="Arial" pitchFamily="34" charset="0"/>
                <a:cs typeface="Arial" pitchFamily="34" charset="0"/>
              </a:rPr>
              <a:pPr/>
              <a:t>58</a:t>
            </a:fld>
            <a:endParaRPr lang="en-US">
              <a:latin typeface="Arial" pitchFamily="34" charset="0"/>
              <a:cs typeface="Arial" pitchFamily="34" charset="0"/>
            </a:endParaRPr>
          </a:p>
        </p:txBody>
      </p:sp>
      <p:sp>
        <p:nvSpPr>
          <p:cNvPr id="84996" name="Oval 5"/>
          <p:cNvSpPr>
            <a:spLocks noChangeArrowheads="1"/>
          </p:cNvSpPr>
          <p:nvPr/>
        </p:nvSpPr>
        <p:spPr bwMode="auto">
          <a:xfrm>
            <a:off x="528478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4997"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84998"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4999"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5000" name="Text Box 9"/>
          <p:cNvSpPr txBox="1">
            <a:spLocks noChangeArrowheads="1"/>
          </p:cNvSpPr>
          <p:nvPr/>
        </p:nvSpPr>
        <p:spPr bwMode="auto">
          <a:xfrm>
            <a:off x="5486400" y="2441575"/>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5001"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tx2"/>
                </a:solidFill>
                <a:latin typeface="Arial" pitchFamily="34" charset="0"/>
                <a:cs typeface="Arial" pitchFamily="34" charset="0"/>
              </a:rPr>
              <a:t>c</a:t>
            </a:r>
          </a:p>
        </p:txBody>
      </p:sp>
      <p:sp>
        <p:nvSpPr>
          <p:cNvPr id="85002"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5003"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5004"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5005" name="Freeform 6"/>
          <p:cNvSpPr>
            <a:spLocks/>
          </p:cNvSpPr>
          <p:nvPr/>
        </p:nvSpPr>
        <p:spPr bwMode="auto">
          <a:xfrm>
            <a:off x="2378075" y="5283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85006" name="Oval 12"/>
          <p:cNvSpPr>
            <a:spLocks noChangeArrowheads="1"/>
          </p:cNvSpPr>
          <p:nvPr/>
        </p:nvSpPr>
        <p:spPr bwMode="auto">
          <a:xfrm>
            <a:off x="1511300" y="5891213"/>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85007"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6" name="Footer Placeholder 3"/>
          <p:cNvSpPr txBox="1">
            <a:spLocks noGrp="1"/>
          </p:cNvSpPr>
          <p:nvPr/>
        </p:nvSpPr>
        <p:spPr bwMode="auto">
          <a:xfrm>
            <a:off x="3124200" y="6248400"/>
            <a:ext cx="2895600" cy="457200"/>
          </a:xfrm>
          <a:prstGeom prst="rect">
            <a:avLst/>
          </a:prstGeom>
          <a:noFill/>
          <a:ln w="9525">
            <a:noFill/>
            <a:miter lim="800000"/>
            <a:headEnd/>
            <a:tailEnd/>
          </a:ln>
        </p:spPr>
        <p:txBody>
          <a:bodyPr/>
          <a:lstStyle/>
          <a:p>
            <a:r>
              <a:rPr lang="en-US" sz="1400" dirty="0">
                <a:solidFill>
                  <a:srgbClr val="FFFF00"/>
                </a:solidFill>
                <a:latin typeface="Arial" pitchFamily="34" charset="0"/>
                <a:cs typeface="Arial" pitchFamily="34" charset="0"/>
              </a:rPr>
              <a:t>Art of Multiprocessor Programming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title"/>
          </p:nvPr>
        </p:nvSpPr>
        <p:spPr/>
        <p:txBody>
          <a:bodyPr/>
          <a:lstStyle/>
          <a:p>
            <a:r>
              <a:rPr lang="en-US"/>
              <a:t>Writing Distinct Registers</a:t>
            </a:r>
          </a:p>
        </p:txBody>
      </p:sp>
      <p:sp>
        <p:nvSpPr>
          <p:cNvPr id="86019" name="Slide Number Placeholder 4"/>
          <p:cNvSpPr>
            <a:spLocks noGrp="1"/>
          </p:cNvSpPr>
          <p:nvPr>
            <p:ph type="sldNum" sz="quarter" idx="10"/>
          </p:nvPr>
        </p:nvSpPr>
        <p:spPr>
          <a:noFill/>
        </p:spPr>
        <p:txBody>
          <a:bodyPr/>
          <a:lstStyle/>
          <a:p>
            <a:fld id="{AE8B92DB-3AA2-46E7-8D4D-A8B0865AB378}" type="slidenum">
              <a:rPr lang="x-none" smtClean="0">
                <a:latin typeface="Arial" pitchFamily="34" charset="0"/>
                <a:cs typeface="Arial" pitchFamily="34" charset="0"/>
              </a:rPr>
              <a:pPr/>
              <a:t>59</a:t>
            </a:fld>
            <a:endParaRPr lang="en-US">
              <a:latin typeface="Arial" pitchFamily="34" charset="0"/>
              <a:cs typeface="Arial" pitchFamily="34" charset="0"/>
            </a:endParaRPr>
          </a:p>
        </p:txBody>
      </p:sp>
      <p:sp>
        <p:nvSpPr>
          <p:cNvPr id="8601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86021" name="Oval 5"/>
          <p:cNvSpPr>
            <a:spLocks noChangeArrowheads="1"/>
          </p:cNvSpPr>
          <p:nvPr/>
        </p:nvSpPr>
        <p:spPr bwMode="auto">
          <a:xfrm>
            <a:off x="528478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6022"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6023"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6024"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6025" name="Text Box 9"/>
          <p:cNvSpPr txBox="1">
            <a:spLocks noChangeArrowheads="1"/>
          </p:cNvSpPr>
          <p:nvPr/>
        </p:nvSpPr>
        <p:spPr bwMode="auto">
          <a:xfrm>
            <a:off x="5486400" y="2441575"/>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6026" name="Line 10"/>
          <p:cNvSpPr>
            <a:spLocks noChangeShapeType="1"/>
          </p:cNvSpPr>
          <p:nvPr/>
        </p:nvSpPr>
        <p:spPr bwMode="auto">
          <a:xfrm flipH="1">
            <a:off x="5791200" y="3930650"/>
            <a:ext cx="0" cy="722313"/>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6027"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6028" name="Text Box 17"/>
          <p:cNvSpPr txBox="1">
            <a:spLocks noChangeArrowheads="1"/>
          </p:cNvSpPr>
          <p:nvPr/>
        </p:nvSpPr>
        <p:spPr bwMode="auto">
          <a:xfrm>
            <a:off x="6313488" y="3833813"/>
            <a:ext cx="2308225" cy="519112"/>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6029"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6030"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6031"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6032" name="Freeform 6"/>
          <p:cNvSpPr>
            <a:spLocks/>
          </p:cNvSpPr>
          <p:nvPr/>
        </p:nvSpPr>
        <p:spPr bwMode="auto">
          <a:xfrm>
            <a:off x="2378075" y="5283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6033" name="Oval 12"/>
          <p:cNvSpPr>
            <a:spLocks noChangeArrowheads="1"/>
          </p:cNvSpPr>
          <p:nvPr/>
        </p:nvSpPr>
        <p:spPr bwMode="auto">
          <a:xfrm>
            <a:off x="1511300" y="5891213"/>
            <a:ext cx="1066800" cy="533400"/>
          </a:xfrm>
          <a:prstGeom prst="ellipse">
            <a:avLst/>
          </a:prstGeom>
          <a:solidFill>
            <a:srgbClr val="DDDDDD"/>
          </a:solidFill>
          <a:ln w="38100">
            <a:solidFill>
              <a:schemeClr val="tx1"/>
            </a:solidFill>
            <a:round/>
            <a:headEnd/>
            <a:tailEnd/>
          </a:ln>
        </p:spPr>
        <p:txBody>
          <a:bodyPr wrap="none" anchor="ctr"/>
          <a:lstStyle/>
          <a:p>
            <a:r>
              <a:rPr lang="en-US" sz="3200" b="1" dirty="0">
                <a:solidFill>
                  <a:srgbClr val="0066FF"/>
                </a:solidFill>
                <a:latin typeface="Arial" pitchFamily="34" charset="0"/>
                <a:cs typeface="Arial" pitchFamily="34" charset="0"/>
              </a:rPr>
              <a:t>0</a:t>
            </a:r>
          </a:p>
        </p:txBody>
      </p:sp>
      <p:sp>
        <p:nvSpPr>
          <p:cNvPr id="86034"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6035" name="Oval 20"/>
          <p:cNvSpPr>
            <a:spLocks noChangeArrowheads="1"/>
          </p:cNvSpPr>
          <p:nvPr/>
        </p:nvSpPr>
        <p:spPr bwMode="auto">
          <a:xfrm>
            <a:off x="5284788" y="470376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p:txBody>
          <a:bodyPr/>
          <a:lstStyle/>
          <a:p>
            <a:r>
              <a:rPr lang="en-US"/>
              <a:t>Writing Distinct Registers</a:t>
            </a:r>
          </a:p>
        </p:txBody>
      </p:sp>
      <p:sp>
        <p:nvSpPr>
          <p:cNvPr id="87043" name="Slide Number Placeholder 4"/>
          <p:cNvSpPr>
            <a:spLocks noGrp="1"/>
          </p:cNvSpPr>
          <p:nvPr>
            <p:ph type="sldNum" sz="quarter" idx="10"/>
          </p:nvPr>
        </p:nvSpPr>
        <p:spPr>
          <a:noFill/>
        </p:spPr>
        <p:txBody>
          <a:bodyPr/>
          <a:lstStyle/>
          <a:p>
            <a:fld id="{EBB71975-CD4C-43E0-8D5D-8FF8DFBB1AE0}" type="slidenum">
              <a:rPr lang="x-none" smtClean="0">
                <a:latin typeface="Arial" pitchFamily="34" charset="0"/>
                <a:cs typeface="Arial" pitchFamily="34" charset="0"/>
              </a:rPr>
              <a:pPr/>
              <a:t>60</a:t>
            </a:fld>
            <a:endParaRPr lang="en-US">
              <a:latin typeface="Arial" pitchFamily="34" charset="0"/>
              <a:cs typeface="Arial" pitchFamily="34" charset="0"/>
            </a:endParaRPr>
          </a:p>
        </p:txBody>
      </p:sp>
      <p:sp>
        <p:nvSpPr>
          <p:cNvPr id="8704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87045" name="Oval 5"/>
          <p:cNvSpPr>
            <a:spLocks noChangeArrowheads="1"/>
          </p:cNvSpPr>
          <p:nvPr/>
        </p:nvSpPr>
        <p:spPr bwMode="auto">
          <a:xfrm>
            <a:off x="528478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046" name="Line 6"/>
          <p:cNvSpPr>
            <a:spLocks noChangeShapeType="1"/>
          </p:cNvSpPr>
          <p:nvPr/>
        </p:nvSpPr>
        <p:spPr bwMode="auto">
          <a:xfrm flipH="1">
            <a:off x="3505200"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7047"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7048"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7049" name="Text Box 9"/>
          <p:cNvSpPr txBox="1">
            <a:spLocks noChangeArrowheads="1"/>
          </p:cNvSpPr>
          <p:nvPr/>
        </p:nvSpPr>
        <p:spPr bwMode="auto">
          <a:xfrm>
            <a:off x="5486400" y="2441575"/>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7050" name="Line 10"/>
          <p:cNvSpPr>
            <a:spLocks noChangeShapeType="1"/>
          </p:cNvSpPr>
          <p:nvPr/>
        </p:nvSpPr>
        <p:spPr bwMode="auto">
          <a:xfrm flipH="1">
            <a:off x="5791200" y="3930650"/>
            <a:ext cx="0" cy="722313"/>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7051"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7052" name="Text Box 17"/>
          <p:cNvSpPr txBox="1">
            <a:spLocks noChangeArrowheads="1"/>
          </p:cNvSpPr>
          <p:nvPr/>
        </p:nvSpPr>
        <p:spPr bwMode="auto">
          <a:xfrm>
            <a:off x="6313488" y="3833813"/>
            <a:ext cx="2308225" cy="519112"/>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7053"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7054"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7055"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056" name="Freeform 6"/>
          <p:cNvSpPr>
            <a:spLocks/>
          </p:cNvSpPr>
          <p:nvPr/>
        </p:nvSpPr>
        <p:spPr bwMode="auto">
          <a:xfrm>
            <a:off x="2378075" y="5283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7057" name="Oval 12"/>
          <p:cNvSpPr>
            <a:spLocks noChangeArrowheads="1"/>
          </p:cNvSpPr>
          <p:nvPr/>
        </p:nvSpPr>
        <p:spPr bwMode="auto">
          <a:xfrm>
            <a:off x="1511300" y="5891213"/>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87058"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059" name="Oval 20"/>
          <p:cNvSpPr>
            <a:spLocks noChangeArrowheads="1"/>
          </p:cNvSpPr>
          <p:nvPr/>
        </p:nvSpPr>
        <p:spPr bwMode="auto">
          <a:xfrm>
            <a:off x="5284788" y="470376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7060" name="Freeform 6"/>
          <p:cNvSpPr>
            <a:spLocks/>
          </p:cNvSpPr>
          <p:nvPr/>
        </p:nvSpPr>
        <p:spPr bwMode="auto">
          <a:xfrm flipH="1">
            <a:off x="6313488" y="5220562"/>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7061" name="Oval 11"/>
          <p:cNvSpPr>
            <a:spLocks noChangeArrowheads="1"/>
          </p:cNvSpPr>
          <p:nvPr/>
        </p:nvSpPr>
        <p:spPr bwMode="auto">
          <a:xfrm>
            <a:off x="6718301" y="5782537"/>
            <a:ext cx="1066800" cy="533400"/>
          </a:xfrm>
          <a:prstGeom prst="ellipse">
            <a:avLst/>
          </a:prstGeom>
          <a:solidFill>
            <a:srgbClr val="00B0F0"/>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4"/>
          <p:cNvSpPr>
            <a:spLocks noGrp="1" noChangeArrowheads="1"/>
          </p:cNvSpPr>
          <p:nvPr>
            <p:ph type="title"/>
          </p:nvPr>
        </p:nvSpPr>
        <p:spPr/>
        <p:txBody>
          <a:bodyPr/>
          <a:lstStyle/>
          <a:p>
            <a:r>
              <a:rPr lang="en-US"/>
              <a:t>Writing Distinct Registers</a:t>
            </a:r>
          </a:p>
        </p:txBody>
      </p:sp>
      <p:sp>
        <p:nvSpPr>
          <p:cNvPr id="88066" name="Slide Number Placeholder 4"/>
          <p:cNvSpPr>
            <a:spLocks noGrp="1"/>
          </p:cNvSpPr>
          <p:nvPr>
            <p:ph type="sldNum" sz="quarter" idx="10"/>
          </p:nvPr>
        </p:nvSpPr>
        <p:spPr>
          <a:noFill/>
        </p:spPr>
        <p:txBody>
          <a:bodyPr/>
          <a:lstStyle/>
          <a:p>
            <a:fld id="{193B8DA9-BCC5-4264-BB9B-BCD904692822}" type="slidenum">
              <a:rPr lang="x-none" smtClean="0">
                <a:latin typeface="Arial" pitchFamily="34" charset="0"/>
                <a:cs typeface="Arial" pitchFamily="34" charset="0"/>
              </a:rPr>
              <a:pPr/>
              <a:t>61</a:t>
            </a:fld>
            <a:endParaRPr lang="en-US">
              <a:latin typeface="Arial" pitchFamily="34" charset="0"/>
              <a:cs typeface="Arial" pitchFamily="34" charset="0"/>
            </a:endParaRPr>
          </a:p>
        </p:txBody>
      </p:sp>
      <p:sp>
        <p:nvSpPr>
          <p:cNvPr id="88067" name="AutoShape 2"/>
          <p:cNvSpPr>
            <a:spLocks noChangeArrowheads="1"/>
          </p:cNvSpPr>
          <p:nvPr/>
        </p:nvSpPr>
        <p:spPr bwMode="auto">
          <a:xfrm>
            <a:off x="5146675" y="4616450"/>
            <a:ext cx="1289050" cy="730250"/>
          </a:xfrm>
          <a:prstGeom prst="wedgeRoundRectCallout">
            <a:avLst>
              <a:gd name="adj1" fmla="val -43968"/>
              <a:gd name="adj2" fmla="val 115435"/>
              <a:gd name="adj3" fmla="val 16667"/>
            </a:avLst>
          </a:prstGeom>
          <a:solidFill>
            <a:schemeClr val="accent1"/>
          </a:solidFill>
          <a:ln w="38100">
            <a:solidFill>
              <a:schemeClr val="accent1"/>
            </a:solidFill>
            <a:miter lim="800000"/>
            <a:headEnd/>
            <a:tailEnd/>
          </a:ln>
        </p:spPr>
        <p:txBody>
          <a:bodyPr anchor="ctr"/>
          <a:lstStyle/>
          <a:p>
            <a:pPr algn="r"/>
            <a:endParaRPr lang="en-US" sz="4400" b="1">
              <a:latin typeface="Arial" pitchFamily="34" charset="0"/>
              <a:cs typeface="Arial" pitchFamily="34" charset="0"/>
            </a:endParaRPr>
          </a:p>
        </p:txBody>
      </p:sp>
      <p:sp>
        <p:nvSpPr>
          <p:cNvPr id="88068" name="AutoShape 3"/>
          <p:cNvSpPr>
            <a:spLocks noChangeArrowheads="1"/>
          </p:cNvSpPr>
          <p:nvPr/>
        </p:nvSpPr>
        <p:spPr bwMode="auto">
          <a:xfrm>
            <a:off x="2852738" y="4478338"/>
            <a:ext cx="1289050" cy="868362"/>
          </a:xfrm>
          <a:prstGeom prst="wedgeRoundRectCallout">
            <a:avLst>
              <a:gd name="adj1" fmla="val 52954"/>
              <a:gd name="adj2" fmla="val 92597"/>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88070" name="Oval 5"/>
          <p:cNvSpPr>
            <a:spLocks noChangeArrowheads="1"/>
          </p:cNvSpPr>
          <p:nvPr/>
        </p:nvSpPr>
        <p:spPr bwMode="auto">
          <a:xfrm>
            <a:off x="528478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071" name="Line 6"/>
          <p:cNvSpPr>
            <a:spLocks noChangeShapeType="1"/>
          </p:cNvSpPr>
          <p:nvPr/>
        </p:nvSpPr>
        <p:spPr bwMode="auto">
          <a:xfrm flipH="1">
            <a:off x="3502027" y="26812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8072" name="Line 7"/>
          <p:cNvSpPr>
            <a:spLocks noChangeShapeType="1"/>
          </p:cNvSpPr>
          <p:nvPr/>
        </p:nvSpPr>
        <p:spPr bwMode="auto">
          <a:xfrm>
            <a:off x="4953000" y="26812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8073" name="Text Box 8"/>
          <p:cNvSpPr txBox="1">
            <a:spLocks noChangeArrowheads="1"/>
          </p:cNvSpPr>
          <p:nvPr/>
        </p:nvSpPr>
        <p:spPr bwMode="auto">
          <a:xfrm>
            <a:off x="1516063" y="2441575"/>
            <a:ext cx="2455862" cy="519113"/>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writes y</a:t>
            </a:r>
          </a:p>
        </p:txBody>
      </p:sp>
      <p:sp>
        <p:nvSpPr>
          <p:cNvPr id="88074" name="Text Box 9"/>
          <p:cNvSpPr txBox="1">
            <a:spLocks noChangeArrowheads="1"/>
          </p:cNvSpPr>
          <p:nvPr/>
        </p:nvSpPr>
        <p:spPr bwMode="auto">
          <a:xfrm>
            <a:off x="5486400" y="2441575"/>
            <a:ext cx="215106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8075" name="Line 10"/>
          <p:cNvSpPr>
            <a:spLocks noChangeShapeType="1"/>
          </p:cNvSpPr>
          <p:nvPr/>
        </p:nvSpPr>
        <p:spPr bwMode="auto">
          <a:xfrm flipH="1">
            <a:off x="5788027" y="3930650"/>
            <a:ext cx="0" cy="722313"/>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8076" name="Oval 14"/>
          <p:cNvSpPr>
            <a:spLocks noChangeArrowheads="1"/>
          </p:cNvSpPr>
          <p:nvPr/>
        </p:nvSpPr>
        <p:spPr bwMode="auto">
          <a:xfrm>
            <a:off x="3971925" y="2124075"/>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tx2"/>
                </a:solidFill>
                <a:latin typeface="Arial" pitchFamily="34" charset="0"/>
                <a:cs typeface="Arial" pitchFamily="34" charset="0"/>
              </a:rPr>
              <a:t>c</a:t>
            </a:r>
          </a:p>
        </p:txBody>
      </p:sp>
      <p:sp>
        <p:nvSpPr>
          <p:cNvPr id="88077" name="Text Box 15"/>
          <p:cNvSpPr txBox="1">
            <a:spLocks noChangeArrowheads="1"/>
          </p:cNvSpPr>
          <p:nvPr/>
        </p:nvSpPr>
        <p:spPr bwMode="auto">
          <a:xfrm>
            <a:off x="1858965" y="5751513"/>
            <a:ext cx="5699125" cy="519112"/>
          </a:xfrm>
          <a:prstGeom prst="rect">
            <a:avLst/>
          </a:prstGeom>
          <a:noFill/>
          <a:ln w="9525">
            <a:noFill/>
            <a:miter lim="800000"/>
            <a:headEnd/>
            <a:tailEnd/>
          </a:ln>
        </p:spPr>
        <p:txBody>
          <a:bodyPr>
            <a:spAutoFit/>
          </a:bodyPr>
          <a:lstStyle/>
          <a:p>
            <a:r>
              <a:rPr lang="en-US" b="1">
                <a:solidFill>
                  <a:schemeClr val="accent1"/>
                </a:solidFill>
                <a:latin typeface="Arial" pitchFamily="34" charset="0"/>
                <a:cs typeface="Arial" pitchFamily="34" charset="0"/>
              </a:rPr>
              <a:t>Same story</a:t>
            </a:r>
          </a:p>
        </p:txBody>
      </p:sp>
      <p:sp>
        <p:nvSpPr>
          <p:cNvPr id="88078" name="Text Box 17"/>
          <p:cNvSpPr txBox="1">
            <a:spLocks noChangeArrowheads="1"/>
          </p:cNvSpPr>
          <p:nvPr/>
        </p:nvSpPr>
        <p:spPr bwMode="auto">
          <a:xfrm>
            <a:off x="6313488" y="3833813"/>
            <a:ext cx="2308225" cy="519112"/>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writes y</a:t>
            </a:r>
          </a:p>
        </p:txBody>
      </p:sp>
      <p:sp>
        <p:nvSpPr>
          <p:cNvPr id="88079" name="Text Box 18"/>
          <p:cNvSpPr txBox="1">
            <a:spLocks noChangeArrowheads="1"/>
          </p:cNvSpPr>
          <p:nvPr/>
        </p:nvSpPr>
        <p:spPr bwMode="auto">
          <a:xfrm>
            <a:off x="782638" y="3963988"/>
            <a:ext cx="2151062" cy="519112"/>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writes x</a:t>
            </a:r>
          </a:p>
        </p:txBody>
      </p:sp>
      <p:sp>
        <p:nvSpPr>
          <p:cNvPr id="88080" name="Line 19"/>
          <p:cNvSpPr>
            <a:spLocks noChangeShapeType="1"/>
          </p:cNvSpPr>
          <p:nvPr/>
        </p:nvSpPr>
        <p:spPr bwMode="auto">
          <a:xfrm flipH="1">
            <a:off x="3497263" y="3930650"/>
            <a:ext cx="0" cy="722313"/>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88081" name="Oval 20"/>
          <p:cNvSpPr>
            <a:spLocks noChangeArrowheads="1"/>
          </p:cNvSpPr>
          <p:nvPr/>
        </p:nvSpPr>
        <p:spPr bwMode="auto">
          <a:xfrm>
            <a:off x="2928938" y="33004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082" name="Freeform 6"/>
          <p:cNvSpPr>
            <a:spLocks/>
          </p:cNvSpPr>
          <p:nvPr/>
        </p:nvSpPr>
        <p:spPr bwMode="auto">
          <a:xfrm>
            <a:off x="2374902" y="52832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8083" name="Oval 12"/>
          <p:cNvSpPr>
            <a:spLocks noChangeArrowheads="1"/>
          </p:cNvSpPr>
          <p:nvPr/>
        </p:nvSpPr>
        <p:spPr bwMode="auto">
          <a:xfrm>
            <a:off x="1511300" y="5891213"/>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88084" name="Freeform 6"/>
          <p:cNvSpPr>
            <a:spLocks/>
          </p:cNvSpPr>
          <p:nvPr/>
        </p:nvSpPr>
        <p:spPr bwMode="auto">
          <a:xfrm flipH="1">
            <a:off x="6565902" y="539115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88085" name="Oval 11"/>
          <p:cNvSpPr>
            <a:spLocks noChangeArrowheads="1"/>
          </p:cNvSpPr>
          <p:nvPr/>
        </p:nvSpPr>
        <p:spPr bwMode="auto">
          <a:xfrm>
            <a:off x="6973888" y="5953125"/>
            <a:ext cx="1066800" cy="533400"/>
          </a:xfrm>
          <a:prstGeom prst="ellipse">
            <a:avLst/>
          </a:prstGeom>
          <a:solidFill>
            <a:srgbClr val="00B0F0"/>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88086" name="Oval 20"/>
          <p:cNvSpPr>
            <a:spLocks noChangeArrowheads="1"/>
          </p:cNvSpPr>
          <p:nvPr/>
        </p:nvSpPr>
        <p:spPr bwMode="auto">
          <a:xfrm>
            <a:off x="2927350" y="4657725"/>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88087" name="Oval 20"/>
          <p:cNvSpPr>
            <a:spLocks noChangeArrowheads="1"/>
          </p:cNvSpPr>
          <p:nvPr/>
        </p:nvSpPr>
        <p:spPr bwMode="auto">
          <a:xfrm>
            <a:off x="5284788" y="470376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 name="Text Box 25">
            <a:extLst>
              <a:ext uri="{FF2B5EF4-FFF2-40B4-BE49-F238E27FC236}">
                <a16:creationId xmlns:a16="http://schemas.microsoft.com/office/drawing/2014/main" id="{9C48DB35-EA91-4EB9-9D09-7948B3466E99}"/>
              </a:ext>
            </a:extLst>
          </p:cNvPr>
          <p:cNvSpPr txBox="1">
            <a:spLocks noChangeArrowheads="1"/>
          </p:cNvSpPr>
          <p:nvPr/>
        </p:nvSpPr>
        <p:spPr bwMode="auto">
          <a:xfrm rot="19524172">
            <a:off x="4970726" y="4436517"/>
            <a:ext cx="3852337" cy="769441"/>
          </a:xfrm>
          <a:prstGeom prst="rect">
            <a:avLst/>
          </a:prstGeom>
          <a:solidFill>
            <a:schemeClr val="bg1">
              <a:alpha val="89018"/>
            </a:schemeClr>
          </a:solidFill>
          <a:ln w="38100">
            <a:solidFill>
              <a:srgbClr val="FF0000"/>
            </a:solidFill>
            <a:miter lim="800000"/>
            <a:headEnd/>
            <a:tailEnd/>
          </a:ln>
        </p:spPr>
        <p:txBody>
          <a:bodyPr wrap="none">
            <a:spAutoFit/>
          </a:bodyPr>
          <a:lstStyle/>
          <a:p>
            <a:pPr algn="r"/>
            <a:r>
              <a:rPr lang="en-US" sz="4400" b="1">
                <a:solidFill>
                  <a:srgbClr val="FFFF00"/>
                </a:solidFill>
                <a:latin typeface="Arial" pitchFamily="34" charset="0"/>
                <a:cs typeface="Arial" pitchFamily="34" charset="0"/>
              </a:rPr>
              <a:t>Contradiction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p:txBody>
          <a:bodyPr/>
          <a:lstStyle/>
          <a:p>
            <a:r>
              <a:rPr lang="en-US"/>
              <a:t>Possible Interactions</a:t>
            </a:r>
          </a:p>
        </p:txBody>
      </p:sp>
      <p:graphicFrame>
        <p:nvGraphicFramePr>
          <p:cNvPr id="397315" name="Group 3"/>
          <p:cNvGraphicFramePr>
            <a:graphicFrameLocks noGrp="1"/>
          </p:cNvGraphicFramePr>
          <p:nvPr>
            <p:ph type="tbl" idx="1"/>
            <p:extLst>
              <p:ext uri="{D42A27DB-BD31-4B8C-83A1-F6EECF244321}">
                <p14:modId xmlns:p14="http://schemas.microsoft.com/office/powerpoint/2010/main" val="609909653"/>
              </p:ext>
            </p:extLst>
          </p:nvPr>
        </p:nvGraphicFramePr>
        <p:xfrm>
          <a:off x="581025" y="1828800"/>
          <a:ext cx="7874000" cy="4384676"/>
        </p:xfrm>
        <a:graphic>
          <a:graphicData uri="http://schemas.openxmlformats.org/drawingml/2006/table">
            <a:tbl>
              <a:tblPr/>
              <a:tblGrid>
                <a:gridCol w="157480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574800">
                  <a:extLst>
                    <a:ext uri="{9D8B030D-6E8A-4147-A177-3AD203B41FA5}">
                      <a16:colId xmlns:a16="http://schemas.microsoft.com/office/drawing/2014/main" val="20002"/>
                    </a:ext>
                  </a:extLst>
                </a:gridCol>
                <a:gridCol w="1574800">
                  <a:extLst>
                    <a:ext uri="{9D8B030D-6E8A-4147-A177-3AD203B41FA5}">
                      <a16:colId xmlns:a16="http://schemas.microsoft.com/office/drawing/2014/main" val="20003"/>
                    </a:ext>
                  </a:extLst>
                </a:gridCol>
                <a:gridCol w="1574800">
                  <a:extLst>
                    <a:ext uri="{9D8B030D-6E8A-4147-A177-3AD203B41FA5}">
                      <a16:colId xmlns:a16="http://schemas.microsoft.com/office/drawing/2014/main" val="20004"/>
                    </a:ext>
                  </a:extLst>
                </a:gridCol>
              </a:tblGrid>
              <a:tr h="966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66FF"/>
                        </a:solidFill>
                        <a:effectLst/>
                        <a:latin typeface="Courier New" pitchFamily="49" charset="0"/>
                      </a:endParaRPr>
                    </a:p>
                  </a:txBody>
                  <a:tcPr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B0F0"/>
                          </a:solidFill>
                          <a:effectLst/>
                          <a:latin typeface="+mj-lt"/>
                        </a:rPr>
                        <a:t>Read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kern="1200" cap="none" normalizeH="0" baseline="0" dirty="0">
                          <a:ln>
                            <a:noFill/>
                          </a:ln>
                          <a:solidFill>
                            <a:srgbClr val="00B0F0"/>
                          </a:solidFill>
                          <a:effectLst/>
                          <a:latin typeface="+mn-lt"/>
                          <a:ea typeface="+mn-ea"/>
                          <a:cs typeface="+mn-cs"/>
                        </a:rPr>
                        <a:t>Read y</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y</a:t>
                      </a:r>
                    </a:p>
                  </a:txBody>
                  <a:tcPr anchor="b"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y</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56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FF00"/>
                          </a:solidFill>
                          <a:effectLst/>
                          <a:latin typeface="Arial" pitchFamily="34" charset="0"/>
                        </a:rPr>
                        <a:t>?</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0115" name="Slide Number Placeholder 4"/>
          <p:cNvSpPr>
            <a:spLocks noGrp="1"/>
          </p:cNvSpPr>
          <p:nvPr>
            <p:ph type="sldNum" sz="quarter" idx="10"/>
          </p:nvPr>
        </p:nvSpPr>
        <p:spPr>
          <a:noFill/>
        </p:spPr>
        <p:txBody>
          <a:bodyPr/>
          <a:lstStyle/>
          <a:p>
            <a:fld id="{CFA3AC8F-F6DB-4A80-BDB1-15763468DAA4}" type="slidenum">
              <a:rPr lang="x-none" smtClean="0">
                <a:latin typeface="Arial" pitchFamily="34" charset="0"/>
                <a:cs typeface="Arial" pitchFamily="34" charset="0"/>
              </a:rPr>
              <a:pPr/>
              <a:t>62</a:t>
            </a:fld>
            <a:endParaRPr lang="en-US">
              <a:latin typeface="Arial" pitchFamily="34" charset="0"/>
              <a:cs typeface="Arial" pitchFamily="34" charset="0"/>
            </a:endParaRPr>
          </a:p>
        </p:txBody>
      </p:sp>
      <p:sp>
        <p:nvSpPr>
          <p:cNvPr id="9011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2" name="Rectangle 4"/>
          <p:cNvSpPr>
            <a:spLocks noGrp="1" noChangeArrowheads="1"/>
          </p:cNvSpPr>
          <p:nvPr>
            <p:ph type="title"/>
          </p:nvPr>
        </p:nvSpPr>
        <p:spPr/>
        <p:txBody>
          <a:bodyPr/>
          <a:lstStyle/>
          <a:p>
            <a:r>
              <a:rPr lang="en-US"/>
              <a:t>Writing Same Registers</a:t>
            </a:r>
          </a:p>
        </p:txBody>
      </p:sp>
      <p:sp>
        <p:nvSpPr>
          <p:cNvPr id="91139" name="Slide Number Placeholder 4"/>
          <p:cNvSpPr>
            <a:spLocks noGrp="1"/>
          </p:cNvSpPr>
          <p:nvPr>
            <p:ph type="sldNum" sz="quarter" idx="10"/>
          </p:nvPr>
        </p:nvSpPr>
        <p:spPr>
          <a:noFill/>
        </p:spPr>
        <p:txBody>
          <a:bodyPr/>
          <a:lstStyle/>
          <a:p>
            <a:fld id="{0F268556-5A78-4F3F-920E-0B8BCA42FFBE}" type="slidenum">
              <a:rPr lang="x-none" smtClean="0">
                <a:latin typeface="Arial" pitchFamily="34" charset="0"/>
                <a:cs typeface="Arial" pitchFamily="34" charset="0"/>
              </a:rPr>
              <a:pPr/>
              <a:t>63</a:t>
            </a:fld>
            <a:endParaRPr lang="en-US">
              <a:latin typeface="Arial" pitchFamily="34" charset="0"/>
              <a:cs typeface="Arial" pitchFamily="34" charset="0"/>
            </a:endParaRPr>
          </a:p>
        </p:txBody>
      </p:sp>
      <p:sp>
        <p:nvSpPr>
          <p:cNvPr id="9113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398338" name="AutoShape 2"/>
          <p:cNvSpPr>
            <a:spLocks noChangeArrowheads="1"/>
          </p:cNvSpPr>
          <p:nvPr/>
        </p:nvSpPr>
        <p:spPr bwMode="auto">
          <a:xfrm>
            <a:off x="2495550" y="3986213"/>
            <a:ext cx="1289050" cy="728662"/>
          </a:xfrm>
          <a:prstGeom prst="wedgeRoundRectCallout">
            <a:avLst>
              <a:gd name="adj1" fmla="val -128449"/>
              <a:gd name="adj2" fmla="val 114926"/>
              <a:gd name="adj3" fmla="val 16667"/>
            </a:avLst>
          </a:prstGeom>
          <a:solidFill>
            <a:schemeClr val="accent1"/>
          </a:solidFill>
          <a:ln w="38100">
            <a:solidFill>
              <a:schemeClr val="accent1"/>
            </a:solidFill>
            <a:miter lim="800000"/>
            <a:headEnd/>
            <a:tailEnd/>
          </a:ln>
        </p:spPr>
        <p:txBody>
          <a:bodyPr anchor="ctr"/>
          <a:lstStyle/>
          <a:p>
            <a:pPr algn="r"/>
            <a:endParaRPr lang="en-US" sz="4400" b="1">
              <a:latin typeface="Arial" pitchFamily="34" charset="0"/>
              <a:cs typeface="Arial" pitchFamily="34" charset="0"/>
            </a:endParaRPr>
          </a:p>
        </p:txBody>
      </p:sp>
      <p:sp>
        <p:nvSpPr>
          <p:cNvPr id="398339" name="AutoShape 3"/>
          <p:cNvSpPr>
            <a:spLocks noChangeArrowheads="1"/>
          </p:cNvSpPr>
          <p:nvPr/>
        </p:nvSpPr>
        <p:spPr bwMode="auto">
          <a:xfrm>
            <a:off x="3810000" y="4927600"/>
            <a:ext cx="1289050" cy="728663"/>
          </a:xfrm>
          <a:prstGeom prst="wedgeRoundRectCallout">
            <a:avLst>
              <a:gd name="adj1" fmla="val -120199"/>
              <a:gd name="adj2" fmla="val 46949"/>
              <a:gd name="adj3" fmla="val 16667"/>
            </a:avLst>
          </a:prstGeom>
          <a:solidFill>
            <a:schemeClr val="accent1"/>
          </a:solidFill>
          <a:ln w="38100">
            <a:solidFill>
              <a:schemeClr val="accent1"/>
            </a:solidFill>
            <a:miter lim="800000"/>
            <a:headEnd/>
            <a:tailEnd/>
          </a:ln>
        </p:spPr>
        <p:txBody>
          <a:bodyPr anchor="ctr"/>
          <a:lstStyle/>
          <a:p>
            <a:endParaRPr lang="en-US" sz="4400" b="1">
              <a:latin typeface="Arial" pitchFamily="34" charset="0"/>
              <a:cs typeface="Arial" pitchFamily="34" charset="0"/>
            </a:endParaRPr>
          </a:p>
        </p:txBody>
      </p:sp>
      <p:sp>
        <p:nvSpPr>
          <p:cNvPr id="398351" name="Text Box 15"/>
          <p:cNvSpPr txBox="1">
            <a:spLocks noChangeArrowheads="1"/>
          </p:cNvSpPr>
          <p:nvPr/>
        </p:nvSpPr>
        <p:spPr bwMode="auto">
          <a:xfrm>
            <a:off x="396875" y="5132388"/>
            <a:ext cx="2854325" cy="946150"/>
          </a:xfrm>
          <a:prstGeom prst="rect">
            <a:avLst/>
          </a:prstGeom>
          <a:noFill/>
          <a:ln w="9525">
            <a:noFill/>
            <a:miter lim="800000"/>
            <a:headEnd/>
            <a:tailEnd/>
          </a:ln>
        </p:spPr>
        <p:txBody>
          <a:bodyPr>
            <a:spAutoFit/>
          </a:bodyPr>
          <a:lstStyle/>
          <a:p>
            <a:r>
              <a:rPr lang="en-US" b="1">
                <a:solidFill>
                  <a:schemeClr val="accent1"/>
                </a:solidFill>
                <a:latin typeface="Arial" pitchFamily="34" charset="0"/>
                <a:cs typeface="Arial" pitchFamily="34" charset="0"/>
              </a:rPr>
              <a:t>States look the same to A</a:t>
            </a:r>
          </a:p>
        </p:txBody>
      </p:sp>
      <p:sp>
        <p:nvSpPr>
          <p:cNvPr id="398341" name="Oval 5"/>
          <p:cNvSpPr>
            <a:spLocks noChangeArrowheads="1"/>
          </p:cNvSpPr>
          <p:nvPr/>
        </p:nvSpPr>
        <p:spPr bwMode="auto">
          <a:xfrm>
            <a:off x="6334125" y="269716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8342" name="Line 6"/>
          <p:cNvSpPr>
            <a:spLocks noChangeShapeType="1"/>
          </p:cNvSpPr>
          <p:nvPr/>
        </p:nvSpPr>
        <p:spPr bwMode="auto">
          <a:xfrm flipH="1">
            <a:off x="4576763" y="2189163"/>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98343" name="Line 7"/>
          <p:cNvSpPr>
            <a:spLocks noChangeShapeType="1"/>
          </p:cNvSpPr>
          <p:nvPr/>
        </p:nvSpPr>
        <p:spPr bwMode="auto">
          <a:xfrm>
            <a:off x="6024563" y="2189163"/>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398344" name="Text Box 8"/>
          <p:cNvSpPr txBox="1">
            <a:spLocks noChangeArrowheads="1"/>
          </p:cNvSpPr>
          <p:nvPr/>
        </p:nvSpPr>
        <p:spPr bwMode="auto">
          <a:xfrm>
            <a:off x="2386013" y="2095500"/>
            <a:ext cx="2455862" cy="457200"/>
          </a:xfrm>
          <a:prstGeom prst="rect">
            <a:avLst/>
          </a:prstGeom>
          <a:noFill/>
          <a:ln w="9525">
            <a:noFill/>
            <a:miter lim="800000"/>
            <a:headEnd/>
            <a:tailEnd/>
          </a:ln>
        </p:spPr>
        <p:txBody>
          <a:bodyPr>
            <a:spAutoFit/>
          </a:bodyPr>
          <a:lstStyle/>
          <a:p>
            <a:pPr algn="r"/>
            <a:r>
              <a:rPr lang="en-US" sz="2400" b="1">
                <a:solidFill>
                  <a:srgbClr val="00B0F0"/>
                </a:solidFill>
                <a:latin typeface="Arial" pitchFamily="34" charset="0"/>
                <a:cs typeface="Arial" pitchFamily="34" charset="0"/>
              </a:rPr>
              <a:t>A writes x</a:t>
            </a:r>
          </a:p>
        </p:txBody>
      </p:sp>
      <p:sp>
        <p:nvSpPr>
          <p:cNvPr id="398345" name="Text Box 9"/>
          <p:cNvSpPr txBox="1">
            <a:spLocks noChangeArrowheads="1"/>
          </p:cNvSpPr>
          <p:nvPr/>
        </p:nvSpPr>
        <p:spPr bwMode="auto">
          <a:xfrm>
            <a:off x="6221413" y="1949450"/>
            <a:ext cx="2151062" cy="457200"/>
          </a:xfrm>
          <a:prstGeom prst="rect">
            <a:avLst/>
          </a:prstGeom>
          <a:noFill/>
          <a:ln w="9525">
            <a:noFill/>
            <a:miter lim="800000"/>
            <a:headEnd/>
            <a:tailEnd/>
          </a:ln>
        </p:spPr>
        <p:txBody>
          <a:bodyPr>
            <a:spAutoFit/>
          </a:bodyPr>
          <a:lstStyle/>
          <a:p>
            <a:pPr algn="r"/>
            <a:r>
              <a:rPr lang="en-US" sz="2400" b="1">
                <a:solidFill>
                  <a:srgbClr val="FF0000"/>
                </a:solidFill>
                <a:latin typeface="Arial" pitchFamily="34" charset="0"/>
                <a:cs typeface="Arial" pitchFamily="34" charset="0"/>
              </a:rPr>
              <a:t>B writes x</a:t>
            </a:r>
          </a:p>
        </p:txBody>
      </p:sp>
      <p:sp>
        <p:nvSpPr>
          <p:cNvPr id="398346" name="Line 10"/>
          <p:cNvSpPr>
            <a:spLocks noChangeShapeType="1"/>
          </p:cNvSpPr>
          <p:nvPr/>
        </p:nvSpPr>
        <p:spPr bwMode="auto">
          <a:xfrm flipH="1">
            <a:off x="6021388" y="3328988"/>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98347" name="Oval 11"/>
          <p:cNvSpPr>
            <a:spLocks noChangeArrowheads="1"/>
          </p:cNvSpPr>
          <p:nvPr/>
        </p:nvSpPr>
        <p:spPr bwMode="auto">
          <a:xfrm>
            <a:off x="3976688" y="4995863"/>
            <a:ext cx="1066800" cy="533400"/>
          </a:xfrm>
          <a:prstGeom prst="ellipse">
            <a:avLst/>
          </a:prstGeom>
          <a:solidFill>
            <a:srgbClr val="00B0F0"/>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398349" name="Text Box 13"/>
          <p:cNvSpPr txBox="1">
            <a:spLocks noChangeArrowheads="1"/>
          </p:cNvSpPr>
          <p:nvPr/>
        </p:nvSpPr>
        <p:spPr bwMode="auto">
          <a:xfrm>
            <a:off x="5154613" y="4522788"/>
            <a:ext cx="2455862" cy="1200329"/>
          </a:xfrm>
          <a:prstGeom prst="rect">
            <a:avLst/>
          </a:prstGeom>
          <a:noFill/>
          <a:ln w="9525">
            <a:noFill/>
            <a:miter lim="800000"/>
            <a:headEnd/>
            <a:tailEnd/>
          </a:ln>
        </p:spPr>
        <p:txBody>
          <a:bodyPr>
            <a:spAutoFit/>
          </a:bodyPr>
          <a:lstStyle/>
          <a:p>
            <a:r>
              <a:rPr lang="en-US" sz="2400" b="1" dirty="0">
                <a:solidFill>
                  <a:srgbClr val="00B0F0"/>
                </a:solidFill>
                <a:latin typeface="Arial" pitchFamily="34" charset="0"/>
                <a:cs typeface="Arial" pitchFamily="34" charset="0"/>
              </a:rPr>
              <a:t>A runs solo, eventually decides 1</a:t>
            </a:r>
          </a:p>
        </p:txBody>
      </p:sp>
      <p:sp>
        <p:nvSpPr>
          <p:cNvPr id="91152" name="Oval 14"/>
          <p:cNvSpPr>
            <a:spLocks noChangeArrowheads="1"/>
          </p:cNvSpPr>
          <p:nvPr/>
        </p:nvSpPr>
        <p:spPr bwMode="auto">
          <a:xfrm>
            <a:off x="5043488" y="1631950"/>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tx2"/>
                </a:solidFill>
                <a:latin typeface="Arial" pitchFamily="34" charset="0"/>
                <a:cs typeface="Arial" pitchFamily="34" charset="0"/>
              </a:rPr>
              <a:t>c</a:t>
            </a:r>
          </a:p>
        </p:txBody>
      </p:sp>
      <p:sp>
        <p:nvSpPr>
          <p:cNvPr id="398353" name="Oval 17"/>
          <p:cNvSpPr>
            <a:spLocks noChangeArrowheads="1"/>
          </p:cNvSpPr>
          <p:nvPr/>
        </p:nvSpPr>
        <p:spPr bwMode="auto">
          <a:xfrm>
            <a:off x="2608263" y="4059238"/>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398354" name="Oval 18"/>
          <p:cNvSpPr>
            <a:spLocks noChangeArrowheads="1"/>
          </p:cNvSpPr>
          <p:nvPr/>
        </p:nvSpPr>
        <p:spPr bwMode="auto">
          <a:xfrm>
            <a:off x="3825875" y="284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8355" name="Text Box 19"/>
          <p:cNvSpPr txBox="1">
            <a:spLocks noChangeArrowheads="1"/>
          </p:cNvSpPr>
          <p:nvPr/>
        </p:nvSpPr>
        <p:spPr bwMode="auto">
          <a:xfrm>
            <a:off x="914400" y="2717800"/>
            <a:ext cx="2455863" cy="1200329"/>
          </a:xfrm>
          <a:prstGeom prst="rect">
            <a:avLst/>
          </a:prstGeom>
          <a:noFill/>
          <a:ln w="9525">
            <a:noFill/>
            <a:miter lim="800000"/>
            <a:headEnd/>
            <a:tailEnd/>
          </a:ln>
        </p:spPr>
        <p:txBody>
          <a:bodyPr>
            <a:spAutoFit/>
          </a:bodyPr>
          <a:lstStyle/>
          <a:p>
            <a:r>
              <a:rPr lang="en-US" sz="2400" b="1" dirty="0">
                <a:solidFill>
                  <a:srgbClr val="00B0F0"/>
                </a:solidFill>
                <a:latin typeface="Arial" pitchFamily="34" charset="0"/>
                <a:cs typeface="Arial" pitchFamily="34" charset="0"/>
              </a:rPr>
              <a:t>A runs solo, eventually decides 0</a:t>
            </a:r>
          </a:p>
        </p:txBody>
      </p:sp>
      <p:sp>
        <p:nvSpPr>
          <p:cNvPr id="398358" name="Oval 22"/>
          <p:cNvSpPr>
            <a:spLocks noChangeArrowheads="1"/>
          </p:cNvSpPr>
          <p:nvPr/>
        </p:nvSpPr>
        <p:spPr bwMode="auto">
          <a:xfrm>
            <a:off x="5154613" y="3846513"/>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8362" name="Text Box 26"/>
          <p:cNvSpPr txBox="1">
            <a:spLocks noChangeArrowheads="1"/>
          </p:cNvSpPr>
          <p:nvPr/>
        </p:nvSpPr>
        <p:spPr bwMode="auto">
          <a:xfrm>
            <a:off x="6110288" y="3467100"/>
            <a:ext cx="2455862" cy="457200"/>
          </a:xfrm>
          <a:prstGeom prst="rect">
            <a:avLst/>
          </a:prstGeom>
          <a:noFill/>
          <a:ln w="9525">
            <a:noFill/>
            <a:miter lim="800000"/>
            <a:headEnd/>
            <a:tailEnd/>
          </a:ln>
        </p:spPr>
        <p:txBody>
          <a:bodyPr>
            <a:spAutoFit/>
          </a:bodyPr>
          <a:lstStyle/>
          <a:p>
            <a:pPr algn="r"/>
            <a:r>
              <a:rPr lang="en-US" sz="2400" b="1">
                <a:solidFill>
                  <a:srgbClr val="00B0F0"/>
                </a:solidFill>
                <a:latin typeface="Arial" pitchFamily="34" charset="0"/>
                <a:cs typeface="Arial" pitchFamily="34" charset="0"/>
              </a:rPr>
              <a:t>A writes x</a:t>
            </a:r>
          </a:p>
        </p:txBody>
      </p:sp>
      <p:sp>
        <p:nvSpPr>
          <p:cNvPr id="398364" name="Freeform 28"/>
          <p:cNvSpPr>
            <a:spLocks/>
          </p:cNvSpPr>
          <p:nvPr/>
        </p:nvSpPr>
        <p:spPr bwMode="auto">
          <a:xfrm>
            <a:off x="3352800" y="33147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98366" name="Freeform 30"/>
          <p:cNvSpPr>
            <a:spLocks/>
          </p:cNvSpPr>
          <p:nvPr/>
        </p:nvSpPr>
        <p:spPr bwMode="auto">
          <a:xfrm>
            <a:off x="4648200" y="4292600"/>
            <a:ext cx="520700" cy="598488"/>
          </a:xfrm>
          <a:custGeom>
            <a:avLst/>
            <a:gdLst>
              <a:gd name="T0" fmla="*/ 520700 w 328"/>
              <a:gd name="T1" fmla="*/ 0 h 377"/>
              <a:gd name="T2" fmla="*/ 254000 w 328"/>
              <a:gd name="T3" fmla="*/ 127000 h 377"/>
              <a:gd name="T4" fmla="*/ 266700 w 328"/>
              <a:gd name="T5" fmla="*/ 355600 h 377"/>
              <a:gd name="T6" fmla="*/ 0 w 328"/>
              <a:gd name="T7" fmla="*/ 598488 h 377"/>
              <a:gd name="T8" fmla="*/ 0 60000 65536"/>
              <a:gd name="T9" fmla="*/ 0 60000 65536"/>
              <a:gd name="T10" fmla="*/ 0 60000 65536"/>
              <a:gd name="T11" fmla="*/ 0 60000 65536"/>
              <a:gd name="T12" fmla="*/ 0 w 328"/>
              <a:gd name="T13" fmla="*/ 0 h 377"/>
              <a:gd name="T14" fmla="*/ 328 w 328"/>
              <a:gd name="T15" fmla="*/ 377 h 377"/>
            </a:gdLst>
            <a:ahLst/>
            <a:cxnLst>
              <a:cxn ang="T8">
                <a:pos x="T0" y="T1"/>
              </a:cxn>
              <a:cxn ang="T9">
                <a:pos x="T2" y="T3"/>
              </a:cxn>
              <a:cxn ang="T10">
                <a:pos x="T4" y="T5"/>
              </a:cxn>
              <a:cxn ang="T11">
                <a:pos x="T6" y="T7"/>
              </a:cxn>
            </a:cxnLst>
            <a:rect l="T12" t="T13" r="T14" b="T15"/>
            <a:pathLst>
              <a:path w="328" h="377">
                <a:moveTo>
                  <a:pt x="328" y="0"/>
                </a:moveTo>
                <a:cubicBezTo>
                  <a:pt x="304" y="15"/>
                  <a:pt x="187" y="43"/>
                  <a:pt x="160" y="80"/>
                </a:cubicBezTo>
                <a:cubicBezTo>
                  <a:pt x="132" y="110"/>
                  <a:pt x="195" y="174"/>
                  <a:pt x="168" y="224"/>
                </a:cubicBezTo>
                <a:cubicBezTo>
                  <a:pt x="141" y="274"/>
                  <a:pt x="35" y="345"/>
                  <a:pt x="0" y="377"/>
                </a:cubicBezTo>
              </a:path>
            </a:pathLst>
          </a:cu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398371" name="Text Box 35"/>
          <p:cNvSpPr txBox="1">
            <a:spLocks noChangeArrowheads="1"/>
          </p:cNvSpPr>
          <p:nvPr/>
        </p:nvSpPr>
        <p:spPr bwMode="auto">
          <a:xfrm rot="-2075828">
            <a:off x="4970726" y="4436517"/>
            <a:ext cx="3852337" cy="769441"/>
          </a:xfrm>
          <a:prstGeom prst="rect">
            <a:avLst/>
          </a:prstGeom>
          <a:solidFill>
            <a:schemeClr val="bg1">
              <a:alpha val="89018"/>
            </a:schemeClr>
          </a:solidFill>
          <a:ln w="38100">
            <a:solidFill>
              <a:srgbClr val="FF0000"/>
            </a:solidFill>
            <a:miter lim="800000"/>
            <a:headEnd/>
            <a:tailEnd/>
          </a:ln>
        </p:spPr>
        <p:txBody>
          <a:bodyPr wrap="none">
            <a:spAutoFit/>
          </a:bodyPr>
          <a:lstStyle/>
          <a:p>
            <a:pPr algn="r"/>
            <a:r>
              <a:rPr lang="en-US" sz="4400" b="1">
                <a:solidFill>
                  <a:srgbClr val="FFFF00"/>
                </a:solidFill>
                <a:latin typeface="Arial" pitchFamily="34" charset="0"/>
                <a:cs typeface="Arial" pitchFamily="34" charset="0"/>
              </a:rPr>
              <a:t>Contradiction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8342"/>
                                        </p:tgtEl>
                                        <p:attrNameLst>
                                          <p:attrName>style.visibility</p:attrName>
                                        </p:attrNameLst>
                                      </p:cBhvr>
                                      <p:to>
                                        <p:strVal val="visible"/>
                                      </p:to>
                                    </p:set>
                                    <p:animEffect transition="in" filter="blinds(horizontal)">
                                      <p:cBhvr>
                                        <p:cTn id="7" dur="500"/>
                                        <p:tgtEl>
                                          <p:spTgt spid="39834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98344"/>
                                        </p:tgtEl>
                                        <p:attrNameLst>
                                          <p:attrName>style.visibility</p:attrName>
                                        </p:attrNameLst>
                                      </p:cBhvr>
                                      <p:to>
                                        <p:strVal val="visible"/>
                                      </p:to>
                                    </p:set>
                                    <p:animEffect transition="in" filter="blinds(horizontal)">
                                      <p:cBhvr>
                                        <p:cTn id="10" dur="500"/>
                                        <p:tgtEl>
                                          <p:spTgt spid="39834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98354"/>
                                        </p:tgtEl>
                                        <p:attrNameLst>
                                          <p:attrName>style.visibility</p:attrName>
                                        </p:attrNameLst>
                                      </p:cBhvr>
                                      <p:to>
                                        <p:strVal val="visible"/>
                                      </p:to>
                                    </p:set>
                                    <p:animEffect transition="in" filter="blinds(horizontal)">
                                      <p:cBhvr>
                                        <p:cTn id="13" dur="500"/>
                                        <p:tgtEl>
                                          <p:spTgt spid="39835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98364"/>
                                        </p:tgtEl>
                                        <p:attrNameLst>
                                          <p:attrName>style.visibility</p:attrName>
                                        </p:attrNameLst>
                                      </p:cBhvr>
                                      <p:to>
                                        <p:strVal val="visible"/>
                                      </p:to>
                                    </p:set>
                                    <p:animEffect transition="in" filter="blinds(horizontal)">
                                      <p:cBhvr>
                                        <p:cTn id="18" dur="500"/>
                                        <p:tgtEl>
                                          <p:spTgt spid="39836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98355"/>
                                        </p:tgtEl>
                                        <p:attrNameLst>
                                          <p:attrName>style.visibility</p:attrName>
                                        </p:attrNameLst>
                                      </p:cBhvr>
                                      <p:to>
                                        <p:strVal val="visible"/>
                                      </p:to>
                                    </p:set>
                                    <p:animEffect transition="in" filter="blinds(horizontal)">
                                      <p:cBhvr>
                                        <p:cTn id="21" dur="500"/>
                                        <p:tgtEl>
                                          <p:spTgt spid="39835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98353"/>
                                        </p:tgtEl>
                                        <p:attrNameLst>
                                          <p:attrName>style.visibility</p:attrName>
                                        </p:attrNameLst>
                                      </p:cBhvr>
                                      <p:to>
                                        <p:strVal val="visible"/>
                                      </p:to>
                                    </p:set>
                                    <p:animEffect transition="in" filter="blinds(horizontal)">
                                      <p:cBhvr>
                                        <p:cTn id="24" dur="500"/>
                                        <p:tgtEl>
                                          <p:spTgt spid="39835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98343"/>
                                        </p:tgtEl>
                                        <p:attrNameLst>
                                          <p:attrName>style.visibility</p:attrName>
                                        </p:attrNameLst>
                                      </p:cBhvr>
                                      <p:to>
                                        <p:strVal val="visible"/>
                                      </p:to>
                                    </p:set>
                                    <p:animEffect transition="in" filter="blinds(horizontal)">
                                      <p:cBhvr>
                                        <p:cTn id="29" dur="500"/>
                                        <p:tgtEl>
                                          <p:spTgt spid="39834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98345"/>
                                        </p:tgtEl>
                                        <p:attrNameLst>
                                          <p:attrName>style.visibility</p:attrName>
                                        </p:attrNameLst>
                                      </p:cBhvr>
                                      <p:to>
                                        <p:strVal val="visible"/>
                                      </p:to>
                                    </p:set>
                                    <p:animEffect transition="in" filter="blinds(horizontal)">
                                      <p:cBhvr>
                                        <p:cTn id="32" dur="500"/>
                                        <p:tgtEl>
                                          <p:spTgt spid="398345"/>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98341"/>
                                        </p:tgtEl>
                                        <p:attrNameLst>
                                          <p:attrName>style.visibility</p:attrName>
                                        </p:attrNameLst>
                                      </p:cBhvr>
                                      <p:to>
                                        <p:strVal val="visible"/>
                                      </p:to>
                                    </p:set>
                                    <p:animEffect transition="in" filter="blinds(horizontal)">
                                      <p:cBhvr>
                                        <p:cTn id="35" dur="500"/>
                                        <p:tgtEl>
                                          <p:spTgt spid="39834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98346"/>
                                        </p:tgtEl>
                                        <p:attrNameLst>
                                          <p:attrName>style.visibility</p:attrName>
                                        </p:attrNameLst>
                                      </p:cBhvr>
                                      <p:to>
                                        <p:strVal val="visible"/>
                                      </p:to>
                                    </p:set>
                                    <p:animEffect transition="in" filter="blinds(horizontal)">
                                      <p:cBhvr>
                                        <p:cTn id="40" dur="500"/>
                                        <p:tgtEl>
                                          <p:spTgt spid="39834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98362"/>
                                        </p:tgtEl>
                                        <p:attrNameLst>
                                          <p:attrName>style.visibility</p:attrName>
                                        </p:attrNameLst>
                                      </p:cBhvr>
                                      <p:to>
                                        <p:strVal val="visible"/>
                                      </p:to>
                                    </p:set>
                                    <p:animEffect transition="in" filter="blinds(horizontal)">
                                      <p:cBhvr>
                                        <p:cTn id="43" dur="500"/>
                                        <p:tgtEl>
                                          <p:spTgt spid="39836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98358"/>
                                        </p:tgtEl>
                                        <p:attrNameLst>
                                          <p:attrName>style.visibility</p:attrName>
                                        </p:attrNameLst>
                                      </p:cBhvr>
                                      <p:to>
                                        <p:strVal val="visible"/>
                                      </p:to>
                                    </p:set>
                                    <p:animEffect transition="in" filter="blinds(horizontal)">
                                      <p:cBhvr>
                                        <p:cTn id="46" dur="500"/>
                                        <p:tgtEl>
                                          <p:spTgt spid="398358"/>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98366"/>
                                        </p:tgtEl>
                                        <p:attrNameLst>
                                          <p:attrName>style.visibility</p:attrName>
                                        </p:attrNameLst>
                                      </p:cBhvr>
                                      <p:to>
                                        <p:strVal val="visible"/>
                                      </p:to>
                                    </p:set>
                                    <p:animEffect transition="in" filter="blinds(horizontal)">
                                      <p:cBhvr>
                                        <p:cTn id="51" dur="500"/>
                                        <p:tgtEl>
                                          <p:spTgt spid="39836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398349"/>
                                        </p:tgtEl>
                                        <p:attrNameLst>
                                          <p:attrName>style.visibility</p:attrName>
                                        </p:attrNameLst>
                                      </p:cBhvr>
                                      <p:to>
                                        <p:strVal val="visible"/>
                                      </p:to>
                                    </p:set>
                                    <p:animEffect transition="in" filter="blinds(horizontal)">
                                      <p:cBhvr>
                                        <p:cTn id="54" dur="500"/>
                                        <p:tgtEl>
                                          <p:spTgt spid="398349"/>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398347"/>
                                        </p:tgtEl>
                                        <p:attrNameLst>
                                          <p:attrName>style.visibility</p:attrName>
                                        </p:attrNameLst>
                                      </p:cBhvr>
                                      <p:to>
                                        <p:strVal val="visible"/>
                                      </p:to>
                                    </p:set>
                                    <p:animEffect transition="in" filter="blinds(horizontal)">
                                      <p:cBhvr>
                                        <p:cTn id="57" dur="500"/>
                                        <p:tgtEl>
                                          <p:spTgt spid="3983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98338"/>
                                        </p:tgtEl>
                                        <p:attrNameLst>
                                          <p:attrName>style.visibility</p:attrName>
                                        </p:attrNameLst>
                                      </p:cBhvr>
                                      <p:to>
                                        <p:strVal val="visible"/>
                                      </p:to>
                                    </p:set>
                                    <p:animEffect transition="in" filter="blinds(horizontal)">
                                      <p:cBhvr>
                                        <p:cTn id="62" dur="500"/>
                                        <p:tgtEl>
                                          <p:spTgt spid="398338"/>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398339"/>
                                        </p:tgtEl>
                                        <p:attrNameLst>
                                          <p:attrName>style.visibility</p:attrName>
                                        </p:attrNameLst>
                                      </p:cBhvr>
                                      <p:to>
                                        <p:strVal val="visible"/>
                                      </p:to>
                                    </p:set>
                                    <p:animEffect transition="in" filter="blinds(horizontal)">
                                      <p:cBhvr>
                                        <p:cTn id="65" dur="500"/>
                                        <p:tgtEl>
                                          <p:spTgt spid="398339"/>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398351"/>
                                        </p:tgtEl>
                                        <p:attrNameLst>
                                          <p:attrName>style.visibility</p:attrName>
                                        </p:attrNameLst>
                                      </p:cBhvr>
                                      <p:to>
                                        <p:strVal val="visible"/>
                                      </p:to>
                                    </p:set>
                                    <p:animEffect transition="in" filter="blinds(horizontal)">
                                      <p:cBhvr>
                                        <p:cTn id="68" dur="500"/>
                                        <p:tgtEl>
                                          <p:spTgt spid="398351"/>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98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8" grpId="0" animBg="1"/>
      <p:bldP spid="398339" grpId="0" animBg="1"/>
      <p:bldP spid="398351" grpId="0"/>
      <p:bldP spid="398341" grpId="0" animBg="1"/>
      <p:bldP spid="398342" grpId="0" animBg="1"/>
      <p:bldP spid="398343" grpId="0" animBg="1"/>
      <p:bldP spid="398344" grpId="0"/>
      <p:bldP spid="398345" grpId="0"/>
      <p:bldP spid="398346" grpId="0" animBg="1"/>
      <p:bldP spid="398347" grpId="0" animBg="1"/>
      <p:bldP spid="398349" grpId="0"/>
      <p:bldP spid="398353" grpId="0" animBg="1"/>
      <p:bldP spid="398354" grpId="0" animBg="1"/>
      <p:bldP spid="398355" grpId="0"/>
      <p:bldP spid="398358" grpId="0" animBg="1"/>
      <p:bldP spid="398362" grpId="0"/>
      <p:bldP spid="398364" grpId="0" animBg="1"/>
      <p:bldP spid="398366" grpId="0" animBg="1"/>
      <p:bldP spid="39837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noChangeArrowheads="1"/>
          </p:cNvSpPr>
          <p:nvPr>
            <p:ph type="title"/>
          </p:nvPr>
        </p:nvSpPr>
        <p:spPr/>
        <p:txBody>
          <a:bodyPr/>
          <a:lstStyle/>
          <a:p>
            <a:r>
              <a:rPr lang="en-US"/>
              <a:t>That’s All, Folks!</a:t>
            </a:r>
          </a:p>
        </p:txBody>
      </p:sp>
      <p:graphicFrame>
        <p:nvGraphicFramePr>
          <p:cNvPr id="399363" name="Group 3"/>
          <p:cNvGraphicFramePr>
            <a:graphicFrameLocks noGrp="1"/>
          </p:cNvGraphicFramePr>
          <p:nvPr>
            <p:ph type="tbl" idx="1"/>
            <p:extLst>
              <p:ext uri="{D42A27DB-BD31-4B8C-83A1-F6EECF244321}">
                <p14:modId xmlns:p14="http://schemas.microsoft.com/office/powerpoint/2010/main" val="1019576204"/>
              </p:ext>
            </p:extLst>
          </p:nvPr>
        </p:nvGraphicFramePr>
        <p:xfrm>
          <a:off x="581025" y="1828800"/>
          <a:ext cx="7874000" cy="4384676"/>
        </p:xfrm>
        <a:graphic>
          <a:graphicData uri="http://schemas.openxmlformats.org/drawingml/2006/table">
            <a:tbl>
              <a:tblPr/>
              <a:tblGrid>
                <a:gridCol w="157480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574800">
                  <a:extLst>
                    <a:ext uri="{9D8B030D-6E8A-4147-A177-3AD203B41FA5}">
                      <a16:colId xmlns:a16="http://schemas.microsoft.com/office/drawing/2014/main" val="20002"/>
                    </a:ext>
                  </a:extLst>
                </a:gridCol>
                <a:gridCol w="1574800">
                  <a:extLst>
                    <a:ext uri="{9D8B030D-6E8A-4147-A177-3AD203B41FA5}">
                      <a16:colId xmlns:a16="http://schemas.microsoft.com/office/drawing/2014/main" val="20003"/>
                    </a:ext>
                  </a:extLst>
                </a:gridCol>
                <a:gridCol w="1574800">
                  <a:extLst>
                    <a:ext uri="{9D8B030D-6E8A-4147-A177-3AD203B41FA5}">
                      <a16:colId xmlns:a16="http://schemas.microsoft.com/office/drawing/2014/main" val="20004"/>
                    </a:ext>
                  </a:extLst>
                </a:gridCol>
              </a:tblGrid>
              <a:tr h="966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66FF"/>
                        </a:solidFill>
                        <a:effectLst/>
                        <a:latin typeface="Courier New" pitchFamily="49" charset="0"/>
                      </a:endParaRPr>
                    </a:p>
                  </a:txBody>
                  <a:tcPr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B0F0"/>
                          </a:solidFill>
                          <a:effectLst/>
                          <a:latin typeface="+mj-lt"/>
                        </a:rPr>
                        <a:t>Read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kern="1200" cap="none" normalizeH="0" baseline="0" dirty="0">
                          <a:ln>
                            <a:noFill/>
                          </a:ln>
                          <a:solidFill>
                            <a:srgbClr val="00B0F0"/>
                          </a:solidFill>
                          <a:effectLst/>
                          <a:latin typeface="+mn-lt"/>
                          <a:ea typeface="+mn-ea"/>
                          <a:cs typeface="+mn-cs"/>
                        </a:rPr>
                        <a:t>Read y</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1200" cap="none" normalizeH="0" baseline="0" dirty="0">
                          <a:ln>
                            <a:noFill/>
                          </a:ln>
                          <a:solidFill>
                            <a:srgbClr val="00B0F0"/>
                          </a:solidFill>
                          <a:effectLst/>
                          <a:latin typeface="+mn-lt"/>
                          <a:ea typeface="+mn-ea"/>
                          <a:cs typeface="+mn-cs"/>
                        </a:rPr>
                        <a:t>Write y</a:t>
                      </a:r>
                    </a:p>
                  </a:txBody>
                  <a:tcPr anchor="b"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Read y</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56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54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00"/>
                          </a:solidFill>
                          <a:effectLst/>
                          <a:latin typeface="+mn-lt"/>
                        </a:rPr>
                        <a:t>Write x</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accent1"/>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F0"/>
                          </a:solidFill>
                          <a:effectLst/>
                          <a:latin typeface="Arial" pitchFamily="34" charset="0"/>
                          <a:cs typeface="Arial" pitchFamily="34" charset="0"/>
                        </a:rPr>
                        <a:t>no</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2163" name="Slide Number Placeholder 4"/>
          <p:cNvSpPr>
            <a:spLocks noGrp="1"/>
          </p:cNvSpPr>
          <p:nvPr>
            <p:ph type="sldNum" sz="quarter" idx="10"/>
          </p:nvPr>
        </p:nvSpPr>
        <p:spPr>
          <a:noFill/>
        </p:spPr>
        <p:txBody>
          <a:bodyPr/>
          <a:lstStyle/>
          <a:p>
            <a:fld id="{03DE1AAE-34EA-4018-A48E-92EAA0AA8DDB}" type="slidenum">
              <a:rPr lang="x-none" smtClean="0">
                <a:cs typeface="Arial" pitchFamily="34" charset="0"/>
              </a:rPr>
              <a:pPr/>
              <a:t>64</a:t>
            </a:fld>
            <a:endParaRPr lang="en-US">
              <a:cs typeface="Arial" pitchFamily="34" charset="0"/>
            </a:endParaRPr>
          </a:p>
        </p:txBody>
      </p:sp>
      <p:sp>
        <p:nvSpPr>
          <p:cNvPr id="9216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399416" name="Text Box 56"/>
          <p:cNvSpPr txBox="1">
            <a:spLocks noChangeArrowheads="1"/>
          </p:cNvSpPr>
          <p:nvPr/>
        </p:nvSpPr>
        <p:spPr bwMode="auto">
          <a:xfrm rot="-2075828">
            <a:off x="6191428" y="5146129"/>
            <a:ext cx="1407757" cy="769441"/>
          </a:xfrm>
          <a:prstGeom prst="rect">
            <a:avLst/>
          </a:prstGeom>
          <a:solidFill>
            <a:schemeClr val="bg1">
              <a:alpha val="89018"/>
            </a:schemeClr>
          </a:solidFill>
          <a:ln w="38100">
            <a:solidFill>
              <a:srgbClr val="FF0000"/>
            </a:solidFill>
            <a:miter lim="800000"/>
            <a:headEnd/>
            <a:tailEnd/>
          </a:ln>
        </p:spPr>
        <p:txBody>
          <a:bodyPr wrap="none">
            <a:spAutoFit/>
          </a:bodyPr>
          <a:lstStyle/>
          <a:p>
            <a:pPr algn="r"/>
            <a:r>
              <a:rPr lang="en-US" sz="4400" b="1" dirty="0">
                <a:solidFill>
                  <a:srgbClr val="FFFF00"/>
                </a:solidFill>
                <a:latin typeface="Arial" pitchFamily="34" charset="0"/>
              </a:rPr>
              <a:t>QED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2"/>
          <p:cNvSpPr>
            <a:spLocks noGrp="1" noChangeArrowheads="1"/>
          </p:cNvSpPr>
          <p:nvPr>
            <p:ph type="title"/>
          </p:nvPr>
        </p:nvSpPr>
        <p:spPr/>
        <p:txBody>
          <a:bodyPr/>
          <a:lstStyle/>
          <a:p>
            <a:r>
              <a:rPr lang="en-US" sz="4000"/>
              <a:t>Recap: Atomic Registers Can’t Do Consensus</a:t>
            </a:r>
          </a:p>
        </p:txBody>
      </p:sp>
      <p:sp>
        <p:nvSpPr>
          <p:cNvPr id="93187" name="Slide Number Placeholder 4"/>
          <p:cNvSpPr>
            <a:spLocks noGrp="1"/>
          </p:cNvSpPr>
          <p:nvPr>
            <p:ph type="sldNum" sz="quarter" idx="10"/>
          </p:nvPr>
        </p:nvSpPr>
        <p:spPr>
          <a:noFill/>
        </p:spPr>
        <p:txBody>
          <a:bodyPr/>
          <a:lstStyle/>
          <a:p>
            <a:fld id="{A577ABE3-2556-4545-8991-136B5E21B852}" type="slidenum">
              <a:rPr lang="x-none" smtClean="0">
                <a:cs typeface="Arial" pitchFamily="34" charset="0"/>
              </a:rPr>
              <a:pPr/>
              <a:t>65</a:t>
            </a:fld>
            <a:endParaRPr lang="en-US">
              <a:cs typeface="Arial" pitchFamily="34" charset="0"/>
            </a:endParaRPr>
          </a:p>
        </p:txBody>
      </p:sp>
      <p:sp>
        <p:nvSpPr>
          <p:cNvPr id="9318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2" name="TextBox 1">
            <a:extLst>
              <a:ext uri="{FF2B5EF4-FFF2-40B4-BE49-F238E27FC236}">
                <a16:creationId xmlns:a16="http://schemas.microsoft.com/office/drawing/2014/main" id="{804D5A02-FB00-5B09-A12C-BB21CBC8FB4F}"/>
              </a:ext>
            </a:extLst>
          </p:cNvPr>
          <p:cNvSpPr txBox="1"/>
          <p:nvPr/>
        </p:nvSpPr>
        <p:spPr bwMode="auto">
          <a:xfrm>
            <a:off x="760739" y="1893165"/>
            <a:ext cx="330746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protocol exists</a:t>
            </a:r>
          </a:p>
        </p:txBody>
      </p:sp>
      <p:sp>
        <p:nvSpPr>
          <p:cNvPr id="3" name="TextBox 2">
            <a:extLst>
              <a:ext uri="{FF2B5EF4-FFF2-40B4-BE49-F238E27FC236}">
                <a16:creationId xmlns:a16="http://schemas.microsoft.com/office/drawing/2014/main" id="{9D2068D2-DC0F-897A-3AC8-A588938F1E3D}"/>
              </a:ext>
            </a:extLst>
          </p:cNvPr>
          <p:cNvSpPr txBox="1"/>
          <p:nvPr/>
        </p:nvSpPr>
        <p:spPr bwMode="auto">
          <a:xfrm>
            <a:off x="1541789" y="3282015"/>
            <a:ext cx="43002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Leading to a critical state</a:t>
            </a:r>
          </a:p>
        </p:txBody>
      </p:sp>
      <p:sp>
        <p:nvSpPr>
          <p:cNvPr id="4" name="TextBox 3">
            <a:extLst>
              <a:ext uri="{FF2B5EF4-FFF2-40B4-BE49-F238E27FC236}">
                <a16:creationId xmlns:a16="http://schemas.microsoft.com/office/drawing/2014/main" id="{4A3B0D3B-6551-CB1F-B1F2-6D88E65539E7}"/>
              </a:ext>
            </a:extLst>
          </p:cNvPr>
          <p:cNvSpPr txBox="1"/>
          <p:nvPr/>
        </p:nvSpPr>
        <p:spPr bwMode="auto">
          <a:xfrm>
            <a:off x="1541789" y="2587590"/>
            <a:ext cx="470900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It has a bivalent initial state</a:t>
            </a:r>
          </a:p>
        </p:txBody>
      </p:sp>
      <p:sp>
        <p:nvSpPr>
          <p:cNvPr id="5" name="TextBox 4">
            <a:extLst>
              <a:ext uri="{FF2B5EF4-FFF2-40B4-BE49-F238E27FC236}">
                <a16:creationId xmlns:a16="http://schemas.microsoft.com/office/drawing/2014/main" id="{DC643178-9CFE-5E65-EAF7-8A75355293A7}"/>
              </a:ext>
            </a:extLst>
          </p:cNvPr>
          <p:cNvSpPr txBox="1"/>
          <p:nvPr/>
        </p:nvSpPr>
        <p:spPr bwMode="auto">
          <a:xfrm>
            <a:off x="760739" y="3976440"/>
            <a:ext cx="575104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What’s up with the critical state?</a:t>
            </a:r>
            <a:endParaRPr lang="en-US" sz="2800" b="0" dirty="0">
              <a:solidFill>
                <a:srgbClr val="FFFF00"/>
              </a:solidFill>
              <a:cs typeface="Arial" charset="0"/>
            </a:endParaRPr>
          </a:p>
        </p:txBody>
      </p:sp>
      <p:sp>
        <p:nvSpPr>
          <p:cNvPr id="6" name="TextBox 5">
            <a:extLst>
              <a:ext uri="{FF2B5EF4-FFF2-40B4-BE49-F238E27FC236}">
                <a16:creationId xmlns:a16="http://schemas.microsoft.com/office/drawing/2014/main" id="{0C8EAE2C-8BAF-59A8-D609-97C0D29DEFA9}"/>
              </a:ext>
            </a:extLst>
          </p:cNvPr>
          <p:cNvSpPr txBox="1"/>
          <p:nvPr/>
        </p:nvSpPr>
        <p:spPr bwMode="auto">
          <a:xfrm>
            <a:off x="1541789" y="4670865"/>
            <a:ext cx="679367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Case analysis: each pair of method calls</a:t>
            </a:r>
            <a:endParaRPr lang="en-US" altLang="ja-JP" sz="2800" b="0" dirty="0">
              <a:solidFill>
                <a:srgbClr val="FFFF00"/>
              </a:solidFill>
              <a:latin typeface="Arial" charset="0"/>
            </a:endParaRPr>
          </a:p>
        </p:txBody>
      </p:sp>
      <p:sp>
        <p:nvSpPr>
          <p:cNvPr id="7" name="TextBox 6">
            <a:extLst>
              <a:ext uri="{FF2B5EF4-FFF2-40B4-BE49-F238E27FC236}">
                <a16:creationId xmlns:a16="http://schemas.microsoft.com/office/drawing/2014/main" id="{E2A629DA-C619-AEDF-FE0A-F8AD975689B0}"/>
              </a:ext>
            </a:extLst>
          </p:cNvPr>
          <p:cNvSpPr txBox="1"/>
          <p:nvPr/>
        </p:nvSpPr>
        <p:spPr bwMode="auto">
          <a:xfrm>
            <a:off x="1541789" y="5365292"/>
            <a:ext cx="712182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As we showed, all lead to a contradiction</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2"/>
          <p:cNvSpPr>
            <a:spLocks noGrp="1" noChangeArrowheads="1"/>
          </p:cNvSpPr>
          <p:nvPr>
            <p:ph type="title"/>
          </p:nvPr>
        </p:nvSpPr>
        <p:spPr/>
        <p:txBody>
          <a:bodyPr/>
          <a:lstStyle/>
          <a:p>
            <a:r>
              <a:rPr lang="en-US" sz="4000"/>
              <a:t>What Does Consensus have to do with Concurrent Objects?</a:t>
            </a:r>
          </a:p>
        </p:txBody>
      </p:sp>
      <p:sp>
        <p:nvSpPr>
          <p:cNvPr id="94211" name="Slide Number Placeholder 3"/>
          <p:cNvSpPr>
            <a:spLocks noGrp="1"/>
          </p:cNvSpPr>
          <p:nvPr>
            <p:ph type="sldNum" sz="quarter" idx="10"/>
          </p:nvPr>
        </p:nvSpPr>
        <p:spPr>
          <a:noFill/>
        </p:spPr>
        <p:txBody>
          <a:bodyPr/>
          <a:lstStyle/>
          <a:p>
            <a:fld id="{1946F4B1-A637-4FB7-8CFE-048D7F649AA3}" type="slidenum">
              <a:rPr lang="x-none" smtClean="0">
                <a:cs typeface="Arial" pitchFamily="34" charset="0"/>
              </a:rPr>
              <a:pPr/>
              <a:t>66</a:t>
            </a:fld>
            <a:endParaRPr lang="en-US">
              <a:cs typeface="Arial" pitchFamily="34" charset="0"/>
            </a:endParaRPr>
          </a:p>
        </p:txBody>
      </p:sp>
      <p:sp>
        <p:nvSpPr>
          <p:cNvPr id="94210"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94213" name="Rectangle 4"/>
          <p:cNvSpPr>
            <a:spLocks noChangeArrowheads="1"/>
          </p:cNvSpPr>
          <p:nvPr/>
        </p:nvSpPr>
        <p:spPr bwMode="auto">
          <a:xfrm>
            <a:off x="2743200" y="3429000"/>
            <a:ext cx="914400" cy="914400"/>
          </a:xfrm>
          <a:prstGeom prst="rect">
            <a:avLst/>
          </a:prstGeom>
          <a:noFill/>
          <a:ln w="38100">
            <a:solidFill>
              <a:schemeClr val="bg2"/>
            </a:solidFill>
            <a:miter lim="800000"/>
            <a:headEnd/>
            <a:tailEnd/>
          </a:ln>
        </p:spPr>
        <p:txBody>
          <a:bodyPr wrap="none" anchor="ctr"/>
          <a:lstStyle/>
          <a:p>
            <a:r>
              <a:rPr lang="en-US" dirty="0">
                <a:latin typeface="Arial" pitchFamily="34" charset="0"/>
              </a:rPr>
              <a:t>g</a:t>
            </a:r>
          </a:p>
        </p:txBody>
      </p:sp>
      <p:sp>
        <p:nvSpPr>
          <p:cNvPr id="94214" name="Rectangle 5"/>
          <p:cNvSpPr>
            <a:spLocks noChangeArrowheads="1"/>
          </p:cNvSpPr>
          <p:nvPr/>
        </p:nvSpPr>
        <p:spPr bwMode="auto">
          <a:xfrm>
            <a:off x="3657600" y="34290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94215" name="Rectangle 6"/>
          <p:cNvSpPr>
            <a:spLocks noChangeArrowheads="1"/>
          </p:cNvSpPr>
          <p:nvPr/>
        </p:nvSpPr>
        <p:spPr bwMode="auto">
          <a:xfrm>
            <a:off x="4572000" y="34290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94216" name="Line 7"/>
          <p:cNvSpPr>
            <a:spLocks noChangeShapeType="1"/>
          </p:cNvSpPr>
          <p:nvPr/>
        </p:nvSpPr>
        <p:spPr bwMode="auto">
          <a:xfrm>
            <a:off x="5410200" y="34290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sp>
        <p:nvSpPr>
          <p:cNvPr id="94217" name="Line 8"/>
          <p:cNvSpPr>
            <a:spLocks noChangeShapeType="1"/>
          </p:cNvSpPr>
          <p:nvPr/>
        </p:nvSpPr>
        <p:spPr bwMode="auto">
          <a:xfrm>
            <a:off x="5410200" y="43434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grpSp>
        <p:nvGrpSpPr>
          <p:cNvPr id="94218" name="Group 9"/>
          <p:cNvGrpSpPr>
            <a:grpSpLocks/>
          </p:cNvGrpSpPr>
          <p:nvPr/>
        </p:nvGrpSpPr>
        <p:grpSpPr bwMode="auto">
          <a:xfrm>
            <a:off x="4876800" y="4267200"/>
            <a:ext cx="430213" cy="341313"/>
            <a:chOff x="2744" y="3360"/>
            <a:chExt cx="271" cy="215"/>
          </a:xfrm>
          <a:effectLst>
            <a:glow rad="139700">
              <a:schemeClr val="accent3">
                <a:satMod val="175000"/>
                <a:alpha val="40000"/>
              </a:schemeClr>
            </a:glow>
          </a:effectLst>
        </p:grpSpPr>
        <p:sp>
          <p:nvSpPr>
            <p:cNvPr id="94263" name="Oval 10"/>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94264" name="Oval 11"/>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94219" name="Group 12"/>
          <p:cNvGrpSpPr>
            <a:grpSpLocks/>
          </p:cNvGrpSpPr>
          <p:nvPr/>
        </p:nvGrpSpPr>
        <p:grpSpPr bwMode="auto">
          <a:xfrm>
            <a:off x="3886200" y="3716338"/>
            <a:ext cx="430213" cy="341312"/>
            <a:chOff x="3648" y="3312"/>
            <a:chExt cx="271" cy="215"/>
          </a:xfrm>
          <a:effectLst>
            <a:glow rad="139700">
              <a:schemeClr val="accent3">
                <a:satMod val="175000"/>
                <a:alpha val="40000"/>
              </a:schemeClr>
            </a:glow>
          </a:effectLst>
        </p:grpSpPr>
        <p:sp>
          <p:nvSpPr>
            <p:cNvPr id="94261" name="Oval 13"/>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94262" name="Oval 14"/>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latin typeface="Arial" pitchFamily="34" charset="0"/>
              </a:endParaRPr>
            </a:p>
          </p:txBody>
        </p:sp>
      </p:grpSp>
      <p:grpSp>
        <p:nvGrpSpPr>
          <p:cNvPr id="94220" name="Group 15"/>
          <p:cNvGrpSpPr>
            <a:grpSpLocks/>
          </p:cNvGrpSpPr>
          <p:nvPr/>
        </p:nvGrpSpPr>
        <p:grpSpPr bwMode="auto">
          <a:xfrm>
            <a:off x="6324600" y="4876800"/>
            <a:ext cx="1447800" cy="1295400"/>
            <a:chOff x="3168" y="1824"/>
            <a:chExt cx="912" cy="816"/>
          </a:xfrm>
          <a:effectLst>
            <a:glow rad="101600">
              <a:schemeClr val="accent3">
                <a:satMod val="175000"/>
                <a:alpha val="40000"/>
              </a:schemeClr>
            </a:glow>
          </a:effectLst>
        </p:grpSpPr>
        <p:sp>
          <p:nvSpPr>
            <p:cNvPr id="94252" name="Freeform 16"/>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3" name="Freeform 17"/>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4" name="Freeform 18"/>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5" name="Freeform 19"/>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94256" name="Freeform 20"/>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94257" name="Freeform 21"/>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latin typeface="Arial" pitchFamily="34" charset="0"/>
              </a:endParaRPr>
            </a:p>
          </p:txBody>
        </p:sp>
        <p:sp>
          <p:nvSpPr>
            <p:cNvPr id="94258" name="Freeform 22"/>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9" name="Freeform 23"/>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60" name="Freeform 24"/>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94221" name="Freeform 25"/>
          <p:cNvSpPr>
            <a:spLocks/>
          </p:cNvSpPr>
          <p:nvPr/>
        </p:nvSpPr>
        <p:spPr bwMode="auto">
          <a:xfrm>
            <a:off x="5105400" y="4419600"/>
            <a:ext cx="1295400" cy="1143000"/>
          </a:xfrm>
          <a:custGeom>
            <a:avLst/>
            <a:gdLst>
              <a:gd name="T0" fmla="*/ 1219200 w 816"/>
              <a:gd name="T1" fmla="*/ 1143000 h 720"/>
              <a:gd name="T2" fmla="*/ 1295400 w 816"/>
              <a:gd name="T3" fmla="*/ 990600 h 720"/>
              <a:gd name="T4" fmla="*/ 0 w 816"/>
              <a:gd name="T5" fmla="*/ 0 h 720"/>
              <a:gd name="T6" fmla="*/ 1219200 w 816"/>
              <a:gd name="T7" fmla="*/ 1143000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94222" name="Line 26"/>
          <p:cNvSpPr>
            <a:spLocks noChangeShapeType="1"/>
          </p:cNvSpPr>
          <p:nvPr/>
        </p:nvSpPr>
        <p:spPr bwMode="auto">
          <a:xfrm>
            <a:off x="4953000" y="4648200"/>
            <a:ext cx="0" cy="457200"/>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sp>
        <p:nvSpPr>
          <p:cNvPr id="94223" name="Line 27"/>
          <p:cNvSpPr>
            <a:spLocks noChangeShapeType="1"/>
          </p:cNvSpPr>
          <p:nvPr/>
        </p:nvSpPr>
        <p:spPr bwMode="auto">
          <a:xfrm>
            <a:off x="5029200" y="4648200"/>
            <a:ext cx="0" cy="304800"/>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sp>
        <p:nvSpPr>
          <p:cNvPr id="94224" name="Line 28"/>
          <p:cNvSpPr>
            <a:spLocks noChangeShapeType="1"/>
          </p:cNvSpPr>
          <p:nvPr/>
        </p:nvSpPr>
        <p:spPr bwMode="auto">
          <a:xfrm>
            <a:off x="5122863" y="4648200"/>
            <a:ext cx="0" cy="152400"/>
          </a:xfrm>
          <a:prstGeom prst="line">
            <a:avLst/>
          </a:prstGeom>
          <a:noFill/>
          <a:ln w="28575">
            <a:solidFill>
              <a:schemeClr val="bg2"/>
            </a:solidFill>
            <a:round/>
            <a:headEnd/>
            <a:tailEnd/>
          </a:ln>
        </p:spPr>
        <p:txBody>
          <a:bodyPr wrap="none" anchor="ctr"/>
          <a:lstStyle/>
          <a:p>
            <a:endParaRPr lang="en-US" dirty="0">
              <a:latin typeface="Arial" pitchFamily="34" charset="0"/>
            </a:endParaRPr>
          </a:p>
        </p:txBody>
      </p:sp>
      <p:grpSp>
        <p:nvGrpSpPr>
          <p:cNvPr id="94225" name="Group 29"/>
          <p:cNvGrpSpPr>
            <a:grpSpLocks/>
          </p:cNvGrpSpPr>
          <p:nvPr/>
        </p:nvGrpSpPr>
        <p:grpSpPr bwMode="auto">
          <a:xfrm>
            <a:off x="990600" y="4495800"/>
            <a:ext cx="1447800" cy="1295400"/>
            <a:chOff x="624" y="2832"/>
            <a:chExt cx="912" cy="816"/>
          </a:xfrm>
          <a:effectLst>
            <a:glow rad="101600">
              <a:schemeClr val="accent3">
                <a:satMod val="175000"/>
                <a:alpha val="40000"/>
              </a:schemeClr>
            </a:glow>
          </a:effectLst>
        </p:grpSpPr>
        <p:sp>
          <p:nvSpPr>
            <p:cNvPr id="94243" name="Freeform 30"/>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44" name="Freeform 31"/>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45" name="Freeform 32"/>
            <p:cNvSpPr>
              <a:spLocks/>
            </p:cNvSpPr>
            <p:nvPr/>
          </p:nvSpPr>
          <p:spPr bwMode="auto">
            <a:xfrm flipH="1">
              <a:off x="1056" y="2832"/>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46" name="Freeform 33"/>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bg1"/>
              </a:solidFill>
              <a:round/>
              <a:headEnd/>
              <a:tailEnd/>
            </a:ln>
          </p:spPr>
          <p:txBody>
            <a:bodyPr wrap="none" anchor="ctr"/>
            <a:lstStyle/>
            <a:p>
              <a:endParaRPr lang="en-US" dirty="0">
                <a:latin typeface="Arial" pitchFamily="34" charset="0"/>
              </a:endParaRPr>
            </a:p>
          </p:txBody>
        </p:sp>
        <p:sp>
          <p:nvSpPr>
            <p:cNvPr id="94247" name="Freeform 34"/>
            <p:cNvSpPr>
              <a:spLocks/>
            </p:cNvSpPr>
            <p:nvPr/>
          </p:nvSpPr>
          <p:spPr bwMode="auto">
            <a:xfrm flipH="1">
              <a:off x="960" y="292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bg1"/>
              </a:solidFill>
              <a:round/>
              <a:headEnd/>
              <a:tailEnd/>
            </a:ln>
          </p:spPr>
          <p:txBody>
            <a:bodyPr wrap="none" anchor="ctr"/>
            <a:lstStyle/>
            <a:p>
              <a:endParaRPr lang="en-US" dirty="0">
                <a:latin typeface="Arial" pitchFamily="34" charset="0"/>
              </a:endParaRPr>
            </a:p>
          </p:txBody>
        </p:sp>
        <p:sp>
          <p:nvSpPr>
            <p:cNvPr id="94248" name="Freeform 35"/>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bg1"/>
              </a:solidFill>
              <a:round/>
              <a:headEnd/>
              <a:tailEnd/>
            </a:ln>
          </p:spPr>
          <p:txBody>
            <a:bodyPr wrap="none" anchor="ctr"/>
            <a:lstStyle/>
            <a:p>
              <a:endParaRPr lang="en-US" dirty="0">
                <a:latin typeface="Arial" pitchFamily="34" charset="0"/>
              </a:endParaRPr>
            </a:p>
          </p:txBody>
        </p:sp>
        <p:sp>
          <p:nvSpPr>
            <p:cNvPr id="94249" name="Freeform 36"/>
            <p:cNvSpPr>
              <a:spLocks/>
            </p:cNvSpPr>
            <p:nvPr/>
          </p:nvSpPr>
          <p:spPr bwMode="auto">
            <a:xfrm flipH="1">
              <a:off x="960" y="331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0" name="Freeform 37"/>
            <p:cNvSpPr>
              <a:spLocks/>
            </p:cNvSpPr>
            <p:nvPr/>
          </p:nvSpPr>
          <p:spPr bwMode="auto">
            <a:xfrm flipH="1">
              <a:off x="1152" y="316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51" name="Freeform 38"/>
            <p:cNvSpPr>
              <a:spLocks/>
            </p:cNvSpPr>
            <p:nvPr/>
          </p:nvSpPr>
          <p:spPr bwMode="auto">
            <a:xfrm flipH="1">
              <a:off x="1344" y="3024"/>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94226" name="Freeform 39"/>
          <p:cNvSpPr>
            <a:spLocks/>
          </p:cNvSpPr>
          <p:nvPr/>
        </p:nvSpPr>
        <p:spPr bwMode="auto">
          <a:xfrm>
            <a:off x="2362200" y="4953000"/>
            <a:ext cx="838200" cy="304800"/>
          </a:xfrm>
          <a:custGeom>
            <a:avLst/>
            <a:gdLst>
              <a:gd name="T0" fmla="*/ 0 w 478"/>
              <a:gd name="T1" fmla="*/ 304800 h 441"/>
              <a:gd name="T2" fmla="*/ 84171 w 478"/>
              <a:gd name="T3" fmla="*/ 238449 h 441"/>
              <a:gd name="T4" fmla="*/ 838200 w 478"/>
              <a:gd name="T5" fmla="*/ 0 h 441"/>
              <a:gd name="T6" fmla="*/ 0 w 478"/>
              <a:gd name="T7" fmla="*/ 304800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grpSp>
        <p:nvGrpSpPr>
          <p:cNvPr id="94227" name="Group 40"/>
          <p:cNvGrpSpPr>
            <a:grpSpLocks/>
          </p:cNvGrpSpPr>
          <p:nvPr/>
        </p:nvGrpSpPr>
        <p:grpSpPr bwMode="auto">
          <a:xfrm>
            <a:off x="3048000" y="4724400"/>
            <a:ext cx="430213" cy="341313"/>
            <a:chOff x="2928" y="1465"/>
            <a:chExt cx="271" cy="215"/>
          </a:xfrm>
          <a:solidFill>
            <a:srgbClr val="66CCFF"/>
          </a:solidFill>
          <a:effectLst>
            <a:glow rad="139700">
              <a:schemeClr val="accent3">
                <a:satMod val="175000"/>
                <a:alpha val="40000"/>
              </a:schemeClr>
            </a:glow>
          </a:effectLst>
        </p:grpSpPr>
        <p:sp>
          <p:nvSpPr>
            <p:cNvPr id="94241" name="Oval 41"/>
            <p:cNvSpPr>
              <a:spLocks noChangeArrowheads="1"/>
            </p:cNvSpPr>
            <p:nvPr/>
          </p:nvSpPr>
          <p:spPr bwMode="auto">
            <a:xfrm>
              <a:off x="2928" y="1465"/>
              <a:ext cx="271" cy="215"/>
            </a:xfrm>
            <a:prstGeom prst="ellipse">
              <a:avLst/>
            </a:prstGeom>
            <a:grp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94242" name="Oval 42"/>
            <p:cNvSpPr>
              <a:spLocks noChangeArrowheads="1"/>
            </p:cNvSpPr>
            <p:nvPr/>
          </p:nvSpPr>
          <p:spPr bwMode="auto">
            <a:xfrm>
              <a:off x="3082" y="1503"/>
              <a:ext cx="71" cy="60"/>
            </a:xfrm>
            <a:prstGeom prst="ellipse">
              <a:avLst/>
            </a:prstGeom>
            <a:grpFill/>
            <a:ln w="19050">
              <a:solidFill>
                <a:schemeClr val="tx1"/>
              </a:solidFill>
              <a:round/>
              <a:headEnd/>
              <a:tailEnd/>
            </a:ln>
          </p:spPr>
          <p:txBody>
            <a:bodyPr wrap="none" anchor="ctr"/>
            <a:lstStyle/>
            <a:p>
              <a:endParaRPr lang="en-US" dirty="0">
                <a:latin typeface="Arial" pitchFamily="34" charset="0"/>
              </a:endParaRPr>
            </a:p>
          </p:txBody>
        </p:sp>
      </p:grpSp>
      <p:grpSp>
        <p:nvGrpSpPr>
          <p:cNvPr id="94228" name="Group 43"/>
          <p:cNvGrpSpPr>
            <a:grpSpLocks/>
          </p:cNvGrpSpPr>
          <p:nvPr/>
        </p:nvGrpSpPr>
        <p:grpSpPr bwMode="auto">
          <a:xfrm>
            <a:off x="2971800" y="3733800"/>
            <a:ext cx="430213" cy="341313"/>
            <a:chOff x="1872" y="2352"/>
            <a:chExt cx="271" cy="215"/>
          </a:xfrm>
          <a:effectLst>
            <a:glow rad="139700">
              <a:schemeClr val="accent3">
                <a:satMod val="175000"/>
                <a:alpha val="40000"/>
              </a:schemeClr>
            </a:glow>
          </a:effectLst>
        </p:grpSpPr>
        <p:sp>
          <p:nvSpPr>
            <p:cNvPr id="94239" name="Oval 44"/>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94240" name="Oval 45"/>
            <p:cNvSpPr>
              <a:spLocks noChangeArrowheads="1"/>
            </p:cNvSpPr>
            <p:nvPr/>
          </p:nvSpPr>
          <p:spPr bwMode="auto">
            <a:xfrm>
              <a:off x="2026" y="2390"/>
              <a:ext cx="71" cy="60"/>
            </a:xfrm>
            <a:prstGeom prst="ellipse">
              <a:avLst/>
            </a:prstGeom>
            <a:solidFill>
              <a:schemeClr val="accent2"/>
            </a:solidFill>
            <a:ln w="19050">
              <a:solidFill>
                <a:schemeClr val="bg1"/>
              </a:solidFill>
              <a:round/>
              <a:headEnd/>
              <a:tailEnd/>
            </a:ln>
          </p:spPr>
          <p:txBody>
            <a:bodyPr wrap="none" anchor="ctr"/>
            <a:lstStyle/>
            <a:p>
              <a:endParaRPr lang="en-US" dirty="0">
                <a:latin typeface="Arial" pitchFamily="34" charset="0"/>
              </a:endParaRPr>
            </a:p>
          </p:txBody>
        </p:sp>
      </p:grpSp>
      <p:grpSp>
        <p:nvGrpSpPr>
          <p:cNvPr id="2" name="Group 1"/>
          <p:cNvGrpSpPr/>
          <p:nvPr/>
        </p:nvGrpSpPr>
        <p:grpSpPr>
          <a:xfrm>
            <a:off x="990600" y="2209800"/>
            <a:ext cx="1447800" cy="1295400"/>
            <a:chOff x="990600" y="2209800"/>
            <a:chExt cx="1447800" cy="1295400"/>
          </a:xfrm>
          <a:effectLst>
            <a:glow rad="101600">
              <a:schemeClr val="accent3">
                <a:satMod val="175000"/>
                <a:alpha val="40000"/>
              </a:schemeClr>
            </a:glow>
          </a:effectLst>
        </p:grpSpPr>
        <p:sp>
          <p:nvSpPr>
            <p:cNvPr id="94229" name="Freeform 46"/>
            <p:cNvSpPr>
              <a:spLocks/>
            </p:cNvSpPr>
            <p:nvPr/>
          </p:nvSpPr>
          <p:spPr bwMode="auto">
            <a:xfrm>
              <a:off x="2209800" y="2590800"/>
              <a:ext cx="228600" cy="533400"/>
            </a:xfrm>
            <a:custGeom>
              <a:avLst/>
              <a:gdLst>
                <a:gd name="T0" fmla="*/ 0 w 144"/>
                <a:gd name="T1" fmla="*/ 76200 h 336"/>
                <a:gd name="T2" fmla="*/ 152400 w 144"/>
                <a:gd name="T3" fmla="*/ 0 h 336"/>
                <a:gd name="T4" fmla="*/ 228600 w 144"/>
                <a:gd name="T5" fmla="*/ 76200 h 336"/>
                <a:gd name="T6" fmla="*/ 228600 w 144"/>
                <a:gd name="T7" fmla="*/ 533400 h 336"/>
                <a:gd name="T8" fmla="*/ 152400 w 144"/>
                <a:gd name="T9" fmla="*/ 457200 h 336"/>
                <a:gd name="T10" fmla="*/ 152400 w 144"/>
                <a:gd name="T11" fmla="*/ 152400 h 336"/>
                <a:gd name="T12" fmla="*/ 0 w 144"/>
                <a:gd name="T13" fmla="*/ 228600 h 336"/>
                <a:gd name="T14" fmla="*/ 0 w 144"/>
                <a:gd name="T15" fmla="*/ 7620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30" name="Freeform 47"/>
            <p:cNvSpPr>
              <a:spLocks/>
            </p:cNvSpPr>
            <p:nvPr/>
          </p:nvSpPr>
          <p:spPr bwMode="auto">
            <a:xfrm>
              <a:off x="1879600" y="2362200"/>
              <a:ext cx="228600" cy="533400"/>
            </a:xfrm>
            <a:custGeom>
              <a:avLst/>
              <a:gdLst>
                <a:gd name="T0" fmla="*/ 0 w 144"/>
                <a:gd name="T1" fmla="*/ 76200 h 336"/>
                <a:gd name="T2" fmla="*/ 152400 w 144"/>
                <a:gd name="T3" fmla="*/ 0 h 336"/>
                <a:gd name="T4" fmla="*/ 228600 w 144"/>
                <a:gd name="T5" fmla="*/ 76200 h 336"/>
                <a:gd name="T6" fmla="*/ 228600 w 144"/>
                <a:gd name="T7" fmla="*/ 533400 h 336"/>
                <a:gd name="T8" fmla="*/ 152400 w 144"/>
                <a:gd name="T9" fmla="*/ 457200 h 336"/>
                <a:gd name="T10" fmla="*/ 152400 w 144"/>
                <a:gd name="T11" fmla="*/ 152400 h 336"/>
                <a:gd name="T12" fmla="*/ 0 w 144"/>
                <a:gd name="T13" fmla="*/ 228600 h 336"/>
                <a:gd name="T14" fmla="*/ 0 w 144"/>
                <a:gd name="T15" fmla="*/ 7620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31" name="Freeform 48"/>
            <p:cNvSpPr>
              <a:spLocks/>
            </p:cNvSpPr>
            <p:nvPr/>
          </p:nvSpPr>
          <p:spPr bwMode="auto">
            <a:xfrm>
              <a:off x="1524000" y="2209800"/>
              <a:ext cx="228600" cy="457200"/>
            </a:xfrm>
            <a:custGeom>
              <a:avLst/>
              <a:gdLst>
                <a:gd name="T0" fmla="*/ 0 w 144"/>
                <a:gd name="T1" fmla="*/ 65314 h 336"/>
                <a:gd name="T2" fmla="*/ 152400 w 144"/>
                <a:gd name="T3" fmla="*/ 0 h 336"/>
                <a:gd name="T4" fmla="*/ 228600 w 144"/>
                <a:gd name="T5" fmla="*/ 65314 h 336"/>
                <a:gd name="T6" fmla="*/ 228600 w 144"/>
                <a:gd name="T7" fmla="*/ 457200 h 336"/>
                <a:gd name="T8" fmla="*/ 152400 w 144"/>
                <a:gd name="T9" fmla="*/ 391886 h 336"/>
                <a:gd name="T10" fmla="*/ 152400 w 144"/>
                <a:gd name="T11" fmla="*/ 130629 h 336"/>
                <a:gd name="T12" fmla="*/ 0 w 144"/>
                <a:gd name="T13" fmla="*/ 195943 h 336"/>
                <a:gd name="T14" fmla="*/ 0 w 144"/>
                <a:gd name="T15" fmla="*/ 65314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32" name="Freeform 49"/>
            <p:cNvSpPr>
              <a:spLocks/>
            </p:cNvSpPr>
            <p:nvPr/>
          </p:nvSpPr>
          <p:spPr bwMode="auto">
            <a:xfrm>
              <a:off x="1109663" y="2209800"/>
              <a:ext cx="1252537" cy="849313"/>
            </a:xfrm>
            <a:custGeom>
              <a:avLst/>
              <a:gdLst>
                <a:gd name="T0" fmla="*/ 414337 w 789"/>
                <a:gd name="T1" fmla="*/ 0 h 535"/>
                <a:gd name="T2" fmla="*/ 1252537 w 789"/>
                <a:gd name="T3" fmla="*/ 533400 h 535"/>
                <a:gd name="T4" fmla="*/ 784225 w 789"/>
                <a:gd name="T5" fmla="*/ 849313 h 535"/>
                <a:gd name="T6" fmla="*/ 0 w 789"/>
                <a:gd name="T7" fmla="*/ 152400 h 535"/>
                <a:gd name="T8" fmla="*/ 41433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bg1"/>
              </a:solidFill>
              <a:round/>
              <a:headEnd/>
              <a:tailEnd/>
            </a:ln>
          </p:spPr>
          <p:txBody>
            <a:bodyPr wrap="none" anchor="ctr"/>
            <a:lstStyle/>
            <a:p>
              <a:endParaRPr lang="en-US" dirty="0">
                <a:latin typeface="Arial" pitchFamily="34" charset="0"/>
              </a:endParaRPr>
            </a:p>
          </p:txBody>
        </p:sp>
        <p:sp>
          <p:nvSpPr>
            <p:cNvPr id="94233" name="Freeform 50"/>
            <p:cNvSpPr>
              <a:spLocks/>
            </p:cNvSpPr>
            <p:nvPr/>
          </p:nvSpPr>
          <p:spPr bwMode="auto">
            <a:xfrm>
              <a:off x="1125538" y="2362200"/>
              <a:ext cx="779462" cy="900113"/>
            </a:xfrm>
            <a:custGeom>
              <a:avLst/>
              <a:gdLst>
                <a:gd name="T0" fmla="*/ 17462 w 491"/>
                <a:gd name="T1" fmla="*/ 0 h 567"/>
                <a:gd name="T2" fmla="*/ 779462 w 491"/>
                <a:gd name="T3" fmla="*/ 685800 h 567"/>
                <a:gd name="T4" fmla="*/ 768350 w 491"/>
                <a:gd name="T5" fmla="*/ 900113 h 567"/>
                <a:gd name="T6" fmla="*/ 0 w 491"/>
                <a:gd name="T7" fmla="*/ 188913 h 567"/>
                <a:gd name="T8" fmla="*/ 17462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94234" name="Freeform 51"/>
            <p:cNvSpPr>
              <a:spLocks/>
            </p:cNvSpPr>
            <p:nvPr/>
          </p:nvSpPr>
          <p:spPr bwMode="auto">
            <a:xfrm>
              <a:off x="1879600" y="2743200"/>
              <a:ext cx="482600" cy="519113"/>
            </a:xfrm>
            <a:custGeom>
              <a:avLst/>
              <a:gdLst>
                <a:gd name="T0" fmla="*/ 482600 w 304"/>
                <a:gd name="T1" fmla="*/ 0 h 327"/>
                <a:gd name="T2" fmla="*/ 482600 w 304"/>
                <a:gd name="T3" fmla="*/ 152400 h 327"/>
                <a:gd name="T4" fmla="*/ 0 w 304"/>
                <a:gd name="T5" fmla="*/ 519113 h 327"/>
                <a:gd name="T6" fmla="*/ 28575 w 304"/>
                <a:gd name="T7" fmla="*/ 287338 h 327"/>
                <a:gd name="T8" fmla="*/ 482600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bg1"/>
              </a:solidFill>
              <a:round/>
              <a:headEnd/>
              <a:tailEnd/>
            </a:ln>
          </p:spPr>
          <p:txBody>
            <a:bodyPr wrap="none" anchor="ctr"/>
            <a:lstStyle/>
            <a:p>
              <a:endParaRPr lang="en-US" dirty="0">
                <a:latin typeface="Arial" pitchFamily="34" charset="0"/>
              </a:endParaRPr>
            </a:p>
          </p:txBody>
        </p:sp>
        <p:sp>
          <p:nvSpPr>
            <p:cNvPr id="94235" name="Freeform 52"/>
            <p:cNvSpPr>
              <a:spLocks/>
            </p:cNvSpPr>
            <p:nvPr/>
          </p:nvSpPr>
          <p:spPr bwMode="auto">
            <a:xfrm>
              <a:off x="1524000" y="2971800"/>
              <a:ext cx="381000" cy="533400"/>
            </a:xfrm>
            <a:custGeom>
              <a:avLst/>
              <a:gdLst>
                <a:gd name="T0" fmla="*/ 217714 w 336"/>
                <a:gd name="T1" fmla="*/ 0 h 432"/>
                <a:gd name="T2" fmla="*/ 381000 w 336"/>
                <a:gd name="T3" fmla="*/ 118533 h 432"/>
                <a:gd name="T4" fmla="*/ 108857 w 336"/>
                <a:gd name="T5" fmla="*/ 177800 h 432"/>
                <a:gd name="T6" fmla="*/ 108857 w 336"/>
                <a:gd name="T7" fmla="*/ 533400 h 432"/>
                <a:gd name="T8" fmla="*/ 0 w 336"/>
                <a:gd name="T9" fmla="*/ 414867 h 432"/>
                <a:gd name="T10" fmla="*/ 0 w 336"/>
                <a:gd name="T11" fmla="*/ 59267 h 432"/>
                <a:gd name="T12" fmla="*/ 21771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36" name="Freeform 53"/>
            <p:cNvSpPr>
              <a:spLocks/>
            </p:cNvSpPr>
            <p:nvPr/>
          </p:nvSpPr>
          <p:spPr bwMode="auto">
            <a:xfrm>
              <a:off x="1219200" y="2743200"/>
              <a:ext cx="381000" cy="457200"/>
            </a:xfrm>
            <a:custGeom>
              <a:avLst/>
              <a:gdLst>
                <a:gd name="T0" fmla="*/ 217714 w 336"/>
                <a:gd name="T1" fmla="*/ 0 h 432"/>
                <a:gd name="T2" fmla="*/ 381000 w 336"/>
                <a:gd name="T3" fmla="*/ 101600 h 432"/>
                <a:gd name="T4" fmla="*/ 108857 w 336"/>
                <a:gd name="T5" fmla="*/ 152400 h 432"/>
                <a:gd name="T6" fmla="*/ 108857 w 336"/>
                <a:gd name="T7" fmla="*/ 457200 h 432"/>
                <a:gd name="T8" fmla="*/ 0 w 336"/>
                <a:gd name="T9" fmla="*/ 355600 h 432"/>
                <a:gd name="T10" fmla="*/ 0 w 336"/>
                <a:gd name="T11" fmla="*/ 50800 h 432"/>
                <a:gd name="T12" fmla="*/ 21771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94237" name="Freeform 54"/>
            <p:cNvSpPr>
              <a:spLocks/>
            </p:cNvSpPr>
            <p:nvPr/>
          </p:nvSpPr>
          <p:spPr bwMode="auto">
            <a:xfrm>
              <a:off x="990600" y="2514600"/>
              <a:ext cx="304800" cy="457200"/>
            </a:xfrm>
            <a:custGeom>
              <a:avLst/>
              <a:gdLst>
                <a:gd name="T0" fmla="*/ 174171 w 336"/>
                <a:gd name="T1" fmla="*/ 0 h 432"/>
                <a:gd name="T2" fmla="*/ 304800 w 336"/>
                <a:gd name="T3" fmla="*/ 101600 h 432"/>
                <a:gd name="T4" fmla="*/ 87086 w 336"/>
                <a:gd name="T5" fmla="*/ 152400 h 432"/>
                <a:gd name="T6" fmla="*/ 87086 w 336"/>
                <a:gd name="T7" fmla="*/ 457200 h 432"/>
                <a:gd name="T8" fmla="*/ 0 w 336"/>
                <a:gd name="T9" fmla="*/ 355600 h 432"/>
                <a:gd name="T10" fmla="*/ 0 w 336"/>
                <a:gd name="T11" fmla="*/ 50800 h 432"/>
                <a:gd name="T12" fmla="*/ 17417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94238" name="Freeform 55"/>
          <p:cNvSpPr>
            <a:spLocks/>
          </p:cNvSpPr>
          <p:nvPr/>
        </p:nvSpPr>
        <p:spPr bwMode="auto">
          <a:xfrm>
            <a:off x="1524000" y="3352800"/>
            <a:ext cx="1600200" cy="533400"/>
          </a:xfrm>
          <a:custGeom>
            <a:avLst/>
            <a:gdLst>
              <a:gd name="T0" fmla="*/ 0 w 1008"/>
              <a:gd name="T1" fmla="*/ 76200 h 336"/>
              <a:gd name="T2" fmla="*/ 1600200 w 1008"/>
              <a:gd name="T3" fmla="*/ 533400 h 336"/>
              <a:gd name="T4" fmla="*/ 76200 w 1008"/>
              <a:gd name="T5" fmla="*/ 0 h 336"/>
              <a:gd name="T6" fmla="*/ 0 60000 65536"/>
              <a:gd name="T7" fmla="*/ 0 60000 65536"/>
              <a:gd name="T8" fmla="*/ 0 60000 65536"/>
              <a:gd name="T9" fmla="*/ 0 w 1008"/>
              <a:gd name="T10" fmla="*/ 0 h 336"/>
              <a:gd name="T11" fmla="*/ 1008 w 1008"/>
              <a:gd name="T12" fmla="*/ 336 h 336"/>
            </a:gdLst>
            <a:ahLst/>
            <a:cxnLst>
              <a:cxn ang="T6">
                <a:pos x="T0" y="T1"/>
              </a:cxn>
              <a:cxn ang="T7">
                <a:pos x="T2" y="T3"/>
              </a:cxn>
              <a:cxn ang="T8">
                <a:pos x="T4" y="T5"/>
              </a:cxn>
            </a:cxnLst>
            <a:rect l="T9" t="T10" r="T11" b="T12"/>
            <a:pathLst>
              <a:path w="1008" h="336">
                <a:moveTo>
                  <a:pt x="0" y="48"/>
                </a:moveTo>
                <a:lnTo>
                  <a:pt x="1008" y="336"/>
                </a:lnTo>
                <a:lnTo>
                  <a:pt x="48" y="0"/>
                </a:lnTo>
              </a:path>
            </a:pathLst>
          </a:custGeom>
          <a:solidFill>
            <a:schemeClr val="tx2"/>
          </a:solidFill>
          <a:ln w="9525">
            <a:solidFill>
              <a:schemeClr val="bg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4"/>
          <p:cNvSpPr>
            <a:spLocks noGrp="1" noChangeArrowheads="1"/>
          </p:cNvSpPr>
          <p:nvPr>
            <p:ph type="title"/>
          </p:nvPr>
        </p:nvSpPr>
        <p:spPr>
          <a:xfrm>
            <a:off x="633413" y="357188"/>
            <a:ext cx="7772400" cy="1143000"/>
          </a:xfrm>
        </p:spPr>
        <p:txBody>
          <a:bodyPr/>
          <a:lstStyle/>
          <a:p>
            <a:r>
              <a:rPr lang="en-US"/>
              <a:t>Consensus Object</a:t>
            </a:r>
          </a:p>
        </p:txBody>
      </p:sp>
      <p:sp>
        <p:nvSpPr>
          <p:cNvPr id="95235" name="Slide Number Placeholder 4"/>
          <p:cNvSpPr>
            <a:spLocks noGrp="1"/>
          </p:cNvSpPr>
          <p:nvPr>
            <p:ph type="sldNum" sz="quarter" idx="10"/>
          </p:nvPr>
        </p:nvSpPr>
        <p:spPr>
          <a:noFill/>
        </p:spPr>
        <p:txBody>
          <a:bodyPr/>
          <a:lstStyle/>
          <a:p>
            <a:fld id="{7CB10B7A-81DD-4495-925B-B153D0E44207}" type="slidenum">
              <a:rPr lang="x-none" smtClean="0">
                <a:cs typeface="Arial" pitchFamily="34" charset="0"/>
              </a:rPr>
              <a:pPr/>
              <a:t>67</a:t>
            </a:fld>
            <a:endParaRPr lang="en-US">
              <a:cs typeface="Arial" pitchFamily="34" charset="0"/>
            </a:endParaRPr>
          </a:p>
        </p:txBody>
      </p:sp>
      <p:sp>
        <p:nvSpPr>
          <p:cNvPr id="9523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95237" name="Rectangle 5"/>
          <p:cNvSpPr>
            <a:spLocks noChangeArrowheads="1"/>
          </p:cNvSpPr>
          <p:nvPr/>
        </p:nvSpPr>
        <p:spPr bwMode="auto">
          <a:xfrm>
            <a:off x="1373188" y="2767280"/>
            <a:ext cx="7315200" cy="1631216"/>
          </a:xfrm>
          <a:prstGeom prst="rect">
            <a:avLst/>
          </a:prstGeom>
          <a:solidFill>
            <a:schemeClr val="tx1"/>
          </a:solidFill>
          <a:ln w="9525">
            <a:noFill/>
            <a:miter lim="800000"/>
            <a:headEnd/>
            <a:tailEnd/>
          </a:ln>
        </p:spPr>
        <p:txBody>
          <a:bodyPr>
            <a:spAutoFit/>
          </a:bodyPr>
          <a:lstStyle/>
          <a:p>
            <a:pPr algn="l"/>
            <a:r>
              <a:rPr lang="fr-FR" sz="2000" b="0" dirty="0">
                <a:solidFill>
                  <a:srgbClr val="569CD6"/>
                </a:solidFill>
                <a:effectLst/>
                <a:latin typeface="Consolas" panose="020B0609020204030204" pitchFamily="49" charset="0"/>
              </a:rPr>
              <a:t>public</a:t>
            </a:r>
            <a:r>
              <a:rPr lang="fr-FR" sz="2000" b="0" dirty="0">
                <a:solidFill>
                  <a:srgbClr val="D4D4D4"/>
                </a:solidFill>
                <a:effectLst/>
                <a:latin typeface="Consolas" panose="020B0609020204030204" pitchFamily="49" charset="0"/>
              </a:rPr>
              <a:t> </a:t>
            </a:r>
            <a:r>
              <a:rPr lang="fr-FR" sz="2000" b="0" dirty="0">
                <a:solidFill>
                  <a:srgbClr val="569CD6"/>
                </a:solidFill>
                <a:effectLst/>
                <a:latin typeface="Consolas" panose="020B0609020204030204" pitchFamily="49" charset="0"/>
              </a:rPr>
              <a:t>interface</a:t>
            </a:r>
            <a:r>
              <a:rPr lang="fr-FR" sz="2000" b="0" dirty="0">
                <a:solidFill>
                  <a:srgbClr val="D4D4D4"/>
                </a:solidFill>
                <a:effectLst/>
                <a:latin typeface="Consolas" panose="020B0609020204030204" pitchFamily="49" charset="0"/>
              </a:rPr>
              <a:t> </a:t>
            </a:r>
            <a:r>
              <a:rPr lang="fr-FR" sz="2000" b="0" dirty="0">
                <a:solidFill>
                  <a:srgbClr val="4EC9B0"/>
                </a:solidFill>
                <a:effectLst/>
                <a:latin typeface="Consolas" panose="020B0609020204030204" pitchFamily="49" charset="0"/>
              </a:rPr>
              <a:t>Consensus</a:t>
            </a:r>
            <a:r>
              <a:rPr lang="fr-FR" sz="2000" b="0" dirty="0">
                <a:solidFill>
                  <a:srgbClr val="D4D4D4"/>
                </a:solidFill>
                <a:effectLst/>
                <a:latin typeface="Consolas" panose="020B0609020204030204" pitchFamily="49" charset="0"/>
              </a:rPr>
              <a:t>&lt;</a:t>
            </a:r>
            <a:r>
              <a:rPr lang="fr-FR" sz="2000" b="0" dirty="0">
                <a:solidFill>
                  <a:srgbClr val="4EC9B0"/>
                </a:solidFill>
                <a:effectLst/>
                <a:latin typeface="Consolas" panose="020B0609020204030204" pitchFamily="49" charset="0"/>
              </a:rPr>
              <a:t>T</a:t>
            </a:r>
            <a:r>
              <a:rPr lang="fr-FR" sz="2000" b="0" dirty="0">
                <a:solidFill>
                  <a:srgbClr val="D4D4D4"/>
                </a:solidFill>
                <a:effectLst/>
                <a:latin typeface="Consolas" panose="020B0609020204030204" pitchFamily="49" charset="0"/>
              </a:rPr>
              <a:t>&gt; {</a:t>
            </a:r>
          </a:p>
          <a:p>
            <a:pPr algn="l"/>
            <a:r>
              <a:rPr lang="fr-FR" sz="2000" b="0" dirty="0">
                <a:solidFill>
                  <a:srgbClr val="D4D4D4"/>
                </a:solidFill>
                <a:effectLst/>
                <a:latin typeface="Consolas" panose="020B0609020204030204" pitchFamily="49" charset="0"/>
              </a:rPr>
              <a:t>    </a:t>
            </a:r>
            <a:r>
              <a:rPr lang="fr-FR" sz="2000" b="0" dirty="0">
                <a:solidFill>
                  <a:srgbClr val="4EC9B0"/>
                </a:solidFill>
                <a:effectLst/>
                <a:latin typeface="Consolas" panose="020B0609020204030204" pitchFamily="49" charset="0"/>
              </a:rPr>
              <a:t>T</a:t>
            </a:r>
            <a:r>
              <a:rPr lang="fr-FR" sz="2000" b="0" dirty="0">
                <a:solidFill>
                  <a:srgbClr val="D4D4D4"/>
                </a:solidFill>
                <a:effectLst/>
                <a:latin typeface="Consolas" panose="020B0609020204030204" pitchFamily="49" charset="0"/>
              </a:rPr>
              <a:t> </a:t>
            </a:r>
            <a:r>
              <a:rPr lang="fr-FR" sz="2000" b="0" dirty="0" err="1">
                <a:solidFill>
                  <a:srgbClr val="DCDCAA"/>
                </a:solidFill>
                <a:effectLst/>
                <a:latin typeface="Consolas" panose="020B0609020204030204" pitchFamily="49" charset="0"/>
              </a:rPr>
              <a:t>decide</a:t>
            </a:r>
            <a:r>
              <a:rPr lang="fr-FR" sz="2000" b="0" dirty="0">
                <a:solidFill>
                  <a:srgbClr val="D4D4D4"/>
                </a:solidFill>
                <a:effectLst/>
                <a:latin typeface="Consolas" panose="020B0609020204030204" pitchFamily="49" charset="0"/>
              </a:rPr>
              <a:t>(</a:t>
            </a:r>
            <a:r>
              <a:rPr lang="fr-FR" sz="2000" b="0" dirty="0">
                <a:solidFill>
                  <a:srgbClr val="4EC9B0"/>
                </a:solidFill>
                <a:effectLst/>
                <a:latin typeface="Consolas" panose="020B0609020204030204" pitchFamily="49" charset="0"/>
              </a:rPr>
              <a:t>T</a:t>
            </a:r>
            <a:r>
              <a:rPr lang="fr-FR" sz="2000" b="0" dirty="0">
                <a:solidFill>
                  <a:srgbClr val="D4D4D4"/>
                </a:solidFill>
                <a:effectLst/>
                <a:latin typeface="Consolas" panose="020B0609020204030204" pitchFamily="49" charset="0"/>
              </a:rPr>
              <a:t> </a:t>
            </a:r>
            <a:r>
              <a:rPr lang="fr-FR" sz="2000" b="0" dirty="0">
                <a:solidFill>
                  <a:srgbClr val="9CDCFE"/>
                </a:solidFill>
                <a:effectLst/>
                <a:latin typeface="Consolas" panose="020B0609020204030204" pitchFamily="49" charset="0"/>
              </a:rPr>
              <a:t>value</a:t>
            </a:r>
            <a:r>
              <a:rPr lang="fr-FR" sz="2000" b="0" dirty="0">
                <a:solidFill>
                  <a:srgbClr val="D4D4D4"/>
                </a:solidFill>
                <a:effectLst/>
                <a:latin typeface="Consolas" panose="020B0609020204030204" pitchFamily="49" charset="0"/>
              </a:rPr>
              <a:t>);</a:t>
            </a:r>
          </a:p>
          <a:p>
            <a:pPr algn="l"/>
            <a:r>
              <a:rPr lang="fr-FR" sz="2000" b="0" dirty="0">
                <a:solidFill>
                  <a:srgbClr val="D4D4D4"/>
                </a:solidFill>
                <a:effectLst/>
                <a:latin typeface="Consolas" panose="020B0609020204030204" pitchFamily="49" charset="0"/>
              </a:rPr>
              <a:t>   }</a:t>
            </a:r>
          </a:p>
          <a:p>
            <a:pPr algn="l"/>
            <a:r>
              <a:rPr lang="fr-FR" sz="2000" b="0" dirty="0">
                <a:solidFill>
                  <a:srgbClr val="D4D4D4"/>
                </a:solidFill>
                <a:effectLst/>
                <a:latin typeface="Consolas" panose="020B0609020204030204" pitchFamily="49" charset="0"/>
              </a:rPr>
              <a:t>   </a:t>
            </a:r>
          </a:p>
          <a:p>
            <a:pPr algn="l"/>
            <a:r>
              <a:rPr lang="fr-FR" sz="2000" b="0" dirty="0">
                <a:solidFill>
                  <a:srgbClr val="D4D4D4"/>
                </a:solidFill>
                <a:effectLst/>
                <a:latin typeface="Consolas" panose="020B0609020204030204" pitchFamily="49" charset="0"/>
              </a:rPr>
              <a: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3"/>
          <p:cNvSpPr>
            <a:spLocks noGrp="1" noChangeArrowheads="1"/>
          </p:cNvSpPr>
          <p:nvPr>
            <p:ph type="title"/>
          </p:nvPr>
        </p:nvSpPr>
        <p:spPr/>
        <p:txBody>
          <a:bodyPr/>
          <a:lstStyle/>
          <a:p>
            <a:r>
              <a:rPr lang="en-US"/>
              <a:t>Concurrent Consensus Object</a:t>
            </a:r>
          </a:p>
        </p:txBody>
      </p:sp>
      <p:sp>
        <p:nvSpPr>
          <p:cNvPr id="96259" name="Slide Number Placeholder 4"/>
          <p:cNvSpPr>
            <a:spLocks noGrp="1"/>
          </p:cNvSpPr>
          <p:nvPr>
            <p:ph type="sldNum" sz="quarter" idx="10"/>
          </p:nvPr>
        </p:nvSpPr>
        <p:spPr>
          <a:noFill/>
        </p:spPr>
        <p:txBody>
          <a:bodyPr/>
          <a:lstStyle/>
          <a:p>
            <a:fld id="{9BA4CC4E-C585-4799-8662-812B889A56DE}" type="slidenum">
              <a:rPr lang="x-none" smtClean="0">
                <a:cs typeface="Arial" pitchFamily="34" charset="0"/>
              </a:rPr>
              <a:pPr/>
              <a:t>68</a:t>
            </a:fld>
            <a:endParaRPr lang="en-US">
              <a:cs typeface="Arial" pitchFamily="34" charset="0"/>
            </a:endParaRPr>
          </a:p>
        </p:txBody>
      </p:sp>
      <p:sp>
        <p:nvSpPr>
          <p:cNvPr id="9625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2" name="TextBox 1">
            <a:extLst>
              <a:ext uri="{FF2B5EF4-FFF2-40B4-BE49-F238E27FC236}">
                <a16:creationId xmlns:a16="http://schemas.microsoft.com/office/drawing/2014/main" id="{86E4937C-438F-DD00-DF65-FA0CFE707C53}"/>
              </a:ext>
            </a:extLst>
          </p:cNvPr>
          <p:cNvSpPr txBox="1"/>
          <p:nvPr/>
        </p:nvSpPr>
        <p:spPr bwMode="auto">
          <a:xfrm>
            <a:off x="1025047" y="1827933"/>
            <a:ext cx="596521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consider only one time objects:</a:t>
            </a:r>
          </a:p>
        </p:txBody>
      </p:sp>
      <p:sp>
        <p:nvSpPr>
          <p:cNvPr id="3" name="TextBox 2">
            <a:extLst>
              <a:ext uri="{FF2B5EF4-FFF2-40B4-BE49-F238E27FC236}">
                <a16:creationId xmlns:a16="http://schemas.microsoft.com/office/drawing/2014/main" id="{0CCB78DB-07F6-834C-0EBF-2171BC644125}"/>
              </a:ext>
            </a:extLst>
          </p:cNvPr>
          <p:cNvSpPr txBox="1"/>
          <p:nvPr/>
        </p:nvSpPr>
        <p:spPr bwMode="auto">
          <a:xfrm>
            <a:off x="1025047" y="3927801"/>
            <a:ext cx="731259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Linearizable to sequential consensus object:</a:t>
            </a:r>
          </a:p>
        </p:txBody>
      </p:sp>
      <p:sp>
        <p:nvSpPr>
          <p:cNvPr id="4" name="TextBox 3">
            <a:extLst>
              <a:ext uri="{FF2B5EF4-FFF2-40B4-BE49-F238E27FC236}">
                <a16:creationId xmlns:a16="http://schemas.microsoft.com/office/drawing/2014/main" id="{9EE8EC50-8EB6-7B28-D63A-DB079C931282}"/>
              </a:ext>
            </a:extLst>
          </p:cNvPr>
          <p:cNvSpPr txBox="1"/>
          <p:nvPr/>
        </p:nvSpPr>
        <p:spPr bwMode="auto">
          <a:xfrm>
            <a:off x="1921487" y="2877867"/>
            <a:ext cx="5880577"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each thread calls method only once</a:t>
            </a:r>
          </a:p>
        </p:txBody>
      </p:sp>
      <p:sp>
        <p:nvSpPr>
          <p:cNvPr id="5" name="TextBox 4">
            <a:extLst>
              <a:ext uri="{FF2B5EF4-FFF2-40B4-BE49-F238E27FC236}">
                <a16:creationId xmlns:a16="http://schemas.microsoft.com/office/drawing/2014/main" id="{C19C130B-B804-E77B-D1EF-11C0EF0B56DA}"/>
              </a:ext>
            </a:extLst>
          </p:cNvPr>
          <p:cNvSpPr txBox="1"/>
          <p:nvPr/>
        </p:nvSpPr>
        <p:spPr bwMode="auto">
          <a:xfrm>
            <a:off x="1921487" y="4977734"/>
            <a:ext cx="461266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Winner’s call went first</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2"/>
          <p:cNvSpPr>
            <a:spLocks noGrp="1" noChangeArrowheads="1"/>
          </p:cNvSpPr>
          <p:nvPr>
            <p:ph type="title"/>
          </p:nvPr>
        </p:nvSpPr>
        <p:spPr/>
        <p:txBody>
          <a:bodyPr/>
          <a:lstStyle/>
          <a:p>
            <a:r>
              <a:rPr lang="en-US"/>
              <a:t>Java Jargon Watch</a:t>
            </a:r>
          </a:p>
        </p:txBody>
      </p:sp>
      <p:sp>
        <p:nvSpPr>
          <p:cNvPr id="97283" name="Slide Number Placeholder 4"/>
          <p:cNvSpPr>
            <a:spLocks noGrp="1"/>
          </p:cNvSpPr>
          <p:nvPr>
            <p:ph type="sldNum" sz="quarter" idx="10"/>
          </p:nvPr>
        </p:nvSpPr>
        <p:spPr>
          <a:noFill/>
        </p:spPr>
        <p:txBody>
          <a:bodyPr/>
          <a:lstStyle/>
          <a:p>
            <a:fld id="{67A28CA4-9D7A-41A2-8786-C8175819CA0D}" type="slidenum">
              <a:rPr lang="x-none" smtClean="0">
                <a:cs typeface="Arial" pitchFamily="34" charset="0"/>
              </a:rPr>
              <a:pPr/>
              <a:t>69</a:t>
            </a:fld>
            <a:endParaRPr lang="en-US">
              <a:cs typeface="Arial" pitchFamily="34" charset="0"/>
            </a:endParaRPr>
          </a:p>
        </p:txBody>
      </p:sp>
      <p:sp>
        <p:nvSpPr>
          <p:cNvPr id="9728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2" name="TextBox 1">
            <a:extLst>
              <a:ext uri="{FF2B5EF4-FFF2-40B4-BE49-F238E27FC236}">
                <a16:creationId xmlns:a16="http://schemas.microsoft.com/office/drawing/2014/main" id="{1CBE4109-5AB0-ECA7-E534-DC1D312408ED}"/>
              </a:ext>
            </a:extLst>
          </p:cNvPr>
          <p:cNvSpPr txBox="1"/>
          <p:nvPr/>
        </p:nvSpPr>
        <p:spPr bwMode="auto">
          <a:xfrm>
            <a:off x="685800" y="2288213"/>
            <a:ext cx="779238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Define Consensus protocol as an abstract class</a:t>
            </a:r>
          </a:p>
        </p:txBody>
      </p:sp>
      <p:sp>
        <p:nvSpPr>
          <p:cNvPr id="3" name="TextBox 2">
            <a:extLst>
              <a:ext uri="{FF2B5EF4-FFF2-40B4-BE49-F238E27FC236}">
                <a16:creationId xmlns:a16="http://schemas.microsoft.com/office/drawing/2014/main" id="{118CE62F-0351-F5AC-C68E-A9968C977831}"/>
              </a:ext>
            </a:extLst>
          </p:cNvPr>
          <p:cNvSpPr txBox="1"/>
          <p:nvPr/>
        </p:nvSpPr>
        <p:spPr bwMode="auto">
          <a:xfrm>
            <a:off x="685800" y="4354318"/>
            <a:ext cx="43002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Subclasses do the rest</a:t>
            </a:r>
          </a:p>
        </p:txBody>
      </p:sp>
      <p:sp>
        <p:nvSpPr>
          <p:cNvPr id="4" name="TextBox 3">
            <a:extLst>
              <a:ext uri="{FF2B5EF4-FFF2-40B4-BE49-F238E27FC236}">
                <a16:creationId xmlns:a16="http://schemas.microsoft.com/office/drawing/2014/main" id="{198B2C6C-3FE6-197B-DD2F-B893D6F04B2F}"/>
              </a:ext>
            </a:extLst>
          </p:cNvPr>
          <p:cNvSpPr txBox="1"/>
          <p:nvPr/>
        </p:nvSpPr>
        <p:spPr bwMode="auto">
          <a:xfrm>
            <a:off x="685800" y="3321265"/>
            <a:ext cx="497951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Some methods predefined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a:xfrm>
            <a:off x="633413" y="357188"/>
            <a:ext cx="7772400" cy="1143000"/>
          </a:xfrm>
        </p:spPr>
        <p:txBody>
          <a:bodyPr/>
          <a:lstStyle/>
          <a:p>
            <a:r>
              <a:rPr lang="en-US"/>
              <a:t>Generic Consensus Protocol</a:t>
            </a:r>
          </a:p>
        </p:txBody>
      </p:sp>
      <p:sp>
        <p:nvSpPr>
          <p:cNvPr id="98307" name="Slide Number Placeholder 4"/>
          <p:cNvSpPr>
            <a:spLocks noGrp="1"/>
          </p:cNvSpPr>
          <p:nvPr>
            <p:ph type="sldNum" sz="quarter" idx="10"/>
          </p:nvPr>
        </p:nvSpPr>
        <p:spPr>
          <a:noFill/>
        </p:spPr>
        <p:txBody>
          <a:bodyPr/>
          <a:lstStyle/>
          <a:p>
            <a:fld id="{FF43B260-D750-4F65-9042-6A2628C82A3E}" type="slidenum">
              <a:rPr lang="x-none" smtClean="0">
                <a:cs typeface="Arial" pitchFamily="34" charset="0"/>
              </a:rPr>
              <a:pPr/>
              <a:t>70</a:t>
            </a:fld>
            <a:endParaRPr lang="en-US">
              <a:cs typeface="Arial" pitchFamily="34" charset="0"/>
            </a:endParaRPr>
          </a:p>
        </p:txBody>
      </p:sp>
      <p:sp>
        <p:nvSpPr>
          <p:cNvPr id="9830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98309" name="Rectangle 5"/>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[N];</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ThreadID</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08721EC0-2CB6-E209-B4F7-CA92625BCD3D}"/>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[N];</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ThreadID</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99333" name="Rectangle 3"/>
          <p:cNvSpPr>
            <a:spLocks noGrp="1" noChangeArrowheads="1"/>
          </p:cNvSpPr>
          <p:nvPr>
            <p:ph type="title"/>
          </p:nvPr>
        </p:nvSpPr>
        <p:spPr>
          <a:xfrm>
            <a:off x="633413" y="357188"/>
            <a:ext cx="7772400" cy="1143000"/>
          </a:xfrm>
        </p:spPr>
        <p:txBody>
          <a:bodyPr/>
          <a:lstStyle/>
          <a:p>
            <a:r>
              <a:rPr lang="en-US"/>
              <a:t>Generic Consensus Protocol</a:t>
            </a:r>
          </a:p>
        </p:txBody>
      </p:sp>
      <p:sp>
        <p:nvSpPr>
          <p:cNvPr id="99331" name="Slide Number Placeholder 4"/>
          <p:cNvSpPr>
            <a:spLocks noGrp="1"/>
          </p:cNvSpPr>
          <p:nvPr>
            <p:ph type="sldNum" sz="quarter" idx="10"/>
          </p:nvPr>
        </p:nvSpPr>
        <p:spPr>
          <a:noFill/>
        </p:spPr>
        <p:txBody>
          <a:bodyPr/>
          <a:lstStyle/>
          <a:p>
            <a:fld id="{C1C663CC-8972-4F09-B35D-86D70DDF9910}" type="slidenum">
              <a:rPr lang="x-none" smtClean="0">
                <a:cs typeface="Arial" pitchFamily="34" charset="0"/>
              </a:rPr>
              <a:pPr/>
              <a:t>71</a:t>
            </a:fld>
            <a:endParaRPr lang="en-US">
              <a:cs typeface="Arial" pitchFamily="34" charset="0"/>
            </a:endParaRPr>
          </a:p>
        </p:txBody>
      </p:sp>
      <p:sp>
        <p:nvSpPr>
          <p:cNvPr id="9933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99334" name="AutoShape 6"/>
          <p:cNvSpPr>
            <a:spLocks noChangeArrowheads="1"/>
          </p:cNvSpPr>
          <p:nvPr/>
        </p:nvSpPr>
        <p:spPr bwMode="auto">
          <a:xfrm>
            <a:off x="1175544" y="2297648"/>
            <a:ext cx="4920456" cy="419100"/>
          </a:xfrm>
          <a:prstGeom prst="wedgeRoundRectCallout">
            <a:avLst>
              <a:gd name="adj1" fmla="val 50661"/>
              <a:gd name="adj2" fmla="val 122727"/>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99335" name="Text Box 7"/>
          <p:cNvSpPr txBox="1">
            <a:spLocks noChangeArrowheads="1"/>
          </p:cNvSpPr>
          <p:nvPr/>
        </p:nvSpPr>
        <p:spPr bwMode="auto">
          <a:xfrm>
            <a:off x="6260306" y="2243673"/>
            <a:ext cx="2747963" cy="946150"/>
          </a:xfrm>
          <a:prstGeom prst="rect">
            <a:avLst/>
          </a:prstGeom>
          <a:solidFill>
            <a:schemeClr val="bg1"/>
          </a:solidFill>
          <a:ln w="38100">
            <a:solidFill>
              <a:srgbClr val="C00000"/>
            </a:solidFill>
            <a:miter lim="800000"/>
            <a:headEnd/>
            <a:tailEnd/>
          </a:ln>
        </p:spPr>
        <p:txBody>
          <a:bodyPr wrap="square">
            <a:spAutoFit/>
          </a:bodyPr>
          <a:lstStyle/>
          <a:p>
            <a:r>
              <a:rPr lang="en-US" dirty="0">
                <a:solidFill>
                  <a:srgbClr val="FFFF00"/>
                </a:solidFill>
                <a:latin typeface="Arial" pitchFamily="34" charset="0"/>
                <a:cs typeface="Arial" pitchFamily="34" charset="0"/>
              </a:rPr>
              <a:t>Each thread’s proposed value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3F21D677-9889-F849-B3F5-58E01E271D09}"/>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[N];</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ThreadID</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00357" name="Rectangle 3"/>
          <p:cNvSpPr>
            <a:spLocks noGrp="1" noChangeArrowheads="1"/>
          </p:cNvSpPr>
          <p:nvPr>
            <p:ph type="title"/>
          </p:nvPr>
        </p:nvSpPr>
        <p:spPr>
          <a:xfrm>
            <a:off x="633413" y="357188"/>
            <a:ext cx="7772400" cy="1143000"/>
          </a:xfrm>
        </p:spPr>
        <p:txBody>
          <a:bodyPr/>
          <a:lstStyle/>
          <a:p>
            <a:r>
              <a:rPr lang="en-US"/>
              <a:t>Generic Consensus Protocol</a:t>
            </a:r>
          </a:p>
        </p:txBody>
      </p:sp>
      <p:sp>
        <p:nvSpPr>
          <p:cNvPr id="100355" name="Slide Number Placeholder 4"/>
          <p:cNvSpPr>
            <a:spLocks noGrp="1"/>
          </p:cNvSpPr>
          <p:nvPr>
            <p:ph type="sldNum" sz="quarter" idx="10"/>
          </p:nvPr>
        </p:nvSpPr>
        <p:spPr>
          <a:noFill/>
        </p:spPr>
        <p:txBody>
          <a:bodyPr/>
          <a:lstStyle/>
          <a:p>
            <a:fld id="{BD25341E-C60C-495B-A575-65CDEE3ABF1F}" type="slidenum">
              <a:rPr lang="x-none" smtClean="0">
                <a:cs typeface="Arial" pitchFamily="34" charset="0"/>
              </a:rPr>
              <a:pPr/>
              <a:t>72</a:t>
            </a:fld>
            <a:endParaRPr lang="en-US">
              <a:cs typeface="Arial" pitchFamily="34" charset="0"/>
            </a:endParaRPr>
          </a:p>
        </p:txBody>
      </p:sp>
      <p:sp>
        <p:nvSpPr>
          <p:cNvPr id="10035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0358" name="AutoShape 6"/>
          <p:cNvSpPr>
            <a:spLocks noChangeArrowheads="1"/>
          </p:cNvSpPr>
          <p:nvPr/>
        </p:nvSpPr>
        <p:spPr bwMode="auto">
          <a:xfrm>
            <a:off x="1109663" y="2954070"/>
            <a:ext cx="5024437" cy="1208088"/>
          </a:xfrm>
          <a:prstGeom prst="wedgeRoundRectCallout">
            <a:avLst>
              <a:gd name="adj1" fmla="val 33775"/>
              <a:gd name="adj2" fmla="val 92183"/>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00359" name="Text Box 7"/>
          <p:cNvSpPr txBox="1">
            <a:spLocks noChangeArrowheads="1"/>
          </p:cNvSpPr>
          <p:nvPr/>
        </p:nvSpPr>
        <p:spPr bwMode="auto">
          <a:xfrm>
            <a:off x="4843463" y="4879975"/>
            <a:ext cx="3381375" cy="519113"/>
          </a:xfrm>
          <a:prstGeom prst="rect">
            <a:avLst/>
          </a:prstGeom>
          <a:solidFill>
            <a:schemeClr val="bg1"/>
          </a:solid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Propose a value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486BB15D-ACEB-BADB-C3F1-1870B6BC80D0}"/>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[N];</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protected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proposed</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ThreadID</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01381" name="Rectangle 5"/>
          <p:cNvSpPr>
            <a:spLocks noGrp="1" noChangeArrowheads="1"/>
          </p:cNvSpPr>
          <p:nvPr>
            <p:ph type="title"/>
          </p:nvPr>
        </p:nvSpPr>
        <p:spPr>
          <a:xfrm>
            <a:off x="633413" y="357188"/>
            <a:ext cx="7772400" cy="1143000"/>
          </a:xfrm>
        </p:spPr>
        <p:txBody>
          <a:bodyPr/>
          <a:lstStyle/>
          <a:p>
            <a:r>
              <a:rPr lang="en-US"/>
              <a:t>Generic Consensus Protocol</a:t>
            </a:r>
          </a:p>
        </p:txBody>
      </p:sp>
      <p:sp>
        <p:nvSpPr>
          <p:cNvPr id="101379" name="Slide Number Placeholder 4"/>
          <p:cNvSpPr>
            <a:spLocks noGrp="1"/>
          </p:cNvSpPr>
          <p:nvPr>
            <p:ph type="sldNum" sz="quarter" idx="10"/>
          </p:nvPr>
        </p:nvSpPr>
        <p:spPr>
          <a:noFill/>
        </p:spPr>
        <p:txBody>
          <a:bodyPr/>
          <a:lstStyle/>
          <a:p>
            <a:fld id="{C9FC058E-26E0-434E-87CF-8BC8AE196659}" type="slidenum">
              <a:rPr lang="x-none" smtClean="0">
                <a:cs typeface="Arial" pitchFamily="34" charset="0"/>
              </a:rPr>
              <a:pPr/>
              <a:t>73</a:t>
            </a:fld>
            <a:endParaRPr lang="en-US">
              <a:cs typeface="Arial" pitchFamily="34" charset="0"/>
            </a:endParaRPr>
          </a:p>
        </p:txBody>
      </p:sp>
      <p:sp>
        <p:nvSpPr>
          <p:cNvPr id="10137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01382" name="AutoShape 6"/>
          <p:cNvSpPr>
            <a:spLocks noChangeArrowheads="1"/>
          </p:cNvSpPr>
          <p:nvPr/>
        </p:nvSpPr>
        <p:spPr bwMode="auto">
          <a:xfrm>
            <a:off x="1220788" y="4054475"/>
            <a:ext cx="4989512" cy="620713"/>
          </a:xfrm>
          <a:prstGeom prst="wedgeRoundRectCallout">
            <a:avLst>
              <a:gd name="adj1" fmla="val -7699"/>
              <a:gd name="adj2" fmla="val -268412"/>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01383" name="Text Box 7"/>
          <p:cNvSpPr txBox="1">
            <a:spLocks noChangeArrowheads="1"/>
          </p:cNvSpPr>
          <p:nvPr/>
        </p:nvSpPr>
        <p:spPr bwMode="auto">
          <a:xfrm>
            <a:off x="1414463" y="1754188"/>
            <a:ext cx="6750050" cy="954107"/>
          </a:xfrm>
          <a:prstGeom prst="rect">
            <a:avLst/>
          </a:prstGeom>
          <a:solidFill>
            <a:schemeClr val="bg1"/>
          </a:solid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Decide a value: </a:t>
            </a:r>
            <a:r>
              <a:rPr lang="en-US" i="1" dirty="0">
                <a:solidFill>
                  <a:schemeClr val="bg2"/>
                </a:solidFill>
                <a:latin typeface="Arial" pitchFamily="34" charset="0"/>
                <a:cs typeface="Arial" pitchFamily="34" charset="0"/>
              </a:rPr>
              <a:t>abstract</a:t>
            </a:r>
            <a:r>
              <a:rPr lang="en-US" dirty="0">
                <a:solidFill>
                  <a:srgbClr val="FFFF00"/>
                </a:solidFill>
                <a:latin typeface="Arial" pitchFamily="34" charset="0"/>
                <a:cs typeface="Arial" pitchFamily="34" charset="0"/>
              </a:rPr>
              <a:t> method means subclass provides code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Slide Number Placeholder 4"/>
          <p:cNvSpPr>
            <a:spLocks noGrp="1"/>
          </p:cNvSpPr>
          <p:nvPr>
            <p:ph type="sldNum" sz="quarter" idx="10"/>
          </p:nvPr>
        </p:nvSpPr>
        <p:spPr>
          <a:noFill/>
        </p:spPr>
        <p:txBody>
          <a:bodyPr/>
          <a:lstStyle/>
          <a:p>
            <a:fld id="{3AB548F8-8BCC-4B43-9E7F-4CCFB8D32A9D}" type="slidenum">
              <a:rPr lang="x-none" smtClean="0">
                <a:cs typeface="Arial" pitchFamily="34" charset="0"/>
              </a:rPr>
              <a:pPr/>
              <a:t>74</a:t>
            </a:fld>
            <a:endParaRPr lang="en-US">
              <a:cs typeface="Arial" pitchFamily="34" charset="0"/>
            </a:endParaRPr>
          </a:p>
        </p:txBody>
      </p:sp>
      <p:sp>
        <p:nvSpPr>
          <p:cNvPr id="10240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02404" name="Rectangle 5"/>
          <p:cNvSpPr>
            <a:spLocks noChangeArrowheads="1"/>
          </p:cNvSpPr>
          <p:nvPr/>
        </p:nvSpPr>
        <p:spPr bwMode="auto">
          <a:xfrm>
            <a:off x="685800" y="2130425"/>
            <a:ext cx="7772400" cy="1470025"/>
          </a:xfrm>
          <a:prstGeom prst="rect">
            <a:avLst/>
          </a:prstGeom>
          <a:noFill/>
          <a:ln w="9525">
            <a:noFill/>
            <a:miter lim="800000"/>
            <a:headEnd/>
            <a:tailEnd/>
          </a:ln>
        </p:spPr>
        <p:txBody>
          <a:bodyPr anchor="ctr"/>
          <a:lstStyle/>
          <a:p>
            <a:r>
              <a:rPr lang="en-US" sz="4400" dirty="0">
                <a:solidFill>
                  <a:srgbClr val="FFFF00"/>
                </a:solidFill>
                <a:latin typeface="Arial" pitchFamily="34" charset="0"/>
                <a:cs typeface="Arial" pitchFamily="34" charset="0"/>
              </a:rPr>
              <a:t>Can a FIFO Queue</a:t>
            </a:r>
          </a:p>
          <a:p>
            <a:r>
              <a:rPr lang="en-US" sz="4400" dirty="0">
                <a:solidFill>
                  <a:srgbClr val="FFFF00"/>
                </a:solidFill>
                <a:latin typeface="Arial" pitchFamily="34" charset="0"/>
                <a:cs typeface="Arial" pitchFamily="34" charset="0"/>
              </a:rPr>
              <a:t>Implement Consensus?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2"/>
          <p:cNvSpPr>
            <a:spLocks noGrp="1" noChangeArrowheads="1"/>
          </p:cNvSpPr>
          <p:nvPr>
            <p:ph type="title"/>
          </p:nvPr>
        </p:nvSpPr>
        <p:spPr/>
        <p:txBody>
          <a:bodyPr/>
          <a:lstStyle/>
          <a:p>
            <a:r>
              <a:rPr lang="en-US" dirty="0"/>
              <a:t>FIFO Consensus</a:t>
            </a:r>
          </a:p>
        </p:txBody>
      </p:sp>
      <p:sp>
        <p:nvSpPr>
          <p:cNvPr id="103427" name="Slide Number Placeholder 4"/>
          <p:cNvSpPr>
            <a:spLocks noGrp="1"/>
          </p:cNvSpPr>
          <p:nvPr>
            <p:ph type="sldNum" sz="quarter" idx="10"/>
          </p:nvPr>
        </p:nvSpPr>
        <p:spPr>
          <a:noFill/>
        </p:spPr>
        <p:txBody>
          <a:bodyPr/>
          <a:lstStyle/>
          <a:p>
            <a:fld id="{96753E4C-4143-4977-8D5B-B340267498E6}" type="slidenum">
              <a:rPr lang="x-none" smtClean="0">
                <a:cs typeface="Arial" pitchFamily="34" charset="0"/>
              </a:rPr>
              <a:pPr/>
              <a:t>75</a:t>
            </a:fld>
            <a:endParaRPr lang="en-US">
              <a:cs typeface="Arial" pitchFamily="34" charset="0"/>
            </a:endParaRPr>
          </a:p>
        </p:txBody>
      </p:sp>
      <p:sp>
        <p:nvSpPr>
          <p:cNvPr id="10342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3429" name="Rectangle 3"/>
          <p:cNvSpPr>
            <a:spLocks noChangeArrowheads="1"/>
          </p:cNvSpPr>
          <p:nvPr/>
        </p:nvSpPr>
        <p:spPr bwMode="auto">
          <a:xfrm>
            <a:off x="1828800" y="2438400"/>
            <a:ext cx="914400" cy="990600"/>
          </a:xfrm>
          <a:prstGeom prst="rect">
            <a:avLst/>
          </a:prstGeom>
          <a:solidFill>
            <a:srgbClr val="6666FF">
              <a:alpha val="50000"/>
            </a:srgbClr>
          </a:solidFill>
          <a:ln w="38100">
            <a:solidFill>
              <a:schemeClr val="bg2"/>
            </a:solidFill>
            <a:miter lim="800000"/>
            <a:headEnd/>
            <a:tailEnd/>
          </a:ln>
        </p:spPr>
        <p:txBody>
          <a:bodyPr wrap="none" anchor="ctr"/>
          <a:lstStyle/>
          <a:p>
            <a:endParaRPr lang="en-US" dirty="0">
              <a:latin typeface="Arial" pitchFamily="34" charset="0"/>
            </a:endParaRPr>
          </a:p>
        </p:txBody>
      </p:sp>
      <p:sp>
        <p:nvSpPr>
          <p:cNvPr id="103430" name="Rectangle 4"/>
          <p:cNvSpPr>
            <a:spLocks noChangeArrowheads="1"/>
          </p:cNvSpPr>
          <p:nvPr/>
        </p:nvSpPr>
        <p:spPr bwMode="auto">
          <a:xfrm>
            <a:off x="2743200" y="2438400"/>
            <a:ext cx="914400" cy="990600"/>
          </a:xfrm>
          <a:prstGeom prst="rect">
            <a:avLst/>
          </a:prstGeom>
          <a:solidFill>
            <a:srgbClr val="FF0000">
              <a:alpha val="50000"/>
            </a:srgbClr>
          </a:solidFill>
          <a:ln w="38100">
            <a:solidFill>
              <a:schemeClr val="bg2"/>
            </a:solidFill>
            <a:miter lim="800000"/>
            <a:headEnd/>
            <a:tailEnd/>
          </a:ln>
        </p:spPr>
        <p:txBody>
          <a:bodyPr wrap="none" anchor="ctr"/>
          <a:lstStyle/>
          <a:p>
            <a:endParaRPr lang="en-US" dirty="0">
              <a:latin typeface="Arial" pitchFamily="34" charset="0"/>
            </a:endParaRPr>
          </a:p>
        </p:txBody>
      </p:sp>
      <p:sp>
        <p:nvSpPr>
          <p:cNvPr id="103431" name="Text Box 5"/>
          <p:cNvSpPr txBox="1">
            <a:spLocks noChangeArrowheads="1"/>
          </p:cNvSpPr>
          <p:nvPr/>
        </p:nvSpPr>
        <p:spPr bwMode="auto">
          <a:xfrm>
            <a:off x="4224032" y="2521676"/>
            <a:ext cx="3281668" cy="584775"/>
          </a:xfrm>
          <a:prstGeom prst="rect">
            <a:avLst/>
          </a:prstGeom>
          <a:noFill/>
          <a:ln w="38100">
            <a:solidFill>
              <a:srgbClr val="FF0000"/>
            </a:solidFill>
            <a:miter lim="800000"/>
            <a:headEnd/>
            <a:tailEnd/>
          </a:ln>
        </p:spPr>
        <p:txBody>
          <a:bodyPr wrap="none">
            <a:spAutoFit/>
          </a:bodyPr>
          <a:lstStyle/>
          <a:p>
            <a:r>
              <a:rPr lang="en-US" sz="3200" b="1" dirty="0">
                <a:solidFill>
                  <a:srgbClr val="FFFF00"/>
                </a:solidFill>
                <a:latin typeface="Arial" pitchFamily="34" charset="0"/>
                <a:cs typeface="Arial" pitchFamily="34" charset="0"/>
              </a:rPr>
              <a:t>proposed array 	</a:t>
            </a:r>
          </a:p>
        </p:txBody>
      </p:sp>
      <p:sp>
        <p:nvSpPr>
          <p:cNvPr id="103432" name="Rectangle 6"/>
          <p:cNvSpPr>
            <a:spLocks noChangeArrowheads="1"/>
          </p:cNvSpPr>
          <p:nvPr/>
        </p:nvSpPr>
        <p:spPr bwMode="auto">
          <a:xfrm>
            <a:off x="1828800" y="43434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103433" name="Rectangle 7"/>
          <p:cNvSpPr>
            <a:spLocks noChangeArrowheads="1"/>
          </p:cNvSpPr>
          <p:nvPr/>
        </p:nvSpPr>
        <p:spPr bwMode="auto">
          <a:xfrm>
            <a:off x="2743200" y="4343400"/>
            <a:ext cx="914400" cy="914400"/>
          </a:xfrm>
          <a:prstGeom prst="rect">
            <a:avLst/>
          </a:prstGeom>
          <a:noFill/>
          <a:ln w="38100">
            <a:solidFill>
              <a:schemeClr val="bg2"/>
            </a:solidFill>
            <a:miter lim="800000"/>
            <a:headEnd/>
            <a:tailEnd/>
          </a:ln>
        </p:spPr>
        <p:txBody>
          <a:bodyPr wrap="none" anchor="ctr"/>
          <a:lstStyle/>
          <a:p>
            <a:endParaRPr lang="en-US" dirty="0">
              <a:solidFill>
                <a:schemeClr val="bg2"/>
              </a:solidFill>
              <a:latin typeface="Arial" pitchFamily="34" charset="0"/>
            </a:endParaRPr>
          </a:p>
        </p:txBody>
      </p:sp>
      <p:sp>
        <p:nvSpPr>
          <p:cNvPr id="103434" name="Rectangle 8"/>
          <p:cNvSpPr>
            <a:spLocks noChangeArrowheads="1"/>
          </p:cNvSpPr>
          <p:nvPr/>
        </p:nvSpPr>
        <p:spPr bwMode="auto">
          <a:xfrm>
            <a:off x="3657600" y="4343400"/>
            <a:ext cx="914400" cy="914400"/>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103435" name="Line 9"/>
          <p:cNvSpPr>
            <a:spLocks noChangeShapeType="1"/>
          </p:cNvSpPr>
          <p:nvPr/>
        </p:nvSpPr>
        <p:spPr bwMode="auto">
          <a:xfrm>
            <a:off x="4495800" y="43434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sp>
        <p:nvSpPr>
          <p:cNvPr id="103436" name="Line 10"/>
          <p:cNvSpPr>
            <a:spLocks noChangeShapeType="1"/>
          </p:cNvSpPr>
          <p:nvPr/>
        </p:nvSpPr>
        <p:spPr bwMode="auto">
          <a:xfrm>
            <a:off x="4495800" y="5257800"/>
            <a:ext cx="914400" cy="0"/>
          </a:xfrm>
          <a:prstGeom prst="line">
            <a:avLst/>
          </a:prstGeom>
          <a:noFill/>
          <a:ln w="38100">
            <a:solidFill>
              <a:schemeClr val="bg2"/>
            </a:solidFill>
            <a:round/>
            <a:headEnd/>
            <a:tailEnd/>
          </a:ln>
        </p:spPr>
        <p:txBody>
          <a:bodyPr wrap="none" anchor="ctr"/>
          <a:lstStyle/>
          <a:p>
            <a:endParaRPr lang="en-US" dirty="0">
              <a:latin typeface="Arial" pitchFamily="34" charset="0"/>
            </a:endParaRPr>
          </a:p>
        </p:txBody>
      </p:sp>
      <p:sp>
        <p:nvSpPr>
          <p:cNvPr id="103437" name="Oval 11"/>
          <p:cNvSpPr>
            <a:spLocks noChangeArrowheads="1"/>
          </p:cNvSpPr>
          <p:nvPr/>
        </p:nvSpPr>
        <p:spPr bwMode="auto">
          <a:xfrm>
            <a:off x="2057400" y="4648200"/>
            <a:ext cx="430213" cy="341313"/>
          </a:xfrm>
          <a:prstGeom prst="ellipse">
            <a:avLst/>
          </a:prstGeom>
          <a:solidFill>
            <a:srgbClr val="FF0000"/>
          </a:solidFill>
          <a:ln w="38100">
            <a:solidFill>
              <a:schemeClr val="tx1"/>
            </a:solidFill>
            <a:round/>
            <a:headEnd/>
            <a:tailEnd/>
          </a:ln>
          <a:effectLst>
            <a:glow rad="101600">
              <a:schemeClr val="accent3">
                <a:satMod val="175000"/>
                <a:alpha val="40000"/>
              </a:schemeClr>
            </a:glow>
          </a:effectLst>
        </p:spPr>
        <p:txBody>
          <a:bodyPr wrap="none" anchor="ctr"/>
          <a:lstStyle/>
          <a:p>
            <a:pPr algn="r"/>
            <a:endParaRPr lang="en-US" sz="4400" u="sng" dirty="0">
              <a:latin typeface="Arial" pitchFamily="34" charset="0"/>
            </a:endParaRPr>
          </a:p>
        </p:txBody>
      </p:sp>
      <p:sp>
        <p:nvSpPr>
          <p:cNvPr id="103438" name="Oval 12"/>
          <p:cNvSpPr>
            <a:spLocks noChangeArrowheads="1"/>
          </p:cNvSpPr>
          <p:nvPr/>
        </p:nvSpPr>
        <p:spPr bwMode="auto">
          <a:xfrm>
            <a:off x="2301875" y="4708525"/>
            <a:ext cx="112713" cy="95250"/>
          </a:xfrm>
          <a:prstGeom prst="ellipse">
            <a:avLst/>
          </a:prstGeom>
          <a:solidFill>
            <a:srgbClr val="FF7C80"/>
          </a:solidFill>
          <a:ln w="19050">
            <a:solidFill>
              <a:schemeClr val="tx1"/>
            </a:solidFill>
            <a:round/>
            <a:headEnd/>
            <a:tailEnd/>
          </a:ln>
        </p:spPr>
        <p:txBody>
          <a:bodyPr wrap="none" anchor="ctr"/>
          <a:lstStyle/>
          <a:p>
            <a:endParaRPr lang="en-US" dirty="0">
              <a:latin typeface="Arial" pitchFamily="34" charset="0"/>
            </a:endParaRPr>
          </a:p>
        </p:txBody>
      </p:sp>
      <p:sp>
        <p:nvSpPr>
          <p:cNvPr id="103439" name="Text Box 13"/>
          <p:cNvSpPr txBox="1">
            <a:spLocks noChangeArrowheads="1"/>
          </p:cNvSpPr>
          <p:nvPr/>
        </p:nvSpPr>
        <p:spPr bwMode="auto">
          <a:xfrm>
            <a:off x="5638800" y="4008438"/>
            <a:ext cx="3224213" cy="1569660"/>
          </a:xfrm>
          <a:prstGeom prst="rect">
            <a:avLst/>
          </a:prstGeom>
          <a:noFill/>
          <a:ln w="38100">
            <a:solidFill>
              <a:srgbClr val="FF0000"/>
            </a:solidFill>
            <a:miter lim="800000"/>
            <a:headEnd/>
            <a:tailEnd/>
          </a:ln>
        </p:spPr>
        <p:txBody>
          <a:bodyPr>
            <a:spAutoFit/>
          </a:bodyPr>
          <a:lstStyle/>
          <a:p>
            <a:r>
              <a:rPr lang="en-US" sz="3200" b="1">
                <a:solidFill>
                  <a:srgbClr val="FFFF00"/>
                </a:solidFill>
                <a:latin typeface="Arial" pitchFamily="34" charset="0"/>
                <a:cs typeface="Arial" pitchFamily="34" charset="0"/>
              </a:rPr>
              <a:t>FIFO Queue with red and black balls</a:t>
            </a:r>
          </a:p>
        </p:txBody>
      </p:sp>
      <p:grpSp>
        <p:nvGrpSpPr>
          <p:cNvPr id="103440" name="Group 14"/>
          <p:cNvGrpSpPr>
            <a:grpSpLocks/>
          </p:cNvGrpSpPr>
          <p:nvPr/>
        </p:nvGrpSpPr>
        <p:grpSpPr bwMode="auto">
          <a:xfrm>
            <a:off x="2971800" y="4630738"/>
            <a:ext cx="430213" cy="384175"/>
            <a:chOff x="1872" y="2917"/>
            <a:chExt cx="271" cy="242"/>
          </a:xfrm>
          <a:effectLst>
            <a:glow rad="101600">
              <a:schemeClr val="accent3">
                <a:satMod val="175000"/>
                <a:alpha val="40000"/>
              </a:schemeClr>
            </a:glow>
          </a:effectLst>
        </p:grpSpPr>
        <p:sp>
          <p:nvSpPr>
            <p:cNvPr id="103445" name="Oval 15"/>
            <p:cNvSpPr>
              <a:spLocks noChangeArrowheads="1"/>
            </p:cNvSpPr>
            <p:nvPr/>
          </p:nvSpPr>
          <p:spPr bwMode="auto">
            <a:xfrm>
              <a:off x="1872" y="2917"/>
              <a:ext cx="271" cy="215"/>
            </a:xfrm>
            <a:prstGeom prst="ellipse">
              <a:avLst/>
            </a:prstGeom>
            <a:solidFill>
              <a:schemeClr val="tx1"/>
            </a:solidFill>
            <a:ln w="38100">
              <a:solidFill>
                <a:schemeClr val="bg2"/>
              </a:solidFill>
              <a:round/>
              <a:headEnd/>
              <a:tailEnd/>
            </a:ln>
          </p:spPr>
          <p:txBody>
            <a:bodyPr wrap="none" anchor="ctr"/>
            <a:lstStyle/>
            <a:p>
              <a:pPr algn="r"/>
              <a:endParaRPr lang="en-US" sz="4400" u="sng" dirty="0">
                <a:solidFill>
                  <a:schemeClr val="bg2"/>
                </a:solidFill>
                <a:latin typeface="Arial" pitchFamily="34" charset="0"/>
              </a:endParaRPr>
            </a:p>
          </p:txBody>
        </p:sp>
        <p:sp>
          <p:nvSpPr>
            <p:cNvPr id="103446" name="Oval 16"/>
            <p:cNvSpPr>
              <a:spLocks noChangeArrowheads="1"/>
            </p:cNvSpPr>
            <p:nvPr/>
          </p:nvSpPr>
          <p:spPr bwMode="auto">
            <a:xfrm>
              <a:off x="2026" y="2955"/>
              <a:ext cx="71" cy="60"/>
            </a:xfrm>
            <a:prstGeom prst="ellipse">
              <a:avLst/>
            </a:prstGeom>
            <a:solidFill>
              <a:srgbClr val="DDDDDD"/>
            </a:solidFill>
            <a:ln w="19050">
              <a:solidFill>
                <a:schemeClr val="bg2"/>
              </a:solidFill>
              <a:round/>
              <a:headEnd/>
              <a:tailEnd/>
            </a:ln>
          </p:spPr>
          <p:txBody>
            <a:bodyPr wrap="none" anchor="ctr"/>
            <a:lstStyle/>
            <a:p>
              <a:endParaRPr lang="en-US" dirty="0">
                <a:solidFill>
                  <a:schemeClr val="bg2"/>
                </a:solidFill>
                <a:latin typeface="Arial" pitchFamily="34" charset="0"/>
              </a:endParaRPr>
            </a:p>
          </p:txBody>
        </p:sp>
        <p:sp>
          <p:nvSpPr>
            <p:cNvPr id="103447" name="Text Box 17"/>
            <p:cNvSpPr txBox="1">
              <a:spLocks noChangeArrowheads="1"/>
            </p:cNvSpPr>
            <p:nvPr/>
          </p:nvSpPr>
          <p:spPr bwMode="auto">
            <a:xfrm>
              <a:off x="1872" y="2928"/>
              <a:ext cx="204" cy="231"/>
            </a:xfrm>
            <a:prstGeom prst="rect">
              <a:avLst/>
            </a:prstGeom>
            <a:noFill/>
            <a:ln w="9525">
              <a:noFill/>
              <a:miter lim="800000"/>
              <a:headEnd/>
              <a:tailEnd/>
            </a:ln>
          </p:spPr>
          <p:txBody>
            <a:bodyPr wrap="none">
              <a:spAutoFit/>
            </a:bodyPr>
            <a:lstStyle/>
            <a:p>
              <a:pPr algn="r"/>
              <a:r>
                <a:rPr lang="en-US" sz="1800" b="1" dirty="0">
                  <a:solidFill>
                    <a:schemeClr val="bg2"/>
                  </a:solidFill>
                  <a:latin typeface="Arial" pitchFamily="34" charset="0"/>
                </a:rPr>
                <a:t>8</a:t>
              </a:r>
            </a:p>
          </p:txBody>
        </p:sp>
      </p:grpSp>
      <p:sp>
        <p:nvSpPr>
          <p:cNvPr id="496658" name="Text Box 18"/>
          <p:cNvSpPr txBox="1">
            <a:spLocks noChangeArrowheads="1"/>
          </p:cNvSpPr>
          <p:nvPr/>
        </p:nvSpPr>
        <p:spPr bwMode="auto">
          <a:xfrm>
            <a:off x="931863" y="5646738"/>
            <a:ext cx="1811337" cy="336550"/>
          </a:xfrm>
          <a:prstGeom prst="rect">
            <a:avLst/>
          </a:prstGeom>
          <a:noFill/>
          <a:ln w="9525">
            <a:noFill/>
            <a:miter lim="800000"/>
            <a:headEnd/>
            <a:tailEnd/>
          </a:ln>
        </p:spPr>
        <p:txBody>
          <a:bodyPr wrap="none">
            <a:spAutoFit/>
          </a:bodyPr>
          <a:lstStyle/>
          <a:p>
            <a:pPr algn="r"/>
            <a:r>
              <a:rPr lang="en-US" sz="1600" b="1">
                <a:solidFill>
                  <a:srgbClr val="FF0000"/>
                </a:solidFill>
                <a:latin typeface="Arial" pitchFamily="34" charset="0"/>
                <a:cs typeface="Arial" pitchFamily="34" charset="0"/>
              </a:rPr>
              <a:t>Coveted red ball</a:t>
            </a:r>
          </a:p>
        </p:txBody>
      </p:sp>
      <p:sp>
        <p:nvSpPr>
          <p:cNvPr id="496659" name="Text Box 19"/>
          <p:cNvSpPr txBox="1">
            <a:spLocks noChangeArrowheads="1"/>
          </p:cNvSpPr>
          <p:nvPr/>
        </p:nvSpPr>
        <p:spPr bwMode="auto">
          <a:xfrm>
            <a:off x="2940050" y="5646738"/>
            <a:ext cx="2033588" cy="336550"/>
          </a:xfrm>
          <a:prstGeom prst="rect">
            <a:avLst/>
          </a:prstGeom>
          <a:noFill/>
          <a:ln w="9525">
            <a:noFill/>
            <a:miter lim="800000"/>
            <a:headEnd/>
            <a:tailEnd/>
          </a:ln>
        </p:spPr>
        <p:txBody>
          <a:bodyPr wrap="none">
            <a:spAutoFit/>
          </a:bodyPr>
          <a:lstStyle/>
          <a:p>
            <a:pPr algn="r"/>
            <a:r>
              <a:rPr lang="en-US" sz="1600" b="1" dirty="0">
                <a:solidFill>
                  <a:schemeClr val="bg2"/>
                </a:solidFill>
                <a:latin typeface="Arial" pitchFamily="34" charset="0"/>
                <a:cs typeface="Arial" pitchFamily="34" charset="0"/>
              </a:rPr>
              <a:t>Dreaded black ball</a:t>
            </a:r>
          </a:p>
        </p:txBody>
      </p:sp>
      <p:sp>
        <p:nvSpPr>
          <p:cNvPr id="496660" name="AutoShape 20"/>
          <p:cNvSpPr>
            <a:spLocks noChangeArrowheads="1"/>
          </p:cNvSpPr>
          <p:nvPr/>
        </p:nvSpPr>
        <p:spPr bwMode="auto">
          <a:xfrm>
            <a:off x="1935163" y="4524375"/>
            <a:ext cx="685800" cy="627063"/>
          </a:xfrm>
          <a:prstGeom prst="wedgeRoundRectCallout">
            <a:avLst>
              <a:gd name="adj1" fmla="val -63657"/>
              <a:gd name="adj2" fmla="val 133037"/>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496661" name="AutoShape 21"/>
          <p:cNvSpPr>
            <a:spLocks noChangeArrowheads="1"/>
          </p:cNvSpPr>
          <p:nvPr/>
        </p:nvSpPr>
        <p:spPr bwMode="auto">
          <a:xfrm>
            <a:off x="2849563" y="4508500"/>
            <a:ext cx="685800" cy="627063"/>
          </a:xfrm>
          <a:prstGeom prst="wedgeRoundRectCallout">
            <a:avLst>
              <a:gd name="adj1" fmla="val 96296"/>
              <a:gd name="adj2" fmla="val 123417"/>
              <a:gd name="adj3" fmla="val 16667"/>
            </a:avLst>
          </a:prstGeom>
          <a:noFill/>
          <a:ln w="38100">
            <a:solidFill>
              <a:schemeClr val="bg2"/>
            </a:solidFill>
            <a:miter lim="800000"/>
            <a:headEnd/>
            <a:tailEnd/>
          </a:ln>
        </p:spPr>
        <p:txBody>
          <a:bodyPr anchor="ctr"/>
          <a:lstStyle/>
          <a:p>
            <a:endParaRPr lang="en-US" sz="4400" b="1" dirty="0">
              <a:solidFill>
                <a:schemeClr val="bg2"/>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6660"/>
                                        </p:tgtEl>
                                        <p:attrNameLst>
                                          <p:attrName>style.visibility</p:attrName>
                                        </p:attrNameLst>
                                      </p:cBhvr>
                                      <p:to>
                                        <p:strVal val="visible"/>
                                      </p:to>
                                    </p:set>
                                    <p:animEffect transition="in" filter="blinds(horizontal)">
                                      <p:cBhvr>
                                        <p:cTn id="7" dur="500"/>
                                        <p:tgtEl>
                                          <p:spTgt spid="49666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96661"/>
                                        </p:tgtEl>
                                        <p:attrNameLst>
                                          <p:attrName>style.visibility</p:attrName>
                                        </p:attrNameLst>
                                      </p:cBhvr>
                                      <p:to>
                                        <p:strVal val="visible"/>
                                      </p:to>
                                    </p:set>
                                    <p:animEffect transition="in" filter="blinds(horizontal)">
                                      <p:cBhvr>
                                        <p:cTn id="10" dur="500"/>
                                        <p:tgtEl>
                                          <p:spTgt spid="49666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96658"/>
                                        </p:tgtEl>
                                        <p:attrNameLst>
                                          <p:attrName>style.visibility</p:attrName>
                                        </p:attrNameLst>
                                      </p:cBhvr>
                                      <p:to>
                                        <p:strVal val="visible"/>
                                      </p:to>
                                    </p:set>
                                    <p:animEffect transition="in" filter="blinds(horizontal)">
                                      <p:cBhvr>
                                        <p:cTn id="13" dur="500"/>
                                        <p:tgtEl>
                                          <p:spTgt spid="49665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96659"/>
                                        </p:tgtEl>
                                        <p:attrNameLst>
                                          <p:attrName>style.visibility</p:attrName>
                                        </p:attrNameLst>
                                      </p:cBhvr>
                                      <p:to>
                                        <p:strVal val="visible"/>
                                      </p:to>
                                    </p:set>
                                    <p:animEffect transition="in" filter="blinds(horizontal)">
                                      <p:cBhvr>
                                        <p:cTn id="16" dur="500"/>
                                        <p:tgtEl>
                                          <p:spTgt spid="496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658" grpId="0"/>
      <p:bldP spid="496659" grpId="0"/>
      <p:bldP spid="496660" grpId="0" animBg="1"/>
      <p:bldP spid="496661"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a:lstStyle/>
          <a:p>
            <a:r>
              <a:rPr lang="en-US" sz="4000"/>
              <a:t>Protocol: Write Value to Array</a:t>
            </a:r>
          </a:p>
        </p:txBody>
      </p:sp>
      <p:sp>
        <p:nvSpPr>
          <p:cNvPr id="104451" name="Slide Number Placeholder 3"/>
          <p:cNvSpPr>
            <a:spLocks noGrp="1"/>
          </p:cNvSpPr>
          <p:nvPr>
            <p:ph type="sldNum" sz="quarter" idx="10"/>
          </p:nvPr>
        </p:nvSpPr>
        <p:spPr>
          <a:noFill/>
        </p:spPr>
        <p:txBody>
          <a:bodyPr/>
          <a:lstStyle/>
          <a:p>
            <a:fld id="{C489D8CB-8950-4F96-8494-5CBE484C20B2}" type="slidenum">
              <a:rPr lang="x-none" smtClean="0">
                <a:cs typeface="Arial" pitchFamily="34" charset="0"/>
              </a:rPr>
              <a:pPr/>
              <a:t>76</a:t>
            </a:fld>
            <a:endParaRPr lang="en-US">
              <a:cs typeface="Arial" pitchFamily="34" charset="0"/>
            </a:endParaRPr>
          </a:p>
        </p:txBody>
      </p:sp>
      <p:sp>
        <p:nvSpPr>
          <p:cNvPr id="104450"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4462" name="AutoShape 15"/>
          <p:cNvSpPr>
            <a:spLocks noChangeArrowheads="1"/>
          </p:cNvSpPr>
          <p:nvPr/>
        </p:nvSpPr>
        <p:spPr bwMode="auto">
          <a:xfrm>
            <a:off x="685800" y="3086100"/>
            <a:ext cx="1676400" cy="914400"/>
          </a:xfrm>
          <a:prstGeom prst="cloudCallout">
            <a:avLst>
              <a:gd name="adj1" fmla="val 56722"/>
              <a:gd name="adj2" fmla="val 92190"/>
            </a:avLst>
          </a:prstGeom>
          <a:noFill/>
          <a:ln w="38100">
            <a:solidFill>
              <a:srgbClr val="00B0F0"/>
            </a:solidFill>
            <a:round/>
            <a:headEnd/>
            <a:tailEnd/>
          </a:ln>
        </p:spPr>
        <p:txBody>
          <a:bodyPr anchor="ctr"/>
          <a:lstStyle/>
          <a:p>
            <a:r>
              <a:rPr lang="en-US" sz="4400" dirty="0">
                <a:solidFill>
                  <a:srgbClr val="FFFF00"/>
                </a:solidFill>
                <a:latin typeface="Arial" pitchFamily="34" charset="0"/>
              </a:rPr>
              <a:t>0</a:t>
            </a:r>
          </a:p>
        </p:txBody>
      </p:sp>
      <p:grpSp>
        <p:nvGrpSpPr>
          <p:cNvPr id="104463" name="Group 27"/>
          <p:cNvGrpSpPr>
            <a:grpSpLocks/>
          </p:cNvGrpSpPr>
          <p:nvPr/>
        </p:nvGrpSpPr>
        <p:grpSpPr bwMode="auto">
          <a:xfrm>
            <a:off x="6159500" y="4365625"/>
            <a:ext cx="1358900" cy="1282700"/>
            <a:chOff x="3024" y="2744"/>
            <a:chExt cx="856" cy="808"/>
          </a:xfrm>
          <a:effectLst>
            <a:glow rad="101600">
              <a:schemeClr val="accent3">
                <a:satMod val="175000"/>
                <a:alpha val="40000"/>
              </a:schemeClr>
            </a:glow>
          </a:effectLst>
        </p:grpSpPr>
        <p:sp>
          <p:nvSpPr>
            <p:cNvPr id="104468" name="Rectangle 17"/>
            <p:cNvSpPr>
              <a:spLocks noChangeArrowheads="1"/>
            </p:cNvSpPr>
            <p:nvPr/>
          </p:nvSpPr>
          <p:spPr bwMode="auto">
            <a:xfrm flipH="1">
              <a:off x="3368" y="3328"/>
              <a:ext cx="488" cy="160"/>
            </a:xfrm>
            <a:prstGeom prst="rect">
              <a:avLst/>
            </a:prstGeom>
            <a:solidFill>
              <a:srgbClr val="FF000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04469" name="Freeform 18"/>
            <p:cNvSpPr>
              <a:spLocks/>
            </p:cNvSpPr>
            <p:nvPr/>
          </p:nvSpPr>
          <p:spPr bwMode="auto">
            <a:xfrm>
              <a:off x="3744" y="319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0" name="Freeform 19"/>
            <p:cNvSpPr>
              <a:spLocks/>
            </p:cNvSpPr>
            <p:nvPr/>
          </p:nvSpPr>
          <p:spPr bwMode="auto">
            <a:xfrm>
              <a:off x="3688" y="302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1" name="Freeform 20"/>
            <p:cNvSpPr>
              <a:spLocks/>
            </p:cNvSpPr>
            <p:nvPr/>
          </p:nvSpPr>
          <p:spPr bwMode="auto">
            <a:xfrm>
              <a:off x="3561" y="282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2" name="Freeform 21"/>
            <p:cNvSpPr>
              <a:spLocks/>
            </p:cNvSpPr>
            <p:nvPr/>
          </p:nvSpPr>
          <p:spPr bwMode="auto">
            <a:xfrm flipH="1">
              <a:off x="3112" y="274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3" name="Freeform 22"/>
            <p:cNvSpPr>
              <a:spLocks/>
            </p:cNvSpPr>
            <p:nvPr/>
          </p:nvSpPr>
          <p:spPr bwMode="auto">
            <a:xfrm flipH="1">
              <a:off x="3120" y="274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4" name="Freeform 23"/>
            <p:cNvSpPr>
              <a:spLocks/>
            </p:cNvSpPr>
            <p:nvPr/>
          </p:nvSpPr>
          <p:spPr bwMode="auto">
            <a:xfrm flipH="1">
              <a:off x="3168" y="320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5" name="Freeform 24"/>
            <p:cNvSpPr>
              <a:spLocks/>
            </p:cNvSpPr>
            <p:nvPr/>
          </p:nvSpPr>
          <p:spPr bwMode="auto">
            <a:xfrm flipH="1">
              <a:off x="3096" y="303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76" name="Freeform 25"/>
            <p:cNvSpPr>
              <a:spLocks/>
            </p:cNvSpPr>
            <p:nvPr/>
          </p:nvSpPr>
          <p:spPr bwMode="auto">
            <a:xfrm flipH="1">
              <a:off x="3024"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
        <p:nvSpPr>
          <p:cNvPr id="104464" name="AutoShape 26"/>
          <p:cNvSpPr>
            <a:spLocks noChangeArrowheads="1"/>
          </p:cNvSpPr>
          <p:nvPr/>
        </p:nvSpPr>
        <p:spPr bwMode="auto">
          <a:xfrm flipH="1">
            <a:off x="6781800" y="3086100"/>
            <a:ext cx="1676400" cy="914400"/>
          </a:xfrm>
          <a:prstGeom prst="cloudCallout">
            <a:avLst>
              <a:gd name="adj1" fmla="val 45454"/>
              <a:gd name="adj2" fmla="val 66667"/>
            </a:avLst>
          </a:prstGeom>
          <a:noFill/>
          <a:ln w="38100">
            <a:solidFill>
              <a:srgbClr val="FF0000"/>
            </a:solidFill>
            <a:round/>
            <a:headEnd/>
            <a:tailEnd/>
          </a:ln>
        </p:spPr>
        <p:txBody>
          <a:bodyPr anchor="ctr"/>
          <a:lstStyle/>
          <a:p>
            <a:r>
              <a:rPr lang="en-US" sz="4400" dirty="0">
                <a:solidFill>
                  <a:srgbClr val="FFFF00"/>
                </a:solidFill>
                <a:latin typeface="Arial" pitchFamily="34" charset="0"/>
              </a:rPr>
              <a:t>1</a:t>
            </a:r>
          </a:p>
        </p:txBody>
      </p:sp>
      <p:sp>
        <p:nvSpPr>
          <p:cNvPr id="104465" name="Rectangle 28"/>
          <p:cNvSpPr>
            <a:spLocks noChangeArrowheads="1"/>
          </p:cNvSpPr>
          <p:nvPr/>
        </p:nvSpPr>
        <p:spPr bwMode="auto">
          <a:xfrm>
            <a:off x="3657600" y="2590800"/>
            <a:ext cx="914400" cy="990600"/>
          </a:xfrm>
          <a:prstGeom prst="rect">
            <a:avLst/>
          </a:prstGeom>
          <a:solidFill>
            <a:srgbClr val="6666FF">
              <a:alpha val="50000"/>
            </a:srgbClr>
          </a:solidFill>
          <a:ln w="38100">
            <a:solidFill>
              <a:schemeClr val="bg2"/>
            </a:solidFill>
            <a:miter lim="800000"/>
            <a:headEnd/>
            <a:tailEnd/>
          </a:ln>
        </p:spPr>
        <p:txBody>
          <a:bodyPr wrap="none" anchor="ctr"/>
          <a:lstStyle/>
          <a:p>
            <a:r>
              <a:rPr lang="en-US" sz="4400" dirty="0">
                <a:solidFill>
                  <a:srgbClr val="FFFF00"/>
                </a:solidFill>
                <a:latin typeface="Arial" pitchFamily="34" charset="0"/>
              </a:rPr>
              <a:t>0</a:t>
            </a:r>
          </a:p>
        </p:txBody>
      </p:sp>
      <p:sp>
        <p:nvSpPr>
          <p:cNvPr id="104466" name="Rectangle 29"/>
          <p:cNvSpPr>
            <a:spLocks noChangeArrowheads="1"/>
          </p:cNvSpPr>
          <p:nvPr/>
        </p:nvSpPr>
        <p:spPr bwMode="auto">
          <a:xfrm>
            <a:off x="4572000" y="2590800"/>
            <a:ext cx="914400" cy="990600"/>
          </a:xfrm>
          <a:prstGeom prst="rect">
            <a:avLst/>
          </a:prstGeom>
          <a:solidFill>
            <a:srgbClr val="FF0000">
              <a:alpha val="50000"/>
            </a:srgbClr>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grpSp>
        <p:nvGrpSpPr>
          <p:cNvPr id="2" name="Group 1"/>
          <p:cNvGrpSpPr/>
          <p:nvPr/>
        </p:nvGrpSpPr>
        <p:grpSpPr>
          <a:xfrm>
            <a:off x="2232025" y="3276600"/>
            <a:ext cx="1958975" cy="2371725"/>
            <a:chOff x="2232025" y="3276600"/>
            <a:chExt cx="1958975" cy="2371725"/>
          </a:xfrm>
          <a:effectLst>
            <a:glow rad="101600">
              <a:schemeClr val="accent3">
                <a:satMod val="175000"/>
                <a:alpha val="40000"/>
              </a:schemeClr>
            </a:glow>
          </a:effectLst>
        </p:grpSpPr>
        <p:sp>
          <p:nvSpPr>
            <p:cNvPr id="104453" name="Rectangle 6"/>
            <p:cNvSpPr>
              <a:spLocks noChangeArrowheads="1"/>
            </p:cNvSpPr>
            <p:nvPr/>
          </p:nvSpPr>
          <p:spPr bwMode="auto">
            <a:xfrm>
              <a:off x="2270125" y="5292725"/>
              <a:ext cx="774700" cy="254000"/>
            </a:xfrm>
            <a:prstGeom prst="rect">
              <a:avLst/>
            </a:prstGeom>
            <a:solidFill>
              <a:srgbClr val="00B0F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04454" name="Freeform 7"/>
            <p:cNvSpPr>
              <a:spLocks/>
            </p:cNvSpPr>
            <p:nvPr/>
          </p:nvSpPr>
          <p:spPr bwMode="auto">
            <a:xfrm flipH="1">
              <a:off x="2232025" y="50768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55" name="Freeform 8"/>
            <p:cNvSpPr>
              <a:spLocks/>
            </p:cNvSpPr>
            <p:nvPr/>
          </p:nvSpPr>
          <p:spPr bwMode="auto">
            <a:xfrm flipH="1">
              <a:off x="2341563" y="48101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56" name="Freeform 9"/>
            <p:cNvSpPr>
              <a:spLocks/>
            </p:cNvSpPr>
            <p:nvPr/>
          </p:nvSpPr>
          <p:spPr bwMode="auto">
            <a:xfrm flipH="1">
              <a:off x="2536825" y="4492625"/>
              <a:ext cx="201613" cy="508000"/>
            </a:xfrm>
            <a:custGeom>
              <a:avLst/>
              <a:gdLst>
                <a:gd name="T0" fmla="*/ 35579 w 136"/>
                <a:gd name="T1" fmla="*/ 0 h 344"/>
                <a:gd name="T2" fmla="*/ 201613 w 136"/>
                <a:gd name="T3" fmla="*/ 0 h 344"/>
                <a:gd name="T4" fmla="*/ 201613 w 136"/>
                <a:gd name="T5" fmla="*/ 342605 h 344"/>
                <a:gd name="T6" fmla="*/ 157140 w 136"/>
                <a:gd name="T7" fmla="*/ 508000 h 344"/>
                <a:gd name="T8" fmla="*/ 157140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57" name="Freeform 10"/>
            <p:cNvSpPr>
              <a:spLocks/>
            </p:cNvSpPr>
            <p:nvPr/>
          </p:nvSpPr>
          <p:spPr bwMode="auto">
            <a:xfrm>
              <a:off x="2270125" y="4365625"/>
              <a:ext cx="1181100" cy="939800"/>
            </a:xfrm>
            <a:custGeom>
              <a:avLst/>
              <a:gdLst>
                <a:gd name="T0" fmla="*/ 0 w 744"/>
                <a:gd name="T1" fmla="*/ 939800 h 592"/>
                <a:gd name="T2" fmla="*/ 774700 w 744"/>
                <a:gd name="T3" fmla="*/ 914400 h 592"/>
                <a:gd name="T4" fmla="*/ 1181100 w 744"/>
                <a:gd name="T5" fmla="*/ 0 h 592"/>
                <a:gd name="T6" fmla="*/ 533400 w 744"/>
                <a:gd name="T7" fmla="*/ 12700 h 592"/>
                <a:gd name="T8" fmla="*/ 0 w 744"/>
                <a:gd name="T9" fmla="*/ 939800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58" name="Freeform 11"/>
            <p:cNvSpPr>
              <a:spLocks/>
            </p:cNvSpPr>
            <p:nvPr/>
          </p:nvSpPr>
          <p:spPr bwMode="auto">
            <a:xfrm>
              <a:off x="3044825" y="4365625"/>
              <a:ext cx="393700" cy="1206500"/>
            </a:xfrm>
            <a:custGeom>
              <a:avLst/>
              <a:gdLst>
                <a:gd name="T0" fmla="*/ 393700 w 248"/>
                <a:gd name="T1" fmla="*/ 0 h 760"/>
                <a:gd name="T2" fmla="*/ 393700 w 248"/>
                <a:gd name="T3" fmla="*/ 330200 h 760"/>
                <a:gd name="T4" fmla="*/ 12700 w 248"/>
                <a:gd name="T5" fmla="*/ 1206500 h 760"/>
                <a:gd name="T6" fmla="*/ 0 w 248"/>
                <a:gd name="T7" fmla="*/ 952500 h 760"/>
                <a:gd name="T8" fmla="*/ 393700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59" name="Freeform 12"/>
            <p:cNvSpPr>
              <a:spLocks/>
            </p:cNvSpPr>
            <p:nvPr/>
          </p:nvSpPr>
          <p:spPr bwMode="auto">
            <a:xfrm>
              <a:off x="3146425" y="51022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60" name="Freeform 13"/>
            <p:cNvSpPr>
              <a:spLocks/>
            </p:cNvSpPr>
            <p:nvPr/>
          </p:nvSpPr>
          <p:spPr bwMode="auto">
            <a:xfrm>
              <a:off x="3281363" y="48228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61" name="Freeform 14"/>
            <p:cNvSpPr>
              <a:spLocks/>
            </p:cNvSpPr>
            <p:nvPr/>
          </p:nvSpPr>
          <p:spPr bwMode="auto">
            <a:xfrm>
              <a:off x="3389313" y="4556125"/>
              <a:ext cx="201612" cy="508000"/>
            </a:xfrm>
            <a:custGeom>
              <a:avLst/>
              <a:gdLst>
                <a:gd name="T0" fmla="*/ 35579 w 136"/>
                <a:gd name="T1" fmla="*/ 0 h 344"/>
                <a:gd name="T2" fmla="*/ 201612 w 136"/>
                <a:gd name="T3" fmla="*/ 0 h 344"/>
                <a:gd name="T4" fmla="*/ 201612 w 136"/>
                <a:gd name="T5" fmla="*/ 342605 h 344"/>
                <a:gd name="T6" fmla="*/ 157139 w 136"/>
                <a:gd name="T7" fmla="*/ 508000 h 344"/>
                <a:gd name="T8" fmla="*/ 157139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4467" name="Freeform 30"/>
            <p:cNvSpPr>
              <a:spLocks/>
            </p:cNvSpPr>
            <p:nvPr/>
          </p:nvSpPr>
          <p:spPr bwMode="auto">
            <a:xfrm>
              <a:off x="3581400" y="3276600"/>
              <a:ext cx="609600" cy="1752600"/>
            </a:xfrm>
            <a:custGeom>
              <a:avLst/>
              <a:gdLst>
                <a:gd name="T0" fmla="*/ 0 w 384"/>
                <a:gd name="T1" fmla="*/ 1752600 h 1104"/>
                <a:gd name="T2" fmla="*/ 609600 w 384"/>
                <a:gd name="T3" fmla="*/ 0 h 1104"/>
                <a:gd name="T4" fmla="*/ 0 w 384"/>
                <a:gd name="T5" fmla="*/ 1447800 h 1104"/>
                <a:gd name="T6" fmla="*/ 0 60000 65536"/>
                <a:gd name="T7" fmla="*/ 0 60000 65536"/>
                <a:gd name="T8" fmla="*/ 0 60000 65536"/>
                <a:gd name="T9" fmla="*/ 0 w 384"/>
                <a:gd name="T10" fmla="*/ 0 h 1104"/>
                <a:gd name="T11" fmla="*/ 384 w 384"/>
                <a:gd name="T12" fmla="*/ 1104 h 1104"/>
              </a:gdLst>
              <a:ahLst/>
              <a:cxnLst>
                <a:cxn ang="T6">
                  <a:pos x="T0" y="T1"/>
                </a:cxn>
                <a:cxn ang="T7">
                  <a:pos x="T2" y="T3"/>
                </a:cxn>
                <a:cxn ang="T8">
                  <a:pos x="T4" y="T5"/>
                </a:cxn>
              </a:cxnLst>
              <a:rect l="T9" t="T10" r="T11" b="T12"/>
              <a:pathLst>
                <a:path w="384" h="1104">
                  <a:moveTo>
                    <a:pt x="0" y="1104"/>
                  </a:moveTo>
                  <a:lnTo>
                    <a:pt x="384" y="0"/>
                  </a:lnTo>
                  <a:lnTo>
                    <a:pt x="0" y="912"/>
                  </a:lnTo>
                </a:path>
              </a:pathLst>
            </a:custGeom>
            <a:solidFill>
              <a:schemeClr val="tx1"/>
            </a:solidFill>
            <a:ln w="9525">
              <a:solidFill>
                <a:schemeClr val="bg1"/>
              </a:solidFill>
              <a:round/>
              <a:headEnd/>
              <a:tailEnd type="triangle" w="med" len="med"/>
            </a:ln>
          </p:spPr>
          <p:txBody>
            <a:bodyPr wrap="none" anchor="ctr"/>
            <a:lstStyle/>
            <a:p>
              <a:endParaRPr lang="en-US" dirty="0">
                <a:solidFill>
                  <a:srgbClr val="FFFF00"/>
                </a:solidFill>
                <a:latin typeface="Arial" pitchFamily="34" charset="0"/>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2"/>
          <p:cNvSpPr>
            <a:spLocks noGrp="1" noChangeArrowheads="1"/>
          </p:cNvSpPr>
          <p:nvPr>
            <p:ph type="title"/>
          </p:nvPr>
        </p:nvSpPr>
        <p:spPr/>
        <p:txBody>
          <a:bodyPr/>
          <a:lstStyle/>
          <a:p>
            <a:r>
              <a:rPr lang="en-US" sz="4000"/>
              <a:t>Protocol: Take Next Item from Queue</a:t>
            </a:r>
          </a:p>
        </p:txBody>
      </p:sp>
      <p:sp>
        <p:nvSpPr>
          <p:cNvPr id="105475" name="Slide Number Placeholder 3"/>
          <p:cNvSpPr>
            <a:spLocks noGrp="1"/>
          </p:cNvSpPr>
          <p:nvPr>
            <p:ph type="sldNum" sz="quarter" idx="10"/>
          </p:nvPr>
        </p:nvSpPr>
        <p:spPr>
          <a:noFill/>
        </p:spPr>
        <p:txBody>
          <a:bodyPr/>
          <a:lstStyle/>
          <a:p>
            <a:fld id="{204AF15A-80D1-4D47-BCE9-D261730F8E7A}" type="slidenum">
              <a:rPr lang="x-none" smtClean="0">
                <a:cs typeface="Arial" pitchFamily="34" charset="0"/>
              </a:rPr>
              <a:pPr/>
              <a:t>77</a:t>
            </a:fld>
            <a:endParaRPr lang="en-US">
              <a:cs typeface="Arial" pitchFamily="34" charset="0"/>
            </a:endParaRPr>
          </a:p>
        </p:txBody>
      </p:sp>
      <p:sp>
        <p:nvSpPr>
          <p:cNvPr id="105474"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5476" name="Rectangle 40"/>
          <p:cNvSpPr>
            <a:spLocks noChangeArrowheads="1"/>
          </p:cNvSpPr>
          <p:nvPr/>
        </p:nvSpPr>
        <p:spPr bwMode="auto">
          <a:xfrm>
            <a:off x="2209800" y="1943100"/>
            <a:ext cx="914400" cy="990600"/>
          </a:xfrm>
          <a:prstGeom prst="rect">
            <a:avLst/>
          </a:prstGeom>
          <a:solidFill>
            <a:srgbClr val="6666FF">
              <a:alpha val="50000"/>
            </a:srgbClr>
          </a:solidFill>
          <a:ln w="38100">
            <a:solidFill>
              <a:schemeClr val="bg2"/>
            </a:solidFill>
            <a:miter lim="800000"/>
            <a:headEnd/>
            <a:tailEnd/>
          </a:ln>
        </p:spPr>
        <p:txBody>
          <a:bodyPr wrap="none" anchor="ctr"/>
          <a:lstStyle/>
          <a:p>
            <a:r>
              <a:rPr lang="en-US" sz="4400" dirty="0">
                <a:solidFill>
                  <a:srgbClr val="FFFF00"/>
                </a:solidFill>
                <a:latin typeface="Arial" pitchFamily="34" charset="0"/>
              </a:rPr>
              <a:t>0</a:t>
            </a:r>
          </a:p>
        </p:txBody>
      </p:sp>
      <p:sp>
        <p:nvSpPr>
          <p:cNvPr id="105477" name="Rectangle 41"/>
          <p:cNvSpPr>
            <a:spLocks noChangeArrowheads="1"/>
          </p:cNvSpPr>
          <p:nvPr/>
        </p:nvSpPr>
        <p:spPr bwMode="auto">
          <a:xfrm>
            <a:off x="3124200" y="1943100"/>
            <a:ext cx="914400" cy="990600"/>
          </a:xfrm>
          <a:prstGeom prst="rect">
            <a:avLst/>
          </a:prstGeom>
          <a:solidFill>
            <a:srgbClr val="FF0000">
              <a:alpha val="50000"/>
            </a:srgbClr>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5488" name="AutoShape 12"/>
          <p:cNvSpPr>
            <a:spLocks noChangeArrowheads="1"/>
          </p:cNvSpPr>
          <p:nvPr/>
        </p:nvSpPr>
        <p:spPr bwMode="auto">
          <a:xfrm>
            <a:off x="685800" y="3086100"/>
            <a:ext cx="1676400" cy="914400"/>
          </a:xfrm>
          <a:prstGeom prst="cloudCallout">
            <a:avLst>
              <a:gd name="adj1" fmla="val 56722"/>
              <a:gd name="adj2" fmla="val 92190"/>
            </a:avLst>
          </a:prstGeom>
          <a:noFill/>
          <a:ln w="38100">
            <a:solidFill>
              <a:srgbClr val="00B0F0"/>
            </a:solidFill>
            <a:round/>
            <a:headEnd/>
            <a:tailEnd/>
          </a:ln>
        </p:spPr>
        <p:txBody>
          <a:bodyPr anchor="ctr"/>
          <a:lstStyle/>
          <a:p>
            <a:r>
              <a:rPr lang="en-US" sz="4400" dirty="0">
                <a:solidFill>
                  <a:srgbClr val="FFFF00"/>
                </a:solidFill>
                <a:latin typeface="Arial" pitchFamily="34" charset="0"/>
              </a:rPr>
              <a:t>0</a:t>
            </a:r>
          </a:p>
        </p:txBody>
      </p:sp>
      <p:sp>
        <p:nvSpPr>
          <p:cNvPr id="105490" name="AutoShape 23"/>
          <p:cNvSpPr>
            <a:spLocks noChangeArrowheads="1"/>
          </p:cNvSpPr>
          <p:nvPr/>
        </p:nvSpPr>
        <p:spPr bwMode="auto">
          <a:xfrm flipH="1">
            <a:off x="6781800" y="3086100"/>
            <a:ext cx="1676400" cy="914400"/>
          </a:xfrm>
          <a:prstGeom prst="cloudCallout">
            <a:avLst>
              <a:gd name="adj1" fmla="val 45454"/>
              <a:gd name="adj2" fmla="val 66667"/>
            </a:avLst>
          </a:prstGeom>
          <a:noFill/>
          <a:ln w="38100">
            <a:solidFill>
              <a:srgbClr val="FF0000"/>
            </a:solidFill>
            <a:round/>
            <a:headEnd/>
            <a:tailEnd/>
          </a:ln>
        </p:spPr>
        <p:txBody>
          <a:bodyPr anchor="ctr"/>
          <a:lstStyle/>
          <a:p>
            <a:r>
              <a:rPr lang="en-US" sz="4400" dirty="0">
                <a:solidFill>
                  <a:srgbClr val="FFFF00"/>
                </a:solidFill>
                <a:latin typeface="Arial" pitchFamily="34" charset="0"/>
              </a:rPr>
              <a:t>1</a:t>
            </a:r>
          </a:p>
        </p:txBody>
      </p:sp>
      <p:sp>
        <p:nvSpPr>
          <p:cNvPr id="105491" name="Rectangle 27"/>
          <p:cNvSpPr>
            <a:spLocks noChangeArrowheads="1"/>
          </p:cNvSpPr>
          <p:nvPr/>
        </p:nvSpPr>
        <p:spPr bwMode="auto">
          <a:xfrm>
            <a:off x="2971800" y="2438400"/>
            <a:ext cx="914400" cy="914400"/>
          </a:xfrm>
          <a:prstGeom prst="rect">
            <a:avLst/>
          </a:prstGeom>
          <a:solidFill>
            <a:schemeClr val="bg1"/>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5492" name="Rectangle 28"/>
          <p:cNvSpPr>
            <a:spLocks noChangeArrowheads="1"/>
          </p:cNvSpPr>
          <p:nvPr/>
        </p:nvSpPr>
        <p:spPr bwMode="auto">
          <a:xfrm>
            <a:off x="3886200" y="2438400"/>
            <a:ext cx="914400" cy="914400"/>
          </a:xfrm>
          <a:prstGeom prst="rect">
            <a:avLst/>
          </a:prstGeom>
          <a:solidFill>
            <a:schemeClr val="bg1"/>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5493" name="Rectangle 29"/>
          <p:cNvSpPr>
            <a:spLocks noChangeArrowheads="1"/>
          </p:cNvSpPr>
          <p:nvPr/>
        </p:nvSpPr>
        <p:spPr bwMode="auto">
          <a:xfrm>
            <a:off x="4800600" y="2438400"/>
            <a:ext cx="914400" cy="914400"/>
          </a:xfrm>
          <a:prstGeom prst="rect">
            <a:avLst/>
          </a:prstGeom>
          <a:solidFill>
            <a:schemeClr val="bg1"/>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5494" name="Line 30"/>
          <p:cNvSpPr>
            <a:spLocks noChangeShapeType="1"/>
          </p:cNvSpPr>
          <p:nvPr/>
        </p:nvSpPr>
        <p:spPr bwMode="auto">
          <a:xfrm>
            <a:off x="5638800" y="24384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105495" name="Line 31"/>
          <p:cNvSpPr>
            <a:spLocks noChangeShapeType="1"/>
          </p:cNvSpPr>
          <p:nvPr/>
        </p:nvSpPr>
        <p:spPr bwMode="auto">
          <a:xfrm>
            <a:off x="5638800" y="33528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14" name="Group 13"/>
          <p:cNvGrpSpPr/>
          <p:nvPr/>
        </p:nvGrpSpPr>
        <p:grpSpPr>
          <a:xfrm>
            <a:off x="2232025" y="4064000"/>
            <a:ext cx="1846263" cy="1584325"/>
            <a:chOff x="2232025" y="4064000"/>
            <a:chExt cx="1846263" cy="1584325"/>
          </a:xfrm>
          <a:effectLst>
            <a:glow rad="101600">
              <a:schemeClr val="accent3">
                <a:satMod val="175000"/>
                <a:alpha val="40000"/>
              </a:schemeClr>
            </a:glow>
          </a:effectLst>
        </p:grpSpPr>
        <p:sp>
          <p:nvSpPr>
            <p:cNvPr id="105479" name="Rectangle 3"/>
            <p:cNvSpPr>
              <a:spLocks noChangeArrowheads="1"/>
            </p:cNvSpPr>
            <p:nvPr/>
          </p:nvSpPr>
          <p:spPr bwMode="auto">
            <a:xfrm>
              <a:off x="2270125" y="5292725"/>
              <a:ext cx="774700" cy="254000"/>
            </a:xfrm>
            <a:prstGeom prst="rect">
              <a:avLst/>
            </a:prstGeom>
            <a:solidFill>
              <a:srgbClr val="00B0F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05480" name="Freeform 4"/>
            <p:cNvSpPr>
              <a:spLocks/>
            </p:cNvSpPr>
            <p:nvPr/>
          </p:nvSpPr>
          <p:spPr bwMode="auto">
            <a:xfrm flipH="1">
              <a:off x="2232025" y="50768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1" name="Freeform 5"/>
            <p:cNvSpPr>
              <a:spLocks/>
            </p:cNvSpPr>
            <p:nvPr/>
          </p:nvSpPr>
          <p:spPr bwMode="auto">
            <a:xfrm flipH="1">
              <a:off x="2341563" y="48101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2" name="Freeform 6"/>
            <p:cNvSpPr>
              <a:spLocks/>
            </p:cNvSpPr>
            <p:nvPr/>
          </p:nvSpPr>
          <p:spPr bwMode="auto">
            <a:xfrm flipH="1">
              <a:off x="2536825" y="4492625"/>
              <a:ext cx="201613" cy="508000"/>
            </a:xfrm>
            <a:custGeom>
              <a:avLst/>
              <a:gdLst>
                <a:gd name="T0" fmla="*/ 35579 w 136"/>
                <a:gd name="T1" fmla="*/ 0 h 344"/>
                <a:gd name="T2" fmla="*/ 201613 w 136"/>
                <a:gd name="T3" fmla="*/ 0 h 344"/>
                <a:gd name="T4" fmla="*/ 201613 w 136"/>
                <a:gd name="T5" fmla="*/ 342605 h 344"/>
                <a:gd name="T6" fmla="*/ 157140 w 136"/>
                <a:gd name="T7" fmla="*/ 508000 h 344"/>
                <a:gd name="T8" fmla="*/ 157140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3" name="Freeform 7"/>
            <p:cNvSpPr>
              <a:spLocks/>
            </p:cNvSpPr>
            <p:nvPr/>
          </p:nvSpPr>
          <p:spPr bwMode="auto">
            <a:xfrm>
              <a:off x="2270125" y="4365625"/>
              <a:ext cx="1181100" cy="939800"/>
            </a:xfrm>
            <a:custGeom>
              <a:avLst/>
              <a:gdLst>
                <a:gd name="T0" fmla="*/ 0 w 744"/>
                <a:gd name="T1" fmla="*/ 939800 h 592"/>
                <a:gd name="T2" fmla="*/ 774700 w 744"/>
                <a:gd name="T3" fmla="*/ 914400 h 592"/>
                <a:gd name="T4" fmla="*/ 1181100 w 744"/>
                <a:gd name="T5" fmla="*/ 0 h 592"/>
                <a:gd name="T6" fmla="*/ 533400 w 744"/>
                <a:gd name="T7" fmla="*/ 12700 h 592"/>
                <a:gd name="T8" fmla="*/ 0 w 744"/>
                <a:gd name="T9" fmla="*/ 939800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4" name="Freeform 8"/>
            <p:cNvSpPr>
              <a:spLocks/>
            </p:cNvSpPr>
            <p:nvPr/>
          </p:nvSpPr>
          <p:spPr bwMode="auto">
            <a:xfrm>
              <a:off x="3044825" y="4365625"/>
              <a:ext cx="393700" cy="1206500"/>
            </a:xfrm>
            <a:custGeom>
              <a:avLst/>
              <a:gdLst>
                <a:gd name="T0" fmla="*/ 393700 w 248"/>
                <a:gd name="T1" fmla="*/ 0 h 760"/>
                <a:gd name="T2" fmla="*/ 393700 w 248"/>
                <a:gd name="T3" fmla="*/ 330200 h 760"/>
                <a:gd name="T4" fmla="*/ 12700 w 248"/>
                <a:gd name="T5" fmla="*/ 1206500 h 760"/>
                <a:gd name="T6" fmla="*/ 0 w 248"/>
                <a:gd name="T7" fmla="*/ 952500 h 760"/>
                <a:gd name="T8" fmla="*/ 393700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5" name="Freeform 9"/>
            <p:cNvSpPr>
              <a:spLocks/>
            </p:cNvSpPr>
            <p:nvPr/>
          </p:nvSpPr>
          <p:spPr bwMode="auto">
            <a:xfrm>
              <a:off x="3146425" y="51022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6" name="Freeform 10"/>
            <p:cNvSpPr>
              <a:spLocks/>
            </p:cNvSpPr>
            <p:nvPr/>
          </p:nvSpPr>
          <p:spPr bwMode="auto">
            <a:xfrm>
              <a:off x="3281363" y="48228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87" name="Freeform 11"/>
            <p:cNvSpPr>
              <a:spLocks/>
            </p:cNvSpPr>
            <p:nvPr/>
          </p:nvSpPr>
          <p:spPr bwMode="auto">
            <a:xfrm>
              <a:off x="3389313" y="4556125"/>
              <a:ext cx="201612" cy="508000"/>
            </a:xfrm>
            <a:custGeom>
              <a:avLst/>
              <a:gdLst>
                <a:gd name="T0" fmla="*/ 35579 w 136"/>
                <a:gd name="T1" fmla="*/ 0 h 344"/>
                <a:gd name="T2" fmla="*/ 201612 w 136"/>
                <a:gd name="T3" fmla="*/ 0 h 344"/>
                <a:gd name="T4" fmla="*/ 201612 w 136"/>
                <a:gd name="T5" fmla="*/ 342605 h 344"/>
                <a:gd name="T6" fmla="*/ 157139 w 136"/>
                <a:gd name="T7" fmla="*/ 508000 h 344"/>
                <a:gd name="T8" fmla="*/ 157139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5496" name="Freeform 46"/>
            <p:cNvSpPr>
              <a:spLocks/>
            </p:cNvSpPr>
            <p:nvPr/>
          </p:nvSpPr>
          <p:spPr bwMode="auto">
            <a:xfrm>
              <a:off x="3567113" y="4064000"/>
              <a:ext cx="511175" cy="1012825"/>
            </a:xfrm>
            <a:custGeom>
              <a:avLst/>
              <a:gdLst>
                <a:gd name="T0" fmla="*/ 0 w 322"/>
                <a:gd name="T1" fmla="*/ 1012825 h 638"/>
                <a:gd name="T2" fmla="*/ 511175 w 322"/>
                <a:gd name="T3" fmla="*/ 0 h 638"/>
                <a:gd name="T4" fmla="*/ 3175 w 322"/>
                <a:gd name="T5" fmla="*/ 769937 h 638"/>
                <a:gd name="T6" fmla="*/ 0 60000 65536"/>
                <a:gd name="T7" fmla="*/ 0 60000 65536"/>
                <a:gd name="T8" fmla="*/ 0 60000 65536"/>
                <a:gd name="T9" fmla="*/ 0 w 322"/>
                <a:gd name="T10" fmla="*/ 0 h 638"/>
                <a:gd name="T11" fmla="*/ 322 w 322"/>
                <a:gd name="T12" fmla="*/ 638 h 638"/>
              </a:gdLst>
              <a:ahLst/>
              <a:cxnLst>
                <a:cxn ang="T6">
                  <a:pos x="T0" y="T1"/>
                </a:cxn>
                <a:cxn ang="T7">
                  <a:pos x="T2" y="T3"/>
                </a:cxn>
                <a:cxn ang="T8">
                  <a:pos x="T4" y="T5"/>
                </a:cxn>
              </a:cxnLst>
              <a:rect l="T9" t="T10" r="T11" b="T12"/>
              <a:pathLst>
                <a:path w="322" h="638">
                  <a:moveTo>
                    <a:pt x="0" y="638"/>
                  </a:moveTo>
                  <a:lnTo>
                    <a:pt x="322" y="0"/>
                  </a:lnTo>
                  <a:lnTo>
                    <a:pt x="2" y="485"/>
                  </a:lnTo>
                </a:path>
              </a:pathLst>
            </a:custGeom>
            <a:solidFill>
              <a:schemeClr val="tx1"/>
            </a:solidFill>
            <a:ln w="9525">
              <a:solidFill>
                <a:schemeClr val="bg1"/>
              </a:solidFill>
              <a:round/>
              <a:headEnd/>
              <a:tailEnd type="triangle" w="med" len="med"/>
            </a:ln>
          </p:spPr>
          <p:txBody>
            <a:bodyPr wrap="none" anchor="ctr"/>
            <a:lstStyle/>
            <a:p>
              <a:endParaRPr lang="en-US" dirty="0">
                <a:solidFill>
                  <a:srgbClr val="FFFF00"/>
                </a:solidFill>
                <a:latin typeface="Arial" pitchFamily="34" charset="0"/>
              </a:endParaRPr>
            </a:p>
          </p:txBody>
        </p:sp>
      </p:grpSp>
      <p:grpSp>
        <p:nvGrpSpPr>
          <p:cNvPr id="3" name="Group 49"/>
          <p:cNvGrpSpPr>
            <a:grpSpLocks/>
          </p:cNvGrpSpPr>
          <p:nvPr/>
        </p:nvGrpSpPr>
        <p:grpSpPr bwMode="auto">
          <a:xfrm>
            <a:off x="4100513" y="2736850"/>
            <a:ext cx="430212" cy="384175"/>
            <a:chOff x="1872" y="2917"/>
            <a:chExt cx="271" cy="242"/>
          </a:xfrm>
          <a:effectLst>
            <a:glow rad="101600">
              <a:schemeClr val="accent3">
                <a:satMod val="175000"/>
                <a:alpha val="40000"/>
              </a:schemeClr>
            </a:glow>
          </a:effectLst>
        </p:grpSpPr>
        <p:sp>
          <p:nvSpPr>
            <p:cNvPr id="105501" name="Oval 50"/>
            <p:cNvSpPr>
              <a:spLocks noChangeArrowheads="1"/>
            </p:cNvSpPr>
            <p:nvPr/>
          </p:nvSpPr>
          <p:spPr bwMode="auto">
            <a:xfrm>
              <a:off x="1872" y="2917"/>
              <a:ext cx="271" cy="215"/>
            </a:xfrm>
            <a:prstGeom prst="ellipse">
              <a:avLst/>
            </a:prstGeom>
            <a:solidFill>
              <a:schemeClr val="tx1"/>
            </a:solidFill>
            <a:ln w="38100">
              <a:solidFill>
                <a:schemeClr val="bg2"/>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05502" name="Oval 51"/>
            <p:cNvSpPr>
              <a:spLocks noChangeArrowheads="1"/>
            </p:cNvSpPr>
            <p:nvPr/>
          </p:nvSpPr>
          <p:spPr bwMode="auto">
            <a:xfrm>
              <a:off x="2026" y="2955"/>
              <a:ext cx="71" cy="60"/>
            </a:xfrm>
            <a:prstGeom prst="ellipse">
              <a:avLst/>
            </a:prstGeom>
            <a:solidFill>
              <a:srgbClr val="DDDDDD"/>
            </a:solidFill>
            <a:ln w="1905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105503" name="Text Box 52"/>
            <p:cNvSpPr txBox="1">
              <a:spLocks noChangeArrowheads="1"/>
            </p:cNvSpPr>
            <p:nvPr/>
          </p:nvSpPr>
          <p:spPr bwMode="auto">
            <a:xfrm>
              <a:off x="1872" y="2928"/>
              <a:ext cx="204" cy="231"/>
            </a:xfrm>
            <a:prstGeom prst="rect">
              <a:avLst/>
            </a:prstGeom>
            <a:noFill/>
            <a:ln w="9525">
              <a:noFill/>
              <a:miter lim="800000"/>
              <a:headEnd/>
              <a:tailEnd/>
            </a:ln>
          </p:spPr>
          <p:txBody>
            <a:bodyPr wrap="none">
              <a:spAutoFit/>
            </a:bodyPr>
            <a:lstStyle/>
            <a:p>
              <a:pPr algn="r"/>
              <a:r>
                <a:rPr lang="en-US" sz="1800" b="1" dirty="0">
                  <a:solidFill>
                    <a:srgbClr val="FFFF00"/>
                  </a:solidFill>
                  <a:latin typeface="Arial" pitchFamily="34" charset="0"/>
                </a:rPr>
                <a:t>8</a:t>
              </a:r>
            </a:p>
          </p:txBody>
        </p:sp>
      </p:grpSp>
      <p:grpSp>
        <p:nvGrpSpPr>
          <p:cNvPr id="4" name="Group 53"/>
          <p:cNvGrpSpPr>
            <a:grpSpLocks/>
          </p:cNvGrpSpPr>
          <p:nvPr/>
        </p:nvGrpSpPr>
        <p:grpSpPr bwMode="auto">
          <a:xfrm>
            <a:off x="3206750" y="2757488"/>
            <a:ext cx="430213" cy="341312"/>
            <a:chOff x="2016" y="1728"/>
            <a:chExt cx="271" cy="215"/>
          </a:xfrm>
          <a:effectLst>
            <a:glow rad="101600">
              <a:schemeClr val="accent3">
                <a:satMod val="175000"/>
                <a:alpha val="40000"/>
              </a:schemeClr>
            </a:glow>
          </a:effectLst>
        </p:grpSpPr>
        <p:sp>
          <p:nvSpPr>
            <p:cNvPr id="105499" name="Oval 54"/>
            <p:cNvSpPr>
              <a:spLocks noChangeArrowheads="1"/>
            </p:cNvSpPr>
            <p:nvPr/>
          </p:nvSpPr>
          <p:spPr bwMode="auto">
            <a:xfrm>
              <a:off x="2016" y="1728"/>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05500" name="Oval 55"/>
            <p:cNvSpPr>
              <a:spLocks noChangeArrowheads="1"/>
            </p:cNvSpPr>
            <p:nvPr/>
          </p:nvSpPr>
          <p:spPr bwMode="auto">
            <a:xfrm>
              <a:off x="2170" y="1766"/>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2" name="Group 27">
            <a:extLst>
              <a:ext uri="{FF2B5EF4-FFF2-40B4-BE49-F238E27FC236}">
                <a16:creationId xmlns:a16="http://schemas.microsoft.com/office/drawing/2014/main" id="{0751BB57-0EEC-54D6-8AF8-7434F0FDDE15}"/>
              </a:ext>
            </a:extLst>
          </p:cNvPr>
          <p:cNvGrpSpPr>
            <a:grpSpLocks/>
          </p:cNvGrpSpPr>
          <p:nvPr/>
        </p:nvGrpSpPr>
        <p:grpSpPr bwMode="auto">
          <a:xfrm>
            <a:off x="6159500" y="4365625"/>
            <a:ext cx="1358900" cy="1282700"/>
            <a:chOff x="3024" y="2744"/>
            <a:chExt cx="856" cy="808"/>
          </a:xfrm>
          <a:effectLst>
            <a:glow rad="101600">
              <a:schemeClr val="accent3">
                <a:satMod val="175000"/>
                <a:alpha val="40000"/>
              </a:schemeClr>
            </a:glow>
          </a:effectLst>
        </p:grpSpPr>
        <p:sp>
          <p:nvSpPr>
            <p:cNvPr id="5" name="Rectangle 17">
              <a:extLst>
                <a:ext uri="{FF2B5EF4-FFF2-40B4-BE49-F238E27FC236}">
                  <a16:creationId xmlns:a16="http://schemas.microsoft.com/office/drawing/2014/main" id="{F7373A77-A2F3-2A20-C186-9197F22191E0}"/>
                </a:ext>
              </a:extLst>
            </p:cNvPr>
            <p:cNvSpPr>
              <a:spLocks noChangeArrowheads="1"/>
            </p:cNvSpPr>
            <p:nvPr/>
          </p:nvSpPr>
          <p:spPr bwMode="auto">
            <a:xfrm flipH="1">
              <a:off x="3368" y="3328"/>
              <a:ext cx="488" cy="160"/>
            </a:xfrm>
            <a:prstGeom prst="rect">
              <a:avLst/>
            </a:prstGeom>
            <a:solidFill>
              <a:srgbClr val="FF000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6" name="Freeform 18">
              <a:extLst>
                <a:ext uri="{FF2B5EF4-FFF2-40B4-BE49-F238E27FC236}">
                  <a16:creationId xmlns:a16="http://schemas.microsoft.com/office/drawing/2014/main" id="{AA8192C7-2670-9776-E69E-6B6D95B74281}"/>
                </a:ext>
              </a:extLst>
            </p:cNvPr>
            <p:cNvSpPr>
              <a:spLocks/>
            </p:cNvSpPr>
            <p:nvPr/>
          </p:nvSpPr>
          <p:spPr bwMode="auto">
            <a:xfrm>
              <a:off x="3744" y="319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7" name="Freeform 19">
              <a:extLst>
                <a:ext uri="{FF2B5EF4-FFF2-40B4-BE49-F238E27FC236}">
                  <a16:creationId xmlns:a16="http://schemas.microsoft.com/office/drawing/2014/main" id="{A78B98A4-0473-45C6-BED6-A6E7062F2057}"/>
                </a:ext>
              </a:extLst>
            </p:cNvPr>
            <p:cNvSpPr>
              <a:spLocks/>
            </p:cNvSpPr>
            <p:nvPr/>
          </p:nvSpPr>
          <p:spPr bwMode="auto">
            <a:xfrm>
              <a:off x="3688" y="302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8" name="Freeform 20">
              <a:extLst>
                <a:ext uri="{FF2B5EF4-FFF2-40B4-BE49-F238E27FC236}">
                  <a16:creationId xmlns:a16="http://schemas.microsoft.com/office/drawing/2014/main" id="{C38122DA-8543-9CB9-E5CC-D24B7372D043}"/>
                </a:ext>
              </a:extLst>
            </p:cNvPr>
            <p:cNvSpPr>
              <a:spLocks/>
            </p:cNvSpPr>
            <p:nvPr/>
          </p:nvSpPr>
          <p:spPr bwMode="auto">
            <a:xfrm>
              <a:off x="3561" y="282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9" name="Freeform 21">
              <a:extLst>
                <a:ext uri="{FF2B5EF4-FFF2-40B4-BE49-F238E27FC236}">
                  <a16:creationId xmlns:a16="http://schemas.microsoft.com/office/drawing/2014/main" id="{A7D14BAD-5F41-1B9F-C4C2-66F8B9D7F03E}"/>
                </a:ext>
              </a:extLst>
            </p:cNvPr>
            <p:cNvSpPr>
              <a:spLocks/>
            </p:cNvSpPr>
            <p:nvPr/>
          </p:nvSpPr>
          <p:spPr bwMode="auto">
            <a:xfrm flipH="1">
              <a:off x="3112" y="274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 name="Freeform 22">
              <a:extLst>
                <a:ext uri="{FF2B5EF4-FFF2-40B4-BE49-F238E27FC236}">
                  <a16:creationId xmlns:a16="http://schemas.microsoft.com/office/drawing/2014/main" id="{5FEE6B95-93DC-DFD7-B384-C1387BF35E7F}"/>
                </a:ext>
              </a:extLst>
            </p:cNvPr>
            <p:cNvSpPr>
              <a:spLocks/>
            </p:cNvSpPr>
            <p:nvPr/>
          </p:nvSpPr>
          <p:spPr bwMode="auto">
            <a:xfrm flipH="1">
              <a:off x="3120" y="274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1" name="Freeform 23">
              <a:extLst>
                <a:ext uri="{FF2B5EF4-FFF2-40B4-BE49-F238E27FC236}">
                  <a16:creationId xmlns:a16="http://schemas.microsoft.com/office/drawing/2014/main" id="{8BABB251-7449-ABBD-E9F7-16BDB5927BA8}"/>
                </a:ext>
              </a:extLst>
            </p:cNvPr>
            <p:cNvSpPr>
              <a:spLocks/>
            </p:cNvSpPr>
            <p:nvPr/>
          </p:nvSpPr>
          <p:spPr bwMode="auto">
            <a:xfrm flipH="1">
              <a:off x="3168" y="320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2" name="Freeform 24">
              <a:extLst>
                <a:ext uri="{FF2B5EF4-FFF2-40B4-BE49-F238E27FC236}">
                  <a16:creationId xmlns:a16="http://schemas.microsoft.com/office/drawing/2014/main" id="{9858DFB0-C54B-F0C1-3086-E2B1DA40EDC7}"/>
                </a:ext>
              </a:extLst>
            </p:cNvPr>
            <p:cNvSpPr>
              <a:spLocks/>
            </p:cNvSpPr>
            <p:nvPr/>
          </p:nvSpPr>
          <p:spPr bwMode="auto">
            <a:xfrm flipH="1">
              <a:off x="3096" y="303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3" name="Freeform 25">
              <a:extLst>
                <a:ext uri="{FF2B5EF4-FFF2-40B4-BE49-F238E27FC236}">
                  <a16:creationId xmlns:a16="http://schemas.microsoft.com/office/drawing/2014/main" id="{5889F190-7A8A-D211-20A1-A6DF8BD97797}"/>
                </a:ext>
              </a:extLst>
            </p:cNvPr>
            <p:cNvSpPr>
              <a:spLocks/>
            </p:cNvSpPr>
            <p:nvPr/>
          </p:nvSpPr>
          <p:spPr bwMode="auto">
            <a:xfrm flipH="1">
              <a:off x="3024"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94444E-6 3.33333E-6 L 0.07171 0.16018 " pathEditMode="relative" ptsTypes="AA">
                                      <p:cBhvr>
                                        <p:cTn id="6" dur="2000" fill="hold"/>
                                        <p:tgtEl>
                                          <p:spTgt spid="4"/>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6.38889E-6 5.92593E-6 L -0.09497 0.00232 " pathEditMode="relative" ptsTypes="AA">
                                      <p:cBhvr>
                                        <p:cTn id="8"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4"/>
          <p:cNvSpPr>
            <a:spLocks noGrp="1" noChangeArrowheads="1"/>
          </p:cNvSpPr>
          <p:nvPr>
            <p:ph type="title"/>
          </p:nvPr>
        </p:nvSpPr>
        <p:spPr/>
        <p:txBody>
          <a:bodyPr/>
          <a:lstStyle/>
          <a:p>
            <a:r>
              <a:rPr lang="en-US" sz="4000"/>
              <a:t>Protocol: Take Next Item from Queue</a:t>
            </a:r>
          </a:p>
        </p:txBody>
      </p:sp>
      <p:sp>
        <p:nvSpPr>
          <p:cNvPr id="106499" name="Slide Number Placeholder 3"/>
          <p:cNvSpPr>
            <a:spLocks noGrp="1"/>
          </p:cNvSpPr>
          <p:nvPr>
            <p:ph type="sldNum" sz="quarter" idx="10"/>
          </p:nvPr>
        </p:nvSpPr>
        <p:spPr>
          <a:noFill/>
        </p:spPr>
        <p:txBody>
          <a:bodyPr/>
          <a:lstStyle/>
          <a:p>
            <a:fld id="{A1A80EFE-6DF9-4574-8506-9BE33E2B0972}" type="slidenum">
              <a:rPr lang="x-none" smtClean="0">
                <a:cs typeface="Arial" pitchFamily="34" charset="0"/>
              </a:rPr>
              <a:pPr/>
              <a:t>78</a:t>
            </a:fld>
            <a:endParaRPr lang="en-US">
              <a:cs typeface="Arial" pitchFamily="34" charset="0"/>
            </a:endParaRPr>
          </a:p>
        </p:txBody>
      </p:sp>
      <p:sp>
        <p:nvSpPr>
          <p:cNvPr id="106498"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6500" name="Rectangle 2"/>
          <p:cNvSpPr>
            <a:spLocks noChangeArrowheads="1"/>
          </p:cNvSpPr>
          <p:nvPr/>
        </p:nvSpPr>
        <p:spPr bwMode="auto">
          <a:xfrm>
            <a:off x="2209800" y="1943100"/>
            <a:ext cx="914400" cy="990600"/>
          </a:xfrm>
          <a:prstGeom prst="rect">
            <a:avLst/>
          </a:prstGeom>
          <a:solidFill>
            <a:srgbClr val="6666FF">
              <a:alpha val="50000"/>
            </a:srgbClr>
          </a:solidFill>
          <a:ln w="38100">
            <a:solidFill>
              <a:schemeClr val="tx1"/>
            </a:solidFill>
            <a:miter lim="800000"/>
            <a:headEnd/>
            <a:tailEnd/>
          </a:ln>
        </p:spPr>
        <p:txBody>
          <a:bodyPr wrap="none" anchor="ctr"/>
          <a:lstStyle/>
          <a:p>
            <a:r>
              <a:rPr lang="en-US" sz="4400" dirty="0">
                <a:solidFill>
                  <a:srgbClr val="FFFF00"/>
                </a:solidFill>
                <a:latin typeface="Arial" pitchFamily="34" charset="0"/>
              </a:rPr>
              <a:t>0</a:t>
            </a:r>
          </a:p>
        </p:txBody>
      </p:sp>
      <p:sp>
        <p:nvSpPr>
          <p:cNvPr id="106501" name="Rectangle 3"/>
          <p:cNvSpPr>
            <a:spLocks noChangeArrowheads="1"/>
          </p:cNvSpPr>
          <p:nvPr/>
        </p:nvSpPr>
        <p:spPr bwMode="auto">
          <a:xfrm>
            <a:off x="3124200" y="1943100"/>
            <a:ext cx="914400" cy="990600"/>
          </a:xfrm>
          <a:prstGeom prst="rect">
            <a:avLst/>
          </a:prstGeom>
          <a:solidFill>
            <a:srgbClr val="FF0000">
              <a:alpha val="50000"/>
            </a:srgbClr>
          </a:solidFill>
          <a:ln w="38100">
            <a:solidFill>
              <a:schemeClr val="tx1"/>
            </a:solidFill>
            <a:miter lim="800000"/>
            <a:headEnd/>
            <a:tailEnd/>
          </a:ln>
        </p:spPr>
        <p:txBody>
          <a:bodyPr wrap="none" anchor="ctr"/>
          <a:lstStyle/>
          <a:p>
            <a:r>
              <a:rPr lang="en-US" sz="4400" dirty="0">
                <a:solidFill>
                  <a:srgbClr val="FFFF00"/>
                </a:solidFill>
                <a:latin typeface="Arial" pitchFamily="34" charset="0"/>
              </a:rPr>
              <a:t>1</a:t>
            </a:r>
          </a:p>
        </p:txBody>
      </p:sp>
      <p:sp>
        <p:nvSpPr>
          <p:cNvPr id="106513" name="Rectangle 26"/>
          <p:cNvSpPr>
            <a:spLocks noChangeArrowheads="1"/>
          </p:cNvSpPr>
          <p:nvPr/>
        </p:nvSpPr>
        <p:spPr bwMode="auto">
          <a:xfrm>
            <a:off x="2971800" y="2438400"/>
            <a:ext cx="914400" cy="914400"/>
          </a:xfrm>
          <a:prstGeom prst="rect">
            <a:avLst/>
          </a:prstGeom>
          <a:solidFill>
            <a:schemeClr val="bg1">
              <a:alpha val="50000"/>
            </a:schemeClr>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6514" name="Rectangle 27"/>
          <p:cNvSpPr>
            <a:spLocks noChangeArrowheads="1"/>
          </p:cNvSpPr>
          <p:nvPr/>
        </p:nvSpPr>
        <p:spPr bwMode="auto">
          <a:xfrm>
            <a:off x="3886200" y="2438400"/>
            <a:ext cx="914400" cy="914400"/>
          </a:xfrm>
          <a:prstGeom prst="rect">
            <a:avLst/>
          </a:prstGeom>
          <a:solidFill>
            <a:schemeClr val="bg1">
              <a:alpha val="50000"/>
            </a:schemeClr>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6515" name="Rectangle 28"/>
          <p:cNvSpPr>
            <a:spLocks noChangeArrowheads="1"/>
          </p:cNvSpPr>
          <p:nvPr/>
        </p:nvSpPr>
        <p:spPr bwMode="auto">
          <a:xfrm>
            <a:off x="4800600" y="2438400"/>
            <a:ext cx="914400" cy="914400"/>
          </a:xfrm>
          <a:prstGeom prst="rect">
            <a:avLst/>
          </a:prstGeom>
          <a:solidFill>
            <a:schemeClr val="bg1"/>
          </a:solidFill>
          <a:ln w="38100">
            <a:solidFill>
              <a:schemeClr val="bg2"/>
            </a:solidFill>
            <a:miter lim="800000"/>
            <a:headEnd/>
            <a:tailEnd/>
          </a:ln>
        </p:spPr>
        <p:txBody>
          <a:bodyPr wrap="none" anchor="ctr"/>
          <a:lstStyle/>
          <a:p>
            <a:endParaRPr lang="en-US" dirty="0">
              <a:solidFill>
                <a:srgbClr val="FFFF00"/>
              </a:solidFill>
              <a:latin typeface="Arial" pitchFamily="34" charset="0"/>
            </a:endParaRPr>
          </a:p>
        </p:txBody>
      </p:sp>
      <p:sp>
        <p:nvSpPr>
          <p:cNvPr id="106516" name="Line 29"/>
          <p:cNvSpPr>
            <a:spLocks noChangeShapeType="1"/>
          </p:cNvSpPr>
          <p:nvPr/>
        </p:nvSpPr>
        <p:spPr bwMode="auto">
          <a:xfrm>
            <a:off x="5638800" y="24384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106517" name="Line 30"/>
          <p:cNvSpPr>
            <a:spLocks noChangeShapeType="1"/>
          </p:cNvSpPr>
          <p:nvPr/>
        </p:nvSpPr>
        <p:spPr bwMode="auto">
          <a:xfrm>
            <a:off x="5638800" y="3352800"/>
            <a:ext cx="914400" cy="0"/>
          </a:xfrm>
          <a:prstGeom prst="line">
            <a:avLst/>
          </a:prstGeom>
          <a:noFill/>
          <a:ln w="38100">
            <a:solidFill>
              <a:schemeClr val="bg2"/>
            </a:solidFill>
            <a:round/>
            <a:headEnd/>
            <a:tailEnd/>
          </a:ln>
        </p:spPr>
        <p:txBody>
          <a:bodyPr wrap="none" anchor="ctr"/>
          <a:lstStyle/>
          <a:p>
            <a:endParaRPr lang="en-US" dirty="0">
              <a:solidFill>
                <a:srgbClr val="FFFF00"/>
              </a:solidFill>
              <a:latin typeface="Arial" pitchFamily="34" charset="0"/>
            </a:endParaRPr>
          </a:p>
        </p:txBody>
      </p:sp>
      <p:grpSp>
        <p:nvGrpSpPr>
          <p:cNvPr id="106518" name="Group 33"/>
          <p:cNvGrpSpPr>
            <a:grpSpLocks/>
          </p:cNvGrpSpPr>
          <p:nvPr/>
        </p:nvGrpSpPr>
        <p:grpSpPr bwMode="auto">
          <a:xfrm>
            <a:off x="3862388" y="3829050"/>
            <a:ext cx="430212" cy="341313"/>
            <a:chOff x="2016" y="1728"/>
            <a:chExt cx="271" cy="215"/>
          </a:xfrm>
          <a:effectLst>
            <a:glow rad="101600">
              <a:schemeClr val="accent3">
                <a:satMod val="175000"/>
                <a:alpha val="40000"/>
              </a:schemeClr>
            </a:glow>
          </a:effectLst>
        </p:grpSpPr>
        <p:sp>
          <p:nvSpPr>
            <p:cNvPr id="106527" name="Oval 34"/>
            <p:cNvSpPr>
              <a:spLocks noChangeArrowheads="1"/>
            </p:cNvSpPr>
            <p:nvPr/>
          </p:nvSpPr>
          <p:spPr bwMode="auto">
            <a:xfrm>
              <a:off x="2016" y="1728"/>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06528" name="Oval 35"/>
            <p:cNvSpPr>
              <a:spLocks noChangeArrowheads="1"/>
            </p:cNvSpPr>
            <p:nvPr/>
          </p:nvSpPr>
          <p:spPr bwMode="auto">
            <a:xfrm>
              <a:off x="2170" y="1766"/>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nvGrpSpPr>
          <p:cNvPr id="12" name="Group 11"/>
          <p:cNvGrpSpPr/>
          <p:nvPr/>
        </p:nvGrpSpPr>
        <p:grpSpPr>
          <a:xfrm>
            <a:off x="2232025" y="4064000"/>
            <a:ext cx="1846263" cy="1584325"/>
            <a:chOff x="2232025" y="4064000"/>
            <a:chExt cx="1846263" cy="1584325"/>
          </a:xfrm>
          <a:effectLst>
            <a:glow rad="101600">
              <a:schemeClr val="accent3">
                <a:satMod val="175000"/>
                <a:alpha val="40000"/>
              </a:schemeClr>
            </a:glow>
          </a:effectLst>
        </p:grpSpPr>
        <p:sp>
          <p:nvSpPr>
            <p:cNvPr id="106503" name="Rectangle 5"/>
            <p:cNvSpPr>
              <a:spLocks noChangeArrowheads="1"/>
            </p:cNvSpPr>
            <p:nvPr/>
          </p:nvSpPr>
          <p:spPr bwMode="auto">
            <a:xfrm>
              <a:off x="2270125" y="5292725"/>
              <a:ext cx="774700" cy="254000"/>
            </a:xfrm>
            <a:prstGeom prst="rect">
              <a:avLst/>
            </a:prstGeom>
            <a:solidFill>
              <a:srgbClr val="00B0F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106504" name="Freeform 6"/>
            <p:cNvSpPr>
              <a:spLocks/>
            </p:cNvSpPr>
            <p:nvPr/>
          </p:nvSpPr>
          <p:spPr bwMode="auto">
            <a:xfrm flipH="1">
              <a:off x="2232025" y="50768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05" name="Freeform 7"/>
            <p:cNvSpPr>
              <a:spLocks/>
            </p:cNvSpPr>
            <p:nvPr/>
          </p:nvSpPr>
          <p:spPr bwMode="auto">
            <a:xfrm flipH="1">
              <a:off x="2341563" y="48101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06" name="Freeform 8"/>
            <p:cNvSpPr>
              <a:spLocks/>
            </p:cNvSpPr>
            <p:nvPr/>
          </p:nvSpPr>
          <p:spPr bwMode="auto">
            <a:xfrm flipH="1">
              <a:off x="2536825" y="4492625"/>
              <a:ext cx="201613" cy="508000"/>
            </a:xfrm>
            <a:custGeom>
              <a:avLst/>
              <a:gdLst>
                <a:gd name="T0" fmla="*/ 35579 w 136"/>
                <a:gd name="T1" fmla="*/ 0 h 344"/>
                <a:gd name="T2" fmla="*/ 201613 w 136"/>
                <a:gd name="T3" fmla="*/ 0 h 344"/>
                <a:gd name="T4" fmla="*/ 201613 w 136"/>
                <a:gd name="T5" fmla="*/ 342605 h 344"/>
                <a:gd name="T6" fmla="*/ 157140 w 136"/>
                <a:gd name="T7" fmla="*/ 508000 h 344"/>
                <a:gd name="T8" fmla="*/ 157140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07" name="Freeform 9"/>
            <p:cNvSpPr>
              <a:spLocks/>
            </p:cNvSpPr>
            <p:nvPr/>
          </p:nvSpPr>
          <p:spPr bwMode="auto">
            <a:xfrm>
              <a:off x="2270125" y="4365625"/>
              <a:ext cx="1181100" cy="939800"/>
            </a:xfrm>
            <a:custGeom>
              <a:avLst/>
              <a:gdLst>
                <a:gd name="T0" fmla="*/ 0 w 744"/>
                <a:gd name="T1" fmla="*/ 939800 h 592"/>
                <a:gd name="T2" fmla="*/ 774700 w 744"/>
                <a:gd name="T3" fmla="*/ 914400 h 592"/>
                <a:gd name="T4" fmla="*/ 1181100 w 744"/>
                <a:gd name="T5" fmla="*/ 0 h 592"/>
                <a:gd name="T6" fmla="*/ 533400 w 744"/>
                <a:gd name="T7" fmla="*/ 12700 h 592"/>
                <a:gd name="T8" fmla="*/ 0 w 744"/>
                <a:gd name="T9" fmla="*/ 939800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08" name="Freeform 10"/>
            <p:cNvSpPr>
              <a:spLocks/>
            </p:cNvSpPr>
            <p:nvPr/>
          </p:nvSpPr>
          <p:spPr bwMode="auto">
            <a:xfrm>
              <a:off x="3044825" y="4365625"/>
              <a:ext cx="393700" cy="1206500"/>
            </a:xfrm>
            <a:custGeom>
              <a:avLst/>
              <a:gdLst>
                <a:gd name="T0" fmla="*/ 393700 w 248"/>
                <a:gd name="T1" fmla="*/ 0 h 760"/>
                <a:gd name="T2" fmla="*/ 393700 w 248"/>
                <a:gd name="T3" fmla="*/ 330200 h 760"/>
                <a:gd name="T4" fmla="*/ 12700 w 248"/>
                <a:gd name="T5" fmla="*/ 1206500 h 760"/>
                <a:gd name="T6" fmla="*/ 0 w 248"/>
                <a:gd name="T7" fmla="*/ 952500 h 760"/>
                <a:gd name="T8" fmla="*/ 393700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B0F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09" name="Freeform 11"/>
            <p:cNvSpPr>
              <a:spLocks/>
            </p:cNvSpPr>
            <p:nvPr/>
          </p:nvSpPr>
          <p:spPr bwMode="auto">
            <a:xfrm>
              <a:off x="3146425" y="5102225"/>
              <a:ext cx="215900" cy="546100"/>
            </a:xfrm>
            <a:custGeom>
              <a:avLst/>
              <a:gdLst>
                <a:gd name="T0" fmla="*/ 38100 w 136"/>
                <a:gd name="T1" fmla="*/ 0 h 344"/>
                <a:gd name="T2" fmla="*/ 215900 w 136"/>
                <a:gd name="T3" fmla="*/ 0 h 344"/>
                <a:gd name="T4" fmla="*/ 215900 w 136"/>
                <a:gd name="T5" fmla="*/ 368300 h 344"/>
                <a:gd name="T6" fmla="*/ 168275 w 136"/>
                <a:gd name="T7" fmla="*/ 546100 h 344"/>
                <a:gd name="T8" fmla="*/ 168275 w 136"/>
                <a:gd name="T9" fmla="*/ 139700 h 344"/>
                <a:gd name="T10" fmla="*/ 0 w 136"/>
                <a:gd name="T11" fmla="*/ 13970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10" name="Freeform 12"/>
            <p:cNvSpPr>
              <a:spLocks/>
            </p:cNvSpPr>
            <p:nvPr/>
          </p:nvSpPr>
          <p:spPr bwMode="auto">
            <a:xfrm>
              <a:off x="3281363" y="4822825"/>
              <a:ext cx="195262" cy="495300"/>
            </a:xfrm>
            <a:custGeom>
              <a:avLst/>
              <a:gdLst>
                <a:gd name="T0" fmla="*/ 34458 w 136"/>
                <a:gd name="T1" fmla="*/ 0 h 344"/>
                <a:gd name="T2" fmla="*/ 195262 w 136"/>
                <a:gd name="T3" fmla="*/ 0 h 344"/>
                <a:gd name="T4" fmla="*/ 195262 w 136"/>
                <a:gd name="T5" fmla="*/ 334040 h 344"/>
                <a:gd name="T6" fmla="*/ 152189 w 136"/>
                <a:gd name="T7" fmla="*/ 495300 h 344"/>
                <a:gd name="T8" fmla="*/ 152189 w 136"/>
                <a:gd name="T9" fmla="*/ 126705 h 344"/>
                <a:gd name="T10" fmla="*/ 0 w 136"/>
                <a:gd name="T11" fmla="*/ 12670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11" name="Freeform 13"/>
            <p:cNvSpPr>
              <a:spLocks/>
            </p:cNvSpPr>
            <p:nvPr/>
          </p:nvSpPr>
          <p:spPr bwMode="auto">
            <a:xfrm>
              <a:off x="3389313" y="4556125"/>
              <a:ext cx="201612" cy="508000"/>
            </a:xfrm>
            <a:custGeom>
              <a:avLst/>
              <a:gdLst>
                <a:gd name="T0" fmla="*/ 35579 w 136"/>
                <a:gd name="T1" fmla="*/ 0 h 344"/>
                <a:gd name="T2" fmla="*/ 201612 w 136"/>
                <a:gd name="T3" fmla="*/ 0 h 344"/>
                <a:gd name="T4" fmla="*/ 201612 w 136"/>
                <a:gd name="T5" fmla="*/ 342605 h 344"/>
                <a:gd name="T6" fmla="*/ 157139 w 136"/>
                <a:gd name="T7" fmla="*/ 508000 h 344"/>
                <a:gd name="T8" fmla="*/ 157139 w 136"/>
                <a:gd name="T9" fmla="*/ 129953 h 344"/>
                <a:gd name="T10" fmla="*/ 0 w 136"/>
                <a:gd name="T11" fmla="*/ 1299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6519" name="Freeform 37"/>
            <p:cNvSpPr>
              <a:spLocks/>
            </p:cNvSpPr>
            <p:nvPr/>
          </p:nvSpPr>
          <p:spPr bwMode="auto">
            <a:xfrm>
              <a:off x="3567113" y="4064000"/>
              <a:ext cx="511175" cy="1012825"/>
            </a:xfrm>
            <a:custGeom>
              <a:avLst/>
              <a:gdLst>
                <a:gd name="T0" fmla="*/ 0 w 322"/>
                <a:gd name="T1" fmla="*/ 1012825 h 638"/>
                <a:gd name="T2" fmla="*/ 511175 w 322"/>
                <a:gd name="T3" fmla="*/ 0 h 638"/>
                <a:gd name="T4" fmla="*/ 3175 w 322"/>
                <a:gd name="T5" fmla="*/ 769937 h 638"/>
                <a:gd name="T6" fmla="*/ 0 60000 65536"/>
                <a:gd name="T7" fmla="*/ 0 60000 65536"/>
                <a:gd name="T8" fmla="*/ 0 60000 65536"/>
                <a:gd name="T9" fmla="*/ 0 w 322"/>
                <a:gd name="T10" fmla="*/ 0 h 638"/>
                <a:gd name="T11" fmla="*/ 322 w 322"/>
                <a:gd name="T12" fmla="*/ 638 h 638"/>
              </a:gdLst>
              <a:ahLst/>
              <a:cxnLst>
                <a:cxn ang="T6">
                  <a:pos x="T0" y="T1"/>
                </a:cxn>
                <a:cxn ang="T7">
                  <a:pos x="T2" y="T3"/>
                </a:cxn>
                <a:cxn ang="T8">
                  <a:pos x="T4" y="T5"/>
                </a:cxn>
              </a:cxnLst>
              <a:rect l="T9" t="T10" r="T11" b="T12"/>
              <a:pathLst>
                <a:path w="322" h="638">
                  <a:moveTo>
                    <a:pt x="0" y="638"/>
                  </a:moveTo>
                  <a:lnTo>
                    <a:pt x="322" y="0"/>
                  </a:lnTo>
                  <a:lnTo>
                    <a:pt x="2" y="485"/>
                  </a:lnTo>
                </a:path>
              </a:pathLst>
            </a:custGeom>
            <a:solidFill>
              <a:schemeClr val="tx1"/>
            </a:solidFill>
            <a:ln w="9525">
              <a:solidFill>
                <a:schemeClr val="bg1"/>
              </a:solidFill>
              <a:round/>
              <a:headEnd/>
              <a:tailEnd type="triangle" w="med" len="med"/>
            </a:ln>
          </p:spPr>
          <p:txBody>
            <a:bodyPr wrap="none" anchor="ctr"/>
            <a:lstStyle/>
            <a:p>
              <a:endParaRPr lang="en-US" dirty="0">
                <a:solidFill>
                  <a:srgbClr val="FFFF00"/>
                </a:solidFill>
                <a:latin typeface="Arial" pitchFamily="34" charset="0"/>
              </a:endParaRPr>
            </a:p>
          </p:txBody>
        </p:sp>
      </p:grpSp>
      <p:sp>
        <p:nvSpPr>
          <p:cNvPr id="106520" name="Freeform 38"/>
          <p:cNvSpPr>
            <a:spLocks/>
          </p:cNvSpPr>
          <p:nvPr/>
        </p:nvSpPr>
        <p:spPr bwMode="auto">
          <a:xfrm>
            <a:off x="5648325" y="4064000"/>
            <a:ext cx="534988" cy="987425"/>
          </a:xfrm>
          <a:custGeom>
            <a:avLst/>
            <a:gdLst>
              <a:gd name="T0" fmla="*/ 534988 w 337"/>
              <a:gd name="T1" fmla="*/ 987425 h 622"/>
              <a:gd name="T2" fmla="*/ 0 w 337"/>
              <a:gd name="T3" fmla="*/ 0 h 622"/>
              <a:gd name="T4" fmla="*/ 508000 w 337"/>
              <a:gd name="T5" fmla="*/ 769937 h 622"/>
              <a:gd name="T6" fmla="*/ 0 60000 65536"/>
              <a:gd name="T7" fmla="*/ 0 60000 65536"/>
              <a:gd name="T8" fmla="*/ 0 60000 65536"/>
              <a:gd name="T9" fmla="*/ 0 w 337"/>
              <a:gd name="T10" fmla="*/ 0 h 622"/>
              <a:gd name="T11" fmla="*/ 337 w 337"/>
              <a:gd name="T12" fmla="*/ 622 h 622"/>
            </a:gdLst>
            <a:ahLst/>
            <a:cxnLst>
              <a:cxn ang="T6">
                <a:pos x="T0" y="T1"/>
              </a:cxn>
              <a:cxn ang="T7">
                <a:pos x="T2" y="T3"/>
              </a:cxn>
              <a:cxn ang="T8">
                <a:pos x="T4" y="T5"/>
              </a:cxn>
            </a:cxnLst>
            <a:rect l="T9" t="T10" r="T11" b="T12"/>
            <a:pathLst>
              <a:path w="337" h="622">
                <a:moveTo>
                  <a:pt x="337" y="622"/>
                </a:moveTo>
                <a:lnTo>
                  <a:pt x="0" y="0"/>
                </a:lnTo>
                <a:lnTo>
                  <a:pt x="320" y="485"/>
                </a:lnTo>
              </a:path>
            </a:pathLst>
          </a:custGeom>
          <a:solidFill>
            <a:schemeClr val="tx1"/>
          </a:solidFill>
          <a:ln w="9525">
            <a:solidFill>
              <a:schemeClr val="bg1"/>
            </a:solidFill>
            <a:round/>
            <a:headEnd/>
            <a:tailEnd type="triangle" w="med" len="med"/>
          </a:ln>
          <a:effectLst>
            <a:glow rad="101600">
              <a:schemeClr val="accent3">
                <a:satMod val="175000"/>
                <a:alpha val="40000"/>
              </a:schemeClr>
            </a:glow>
          </a:effectLst>
        </p:spPr>
        <p:txBody>
          <a:bodyPr wrap="none" anchor="ctr"/>
          <a:lstStyle/>
          <a:p>
            <a:endParaRPr lang="en-US" dirty="0">
              <a:solidFill>
                <a:srgbClr val="FFFF00"/>
              </a:solidFill>
              <a:latin typeface="Arial" pitchFamily="34" charset="0"/>
            </a:endParaRPr>
          </a:p>
        </p:txBody>
      </p:sp>
      <p:sp>
        <p:nvSpPr>
          <p:cNvPr id="407595" name="AutoShape 43"/>
          <p:cNvSpPr>
            <a:spLocks noChangeArrowheads="1"/>
          </p:cNvSpPr>
          <p:nvPr/>
        </p:nvSpPr>
        <p:spPr bwMode="auto">
          <a:xfrm>
            <a:off x="1012825" y="1917700"/>
            <a:ext cx="3484563" cy="1911350"/>
          </a:xfrm>
          <a:prstGeom prst="wedgeRoundRectCallout">
            <a:avLst>
              <a:gd name="adj1" fmla="val 5944"/>
              <a:gd name="adj2" fmla="val 73421"/>
              <a:gd name="adj3" fmla="val 16667"/>
            </a:avLst>
          </a:prstGeom>
          <a:solidFill>
            <a:schemeClr val="bg1"/>
          </a:solidFill>
          <a:ln w="38100">
            <a:solidFill>
              <a:srgbClr val="6666FF"/>
            </a:solidFill>
            <a:miter lim="800000"/>
            <a:headEnd/>
            <a:tailEnd/>
          </a:ln>
        </p:spPr>
        <p:txBody>
          <a:bodyPr anchor="ctr"/>
          <a:lstStyle/>
          <a:p>
            <a:r>
              <a:rPr lang="en-US" b="1" dirty="0">
                <a:solidFill>
                  <a:srgbClr val="FFFF00"/>
                </a:solidFill>
                <a:latin typeface="Arial" pitchFamily="34" charset="0"/>
                <a:cs typeface="Arial" pitchFamily="34" charset="0"/>
              </a:rPr>
              <a:t>I got the coveted red ball, so I will decide my value</a:t>
            </a:r>
          </a:p>
        </p:txBody>
      </p:sp>
      <p:sp>
        <p:nvSpPr>
          <p:cNvPr id="407596" name="AutoShape 44"/>
          <p:cNvSpPr>
            <a:spLocks noChangeArrowheads="1"/>
          </p:cNvSpPr>
          <p:nvPr/>
        </p:nvSpPr>
        <p:spPr bwMode="auto">
          <a:xfrm>
            <a:off x="4846638" y="1752600"/>
            <a:ext cx="3916362" cy="2311400"/>
          </a:xfrm>
          <a:prstGeom prst="wedgeRoundRectCallout">
            <a:avLst>
              <a:gd name="adj1" fmla="val -15019"/>
              <a:gd name="adj2" fmla="val 59204"/>
              <a:gd name="adj3" fmla="val 16667"/>
            </a:avLst>
          </a:prstGeom>
          <a:solidFill>
            <a:schemeClr val="bg1"/>
          </a:solidFill>
          <a:ln w="38100">
            <a:solidFill>
              <a:srgbClr val="FF0000"/>
            </a:solidFill>
            <a:miter lim="800000"/>
            <a:headEnd/>
            <a:tailEnd/>
          </a:ln>
        </p:spPr>
        <p:txBody>
          <a:bodyPr anchor="ctr"/>
          <a:lstStyle/>
          <a:p>
            <a:r>
              <a:rPr lang="en-US" b="1">
                <a:solidFill>
                  <a:srgbClr val="FFFF00"/>
                </a:solidFill>
                <a:latin typeface="Arial" pitchFamily="34" charset="0"/>
                <a:cs typeface="Arial" pitchFamily="34" charset="0"/>
              </a:rPr>
              <a:t>I got the dreaded black ball, so I will decide the other’s value from the array</a:t>
            </a:r>
          </a:p>
        </p:txBody>
      </p:sp>
      <p:grpSp>
        <p:nvGrpSpPr>
          <p:cNvPr id="106523" name="Group 39"/>
          <p:cNvGrpSpPr>
            <a:grpSpLocks/>
          </p:cNvGrpSpPr>
          <p:nvPr/>
        </p:nvGrpSpPr>
        <p:grpSpPr bwMode="auto">
          <a:xfrm>
            <a:off x="5422900" y="3889375"/>
            <a:ext cx="430213" cy="384175"/>
            <a:chOff x="1872" y="2917"/>
            <a:chExt cx="271" cy="242"/>
          </a:xfrm>
          <a:effectLst>
            <a:glow rad="101600">
              <a:schemeClr val="accent3">
                <a:satMod val="175000"/>
                <a:alpha val="40000"/>
              </a:schemeClr>
            </a:glow>
          </a:effectLst>
        </p:grpSpPr>
        <p:sp>
          <p:nvSpPr>
            <p:cNvPr id="106524" name="Oval 40"/>
            <p:cNvSpPr>
              <a:spLocks noChangeArrowheads="1"/>
            </p:cNvSpPr>
            <p:nvPr/>
          </p:nvSpPr>
          <p:spPr bwMode="auto">
            <a:xfrm>
              <a:off x="1872" y="2917"/>
              <a:ext cx="271" cy="215"/>
            </a:xfrm>
            <a:prstGeom prst="ellipse">
              <a:avLst/>
            </a:prstGeom>
            <a:solidFill>
              <a:schemeClr val="tx1"/>
            </a:solidFill>
            <a:ln w="38100">
              <a:solidFill>
                <a:schemeClr val="bg2"/>
              </a:solidFill>
              <a:round/>
              <a:headEnd/>
              <a:tailEnd/>
            </a:ln>
          </p:spPr>
          <p:txBody>
            <a:bodyPr wrap="none" anchor="ctr"/>
            <a:lstStyle/>
            <a:p>
              <a:pPr algn="r"/>
              <a:endParaRPr lang="en-US" sz="4400" u="sng" dirty="0">
                <a:solidFill>
                  <a:srgbClr val="FFFF00"/>
                </a:solidFill>
                <a:latin typeface="Arial" pitchFamily="34" charset="0"/>
              </a:endParaRPr>
            </a:p>
          </p:txBody>
        </p:sp>
        <p:sp>
          <p:nvSpPr>
            <p:cNvPr id="106525" name="Oval 41"/>
            <p:cNvSpPr>
              <a:spLocks noChangeArrowheads="1"/>
            </p:cNvSpPr>
            <p:nvPr/>
          </p:nvSpPr>
          <p:spPr bwMode="auto">
            <a:xfrm>
              <a:off x="2026" y="2955"/>
              <a:ext cx="71" cy="60"/>
            </a:xfrm>
            <a:prstGeom prst="ellipse">
              <a:avLst/>
            </a:prstGeom>
            <a:solidFill>
              <a:srgbClr val="DDDDDD"/>
            </a:solidFill>
            <a:ln w="19050">
              <a:solidFill>
                <a:schemeClr val="bg2"/>
              </a:solidFill>
              <a:round/>
              <a:headEnd/>
              <a:tailEnd/>
            </a:ln>
          </p:spPr>
          <p:txBody>
            <a:bodyPr wrap="none" anchor="ctr"/>
            <a:lstStyle/>
            <a:p>
              <a:endParaRPr lang="en-US" dirty="0">
                <a:solidFill>
                  <a:srgbClr val="FFFF00"/>
                </a:solidFill>
                <a:latin typeface="Arial" pitchFamily="34" charset="0"/>
              </a:endParaRPr>
            </a:p>
          </p:txBody>
        </p:sp>
        <p:sp>
          <p:nvSpPr>
            <p:cNvPr id="106526" name="Text Box 42"/>
            <p:cNvSpPr txBox="1">
              <a:spLocks noChangeArrowheads="1"/>
            </p:cNvSpPr>
            <p:nvPr/>
          </p:nvSpPr>
          <p:spPr bwMode="auto">
            <a:xfrm>
              <a:off x="1872" y="2928"/>
              <a:ext cx="204" cy="231"/>
            </a:xfrm>
            <a:prstGeom prst="rect">
              <a:avLst/>
            </a:prstGeom>
            <a:noFill/>
            <a:ln w="9525">
              <a:solidFill>
                <a:schemeClr val="bg2"/>
              </a:solidFill>
              <a:miter lim="800000"/>
              <a:headEnd/>
              <a:tailEnd/>
            </a:ln>
          </p:spPr>
          <p:txBody>
            <a:bodyPr wrap="none">
              <a:spAutoFit/>
            </a:bodyPr>
            <a:lstStyle/>
            <a:p>
              <a:pPr algn="r"/>
              <a:r>
                <a:rPr lang="en-US" sz="1800" b="1" dirty="0">
                  <a:solidFill>
                    <a:srgbClr val="FFFF00"/>
                  </a:solidFill>
                  <a:latin typeface="Arial" pitchFamily="34" charset="0"/>
                </a:rPr>
                <a:t>8</a:t>
              </a:r>
            </a:p>
          </p:txBody>
        </p:sp>
      </p:grpSp>
      <p:grpSp>
        <p:nvGrpSpPr>
          <p:cNvPr id="2" name="Group 27">
            <a:extLst>
              <a:ext uri="{FF2B5EF4-FFF2-40B4-BE49-F238E27FC236}">
                <a16:creationId xmlns:a16="http://schemas.microsoft.com/office/drawing/2014/main" id="{941464B5-7186-8451-350E-02ABDF35DFA9}"/>
              </a:ext>
            </a:extLst>
          </p:cNvPr>
          <p:cNvGrpSpPr>
            <a:grpSpLocks/>
          </p:cNvGrpSpPr>
          <p:nvPr/>
        </p:nvGrpSpPr>
        <p:grpSpPr bwMode="auto">
          <a:xfrm>
            <a:off x="6159500" y="4365625"/>
            <a:ext cx="1358900" cy="1282700"/>
            <a:chOff x="3024" y="2744"/>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B9F2D05E-0D40-C2CA-71C3-1776CD831693}"/>
                </a:ext>
              </a:extLst>
            </p:cNvPr>
            <p:cNvSpPr>
              <a:spLocks noChangeArrowheads="1"/>
            </p:cNvSpPr>
            <p:nvPr/>
          </p:nvSpPr>
          <p:spPr bwMode="auto">
            <a:xfrm flipH="1">
              <a:off x="3368" y="3328"/>
              <a:ext cx="488" cy="160"/>
            </a:xfrm>
            <a:prstGeom prst="rect">
              <a:avLst/>
            </a:prstGeom>
            <a:solidFill>
              <a:srgbClr val="FF0000"/>
            </a:solidFill>
            <a:ln w="38100" algn="ctr">
              <a:solidFill>
                <a:schemeClr val="bg1"/>
              </a:solidFill>
              <a:miter lim="800000"/>
              <a:headEnd/>
              <a:tailEnd/>
            </a:ln>
          </p:spPr>
          <p:txBody>
            <a:bodyPr wrap="none" anchor="ctr"/>
            <a:lstStyle/>
            <a:p>
              <a:endParaRPr lang="en-US" dirty="0">
                <a:solidFill>
                  <a:srgbClr val="FFFF00"/>
                </a:solidFill>
                <a:latin typeface="Arial" pitchFamily="34" charset="0"/>
              </a:endParaRPr>
            </a:p>
          </p:txBody>
        </p:sp>
        <p:sp>
          <p:nvSpPr>
            <p:cNvPr id="4" name="Freeform 18">
              <a:extLst>
                <a:ext uri="{FF2B5EF4-FFF2-40B4-BE49-F238E27FC236}">
                  <a16:creationId xmlns:a16="http://schemas.microsoft.com/office/drawing/2014/main" id="{223A3AEF-2ED8-CB22-10B2-6E7A25D3DA42}"/>
                </a:ext>
              </a:extLst>
            </p:cNvPr>
            <p:cNvSpPr>
              <a:spLocks/>
            </p:cNvSpPr>
            <p:nvPr/>
          </p:nvSpPr>
          <p:spPr bwMode="auto">
            <a:xfrm>
              <a:off x="3744" y="319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5" name="Freeform 19">
              <a:extLst>
                <a:ext uri="{FF2B5EF4-FFF2-40B4-BE49-F238E27FC236}">
                  <a16:creationId xmlns:a16="http://schemas.microsoft.com/office/drawing/2014/main" id="{0DB7395D-9E9F-D86B-177A-801F00F2E100}"/>
                </a:ext>
              </a:extLst>
            </p:cNvPr>
            <p:cNvSpPr>
              <a:spLocks/>
            </p:cNvSpPr>
            <p:nvPr/>
          </p:nvSpPr>
          <p:spPr bwMode="auto">
            <a:xfrm>
              <a:off x="3688" y="3024"/>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6" name="Freeform 20">
              <a:extLst>
                <a:ext uri="{FF2B5EF4-FFF2-40B4-BE49-F238E27FC236}">
                  <a16:creationId xmlns:a16="http://schemas.microsoft.com/office/drawing/2014/main" id="{4DB2080D-065B-19A9-37AA-495038E5D1C2}"/>
                </a:ext>
              </a:extLst>
            </p:cNvPr>
            <p:cNvSpPr>
              <a:spLocks/>
            </p:cNvSpPr>
            <p:nvPr/>
          </p:nvSpPr>
          <p:spPr bwMode="auto">
            <a:xfrm>
              <a:off x="3561" y="282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7" name="Freeform 21">
              <a:extLst>
                <a:ext uri="{FF2B5EF4-FFF2-40B4-BE49-F238E27FC236}">
                  <a16:creationId xmlns:a16="http://schemas.microsoft.com/office/drawing/2014/main" id="{937BAB3F-FA25-EE29-D314-03B1C5BDB0A8}"/>
                </a:ext>
              </a:extLst>
            </p:cNvPr>
            <p:cNvSpPr>
              <a:spLocks/>
            </p:cNvSpPr>
            <p:nvPr/>
          </p:nvSpPr>
          <p:spPr bwMode="auto">
            <a:xfrm flipH="1">
              <a:off x="3112" y="2744"/>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8" name="Freeform 22">
              <a:extLst>
                <a:ext uri="{FF2B5EF4-FFF2-40B4-BE49-F238E27FC236}">
                  <a16:creationId xmlns:a16="http://schemas.microsoft.com/office/drawing/2014/main" id="{D29616AB-1052-CDF4-1B96-D636CAA21B07}"/>
                </a:ext>
              </a:extLst>
            </p:cNvPr>
            <p:cNvSpPr>
              <a:spLocks/>
            </p:cNvSpPr>
            <p:nvPr/>
          </p:nvSpPr>
          <p:spPr bwMode="auto">
            <a:xfrm flipH="1">
              <a:off x="3120" y="2744"/>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9" name="Freeform 23">
              <a:extLst>
                <a:ext uri="{FF2B5EF4-FFF2-40B4-BE49-F238E27FC236}">
                  <a16:creationId xmlns:a16="http://schemas.microsoft.com/office/drawing/2014/main" id="{154985EB-77FB-5C2D-D12D-B6AE9B9FB6FF}"/>
                </a:ext>
              </a:extLst>
            </p:cNvPr>
            <p:cNvSpPr>
              <a:spLocks/>
            </p:cNvSpPr>
            <p:nvPr/>
          </p:nvSpPr>
          <p:spPr bwMode="auto">
            <a:xfrm flipH="1">
              <a:off x="3168" y="320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0" name="Freeform 24">
              <a:extLst>
                <a:ext uri="{FF2B5EF4-FFF2-40B4-BE49-F238E27FC236}">
                  <a16:creationId xmlns:a16="http://schemas.microsoft.com/office/drawing/2014/main" id="{FBAB9D65-6FBC-6D50-0203-3CC1141BC9EC}"/>
                </a:ext>
              </a:extLst>
            </p:cNvPr>
            <p:cNvSpPr>
              <a:spLocks/>
            </p:cNvSpPr>
            <p:nvPr/>
          </p:nvSpPr>
          <p:spPr bwMode="auto">
            <a:xfrm flipH="1">
              <a:off x="3096" y="3032"/>
              <a:ext cx="123" cy="312"/>
            </a:xfrm>
            <a:custGeom>
              <a:avLst/>
              <a:gdLst>
                <a:gd name="T0" fmla="*/ 22 w 136"/>
                <a:gd name="T1" fmla="*/ 0 h 344"/>
                <a:gd name="T2" fmla="*/ 123 w 136"/>
                <a:gd name="T3" fmla="*/ 0 h 344"/>
                <a:gd name="T4" fmla="*/ 123 w 136"/>
                <a:gd name="T5" fmla="*/ 210 h 344"/>
                <a:gd name="T6" fmla="*/ 96 w 136"/>
                <a:gd name="T7" fmla="*/ 312 h 344"/>
                <a:gd name="T8" fmla="*/ 96 w 136"/>
                <a:gd name="T9" fmla="*/ 80 h 344"/>
                <a:gd name="T10" fmla="*/ 0 w 136"/>
                <a:gd name="T11" fmla="*/ 80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sp>
          <p:nvSpPr>
            <p:cNvPr id="11" name="Freeform 25">
              <a:extLst>
                <a:ext uri="{FF2B5EF4-FFF2-40B4-BE49-F238E27FC236}">
                  <a16:creationId xmlns:a16="http://schemas.microsoft.com/office/drawing/2014/main" id="{64ECE05F-21A1-D2C8-1766-4843FC391D07}"/>
                </a:ext>
              </a:extLst>
            </p:cNvPr>
            <p:cNvSpPr>
              <a:spLocks/>
            </p:cNvSpPr>
            <p:nvPr/>
          </p:nvSpPr>
          <p:spPr bwMode="auto">
            <a:xfrm flipH="1">
              <a:off x="3024" y="2864"/>
              <a:ext cx="127" cy="320"/>
            </a:xfrm>
            <a:custGeom>
              <a:avLst/>
              <a:gdLst>
                <a:gd name="T0" fmla="*/ 22 w 136"/>
                <a:gd name="T1" fmla="*/ 0 h 344"/>
                <a:gd name="T2" fmla="*/ 127 w 136"/>
                <a:gd name="T3" fmla="*/ 0 h 344"/>
                <a:gd name="T4" fmla="*/ 127 w 136"/>
                <a:gd name="T5" fmla="*/ 216 h 344"/>
                <a:gd name="T6" fmla="*/ 99 w 136"/>
                <a:gd name="T7" fmla="*/ 320 h 344"/>
                <a:gd name="T8" fmla="*/ 99 w 136"/>
                <a:gd name="T9" fmla="*/ 82 h 344"/>
                <a:gd name="T10" fmla="*/ 0 w 136"/>
                <a:gd name="T11" fmla="*/ 82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endParaRPr lang="en-US" dirty="0">
                <a:solidFill>
                  <a:srgbClr val="FFFF00"/>
                </a:solidFill>
                <a:latin typeface="Arial" pitchFamily="34"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7595"/>
                                        </p:tgtEl>
                                        <p:attrNameLst>
                                          <p:attrName>style.visibility</p:attrName>
                                        </p:attrNameLst>
                                      </p:cBhvr>
                                      <p:to>
                                        <p:strVal val="visible"/>
                                      </p:to>
                                    </p:set>
                                    <p:animEffect transition="in" filter="blinds(horizontal)">
                                      <p:cBhvr>
                                        <p:cTn id="7" dur="500"/>
                                        <p:tgtEl>
                                          <p:spTgt spid="4075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7596"/>
                                        </p:tgtEl>
                                        <p:attrNameLst>
                                          <p:attrName>style.visibility</p:attrName>
                                        </p:attrNameLst>
                                      </p:cBhvr>
                                      <p:to>
                                        <p:strVal val="visible"/>
                                      </p:to>
                                    </p:set>
                                    <p:animEffect transition="in" filter="blinds(horizontal)">
                                      <p:cBhvr>
                                        <p:cTn id="12" dur="500"/>
                                        <p:tgtEl>
                                          <p:spTgt spid="40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95" grpId="0" animBg="1"/>
      <p:bldP spid="40759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2"/>
          <p:cNvSpPr>
            <a:spLocks noChangeArrowheads="1"/>
          </p:cNvSpPr>
          <p:nvPr/>
        </p:nvSpPr>
        <p:spPr bwMode="auto">
          <a:xfrm>
            <a:off x="750888" y="1260475"/>
            <a:ext cx="748982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BLACK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07525" name="Rectangle 3"/>
          <p:cNvSpPr>
            <a:spLocks noGrp="1" noChangeArrowheads="1"/>
          </p:cNvSpPr>
          <p:nvPr>
            <p:ph type="title"/>
          </p:nvPr>
        </p:nvSpPr>
        <p:spPr>
          <a:xfrm>
            <a:off x="620713" y="250825"/>
            <a:ext cx="7772400" cy="1143000"/>
          </a:xfrm>
        </p:spPr>
        <p:txBody>
          <a:bodyPr/>
          <a:lstStyle/>
          <a:p>
            <a:r>
              <a:rPr lang="en-US" sz="4000"/>
              <a:t>Consensus Using FIFO Queue</a:t>
            </a:r>
          </a:p>
        </p:txBody>
      </p:sp>
      <p:sp>
        <p:nvSpPr>
          <p:cNvPr id="107523" name="Slide Number Placeholder 4"/>
          <p:cNvSpPr>
            <a:spLocks noGrp="1"/>
          </p:cNvSpPr>
          <p:nvPr>
            <p:ph type="sldNum" sz="quarter" idx="10"/>
          </p:nvPr>
        </p:nvSpPr>
        <p:spPr>
          <a:noFill/>
        </p:spPr>
        <p:txBody>
          <a:bodyPr/>
          <a:lstStyle/>
          <a:p>
            <a:fld id="{482C7DFA-ED43-4F3F-B09B-C89485CB53C5}" type="slidenum">
              <a:rPr lang="x-none" smtClean="0">
                <a:cs typeface="Arial" pitchFamily="34" charset="0"/>
              </a:rPr>
              <a:pPr/>
              <a:t>79</a:t>
            </a:fld>
            <a:endParaRPr lang="en-US">
              <a:cs typeface="Arial" pitchFamily="34" charset="0"/>
            </a:endParaRPr>
          </a:p>
        </p:txBody>
      </p:sp>
      <p:sp>
        <p:nvSpPr>
          <p:cNvPr id="1075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618ADF-F5BB-1940-30A9-C1F6B2740193}"/>
              </a:ext>
            </a:extLst>
          </p:cNvPr>
          <p:cNvSpPr>
            <a:spLocks noChangeArrowheads="1"/>
          </p:cNvSpPr>
          <p:nvPr/>
        </p:nvSpPr>
        <p:spPr bwMode="auto">
          <a:xfrm>
            <a:off x="750888" y="1260475"/>
            <a:ext cx="748982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BLACK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08549" name="Rectangle 4"/>
          <p:cNvSpPr>
            <a:spLocks noGrp="1" noChangeArrowheads="1"/>
          </p:cNvSpPr>
          <p:nvPr>
            <p:ph type="title"/>
          </p:nvPr>
        </p:nvSpPr>
        <p:spPr>
          <a:xfrm>
            <a:off x="620713" y="250825"/>
            <a:ext cx="7772400" cy="1143000"/>
          </a:xfrm>
        </p:spPr>
        <p:txBody>
          <a:bodyPr/>
          <a:lstStyle/>
          <a:p>
            <a:r>
              <a:rPr lang="en-US"/>
              <a:t>Initialize Queue</a:t>
            </a:r>
          </a:p>
        </p:txBody>
      </p:sp>
      <p:sp>
        <p:nvSpPr>
          <p:cNvPr id="108547" name="Slide Number Placeholder 4"/>
          <p:cNvSpPr>
            <a:spLocks noGrp="1"/>
          </p:cNvSpPr>
          <p:nvPr>
            <p:ph type="sldNum" sz="quarter" idx="10"/>
          </p:nvPr>
        </p:nvSpPr>
        <p:spPr>
          <a:noFill/>
        </p:spPr>
        <p:txBody>
          <a:bodyPr/>
          <a:lstStyle/>
          <a:p>
            <a:fld id="{5E95F854-3544-4DB0-A07B-A034601847A3}" type="slidenum">
              <a:rPr lang="x-none" smtClean="0">
                <a:cs typeface="Arial" pitchFamily="34" charset="0"/>
              </a:rPr>
              <a:pPr/>
              <a:t>80</a:t>
            </a:fld>
            <a:endParaRPr lang="en-US">
              <a:cs typeface="Arial" pitchFamily="34" charset="0"/>
            </a:endParaRPr>
          </a:p>
        </p:txBody>
      </p:sp>
      <p:sp>
        <p:nvSpPr>
          <p:cNvPr id="10854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08550" name="AutoShape 5"/>
          <p:cNvSpPr>
            <a:spLocks noChangeArrowheads="1"/>
          </p:cNvSpPr>
          <p:nvPr/>
        </p:nvSpPr>
        <p:spPr bwMode="auto">
          <a:xfrm>
            <a:off x="931863" y="2757488"/>
            <a:ext cx="3379787" cy="1100137"/>
          </a:xfrm>
          <a:prstGeom prst="wedgeRoundRectCallout">
            <a:avLst>
              <a:gd name="adj1" fmla="val 28368"/>
              <a:gd name="adj2" fmla="val 96898"/>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grpSp>
        <p:nvGrpSpPr>
          <p:cNvPr id="108551" name="Group 18"/>
          <p:cNvGrpSpPr>
            <a:grpSpLocks/>
          </p:cNvGrpSpPr>
          <p:nvPr/>
        </p:nvGrpSpPr>
        <p:grpSpPr bwMode="auto">
          <a:xfrm>
            <a:off x="2944813" y="4514850"/>
            <a:ext cx="3581400" cy="914400"/>
            <a:chOff x="2928" y="2630"/>
            <a:chExt cx="2256" cy="576"/>
          </a:xfrm>
          <a:solidFill>
            <a:schemeClr val="bg1"/>
          </a:solidFill>
        </p:grpSpPr>
        <p:sp>
          <p:nvSpPr>
            <p:cNvPr id="108552" name="Rectangle 6"/>
            <p:cNvSpPr>
              <a:spLocks noChangeArrowheads="1"/>
            </p:cNvSpPr>
            <p:nvPr/>
          </p:nvSpPr>
          <p:spPr bwMode="auto">
            <a:xfrm>
              <a:off x="2928" y="2630"/>
              <a:ext cx="576" cy="576"/>
            </a:xfrm>
            <a:prstGeom prst="rect">
              <a:avLst/>
            </a:prstGeom>
            <a:grpFill/>
            <a:ln w="38100">
              <a:solidFill>
                <a:schemeClr val="bg2"/>
              </a:solidFill>
              <a:miter lim="800000"/>
              <a:headEnd/>
              <a:tailEnd/>
            </a:ln>
          </p:spPr>
          <p:txBody>
            <a:bodyPr wrap="none" anchor="ctr"/>
            <a:lstStyle/>
            <a:p>
              <a:endParaRPr lang="en-US" dirty="0">
                <a:latin typeface="Arial" pitchFamily="34" charset="0"/>
              </a:endParaRPr>
            </a:p>
          </p:txBody>
        </p:sp>
        <p:sp>
          <p:nvSpPr>
            <p:cNvPr id="108553" name="Rectangle 7"/>
            <p:cNvSpPr>
              <a:spLocks noChangeArrowheads="1"/>
            </p:cNvSpPr>
            <p:nvPr/>
          </p:nvSpPr>
          <p:spPr bwMode="auto">
            <a:xfrm>
              <a:off x="3504" y="2630"/>
              <a:ext cx="576" cy="576"/>
            </a:xfrm>
            <a:prstGeom prst="rect">
              <a:avLst/>
            </a:prstGeom>
            <a:grpFill/>
            <a:ln w="38100">
              <a:solidFill>
                <a:schemeClr val="bg2"/>
              </a:solidFill>
              <a:miter lim="800000"/>
              <a:headEnd/>
              <a:tailEnd/>
            </a:ln>
          </p:spPr>
          <p:txBody>
            <a:bodyPr wrap="none" anchor="ctr"/>
            <a:lstStyle/>
            <a:p>
              <a:endParaRPr lang="en-US" dirty="0">
                <a:latin typeface="Arial" pitchFamily="34" charset="0"/>
              </a:endParaRPr>
            </a:p>
          </p:txBody>
        </p:sp>
        <p:sp>
          <p:nvSpPr>
            <p:cNvPr id="108554" name="Rectangle 8"/>
            <p:cNvSpPr>
              <a:spLocks noChangeArrowheads="1"/>
            </p:cNvSpPr>
            <p:nvPr/>
          </p:nvSpPr>
          <p:spPr bwMode="auto">
            <a:xfrm>
              <a:off x="4080" y="2630"/>
              <a:ext cx="576" cy="576"/>
            </a:xfrm>
            <a:prstGeom prst="rect">
              <a:avLst/>
            </a:prstGeom>
            <a:grpFill/>
            <a:ln w="38100">
              <a:solidFill>
                <a:schemeClr val="bg2"/>
              </a:solidFill>
              <a:miter lim="800000"/>
              <a:headEnd/>
              <a:tailEnd/>
            </a:ln>
          </p:spPr>
          <p:txBody>
            <a:bodyPr wrap="none" anchor="ctr"/>
            <a:lstStyle/>
            <a:p>
              <a:endParaRPr lang="en-US" dirty="0">
                <a:latin typeface="Arial" pitchFamily="34" charset="0"/>
              </a:endParaRPr>
            </a:p>
          </p:txBody>
        </p:sp>
        <p:sp>
          <p:nvSpPr>
            <p:cNvPr id="108555" name="Line 9"/>
            <p:cNvSpPr>
              <a:spLocks noChangeShapeType="1"/>
            </p:cNvSpPr>
            <p:nvPr/>
          </p:nvSpPr>
          <p:spPr bwMode="auto">
            <a:xfrm>
              <a:off x="4608" y="2630"/>
              <a:ext cx="576" cy="0"/>
            </a:xfrm>
            <a:prstGeom prst="line">
              <a:avLst/>
            </a:prstGeom>
            <a:grpFill/>
            <a:ln w="38100">
              <a:solidFill>
                <a:schemeClr val="bg2"/>
              </a:solidFill>
              <a:round/>
              <a:headEnd/>
              <a:tailEnd/>
            </a:ln>
          </p:spPr>
          <p:txBody>
            <a:bodyPr wrap="none" anchor="ctr"/>
            <a:lstStyle/>
            <a:p>
              <a:endParaRPr lang="en-US" dirty="0">
                <a:latin typeface="Arial" pitchFamily="34" charset="0"/>
              </a:endParaRPr>
            </a:p>
          </p:txBody>
        </p:sp>
        <p:sp>
          <p:nvSpPr>
            <p:cNvPr id="108556" name="Line 10"/>
            <p:cNvSpPr>
              <a:spLocks noChangeShapeType="1"/>
            </p:cNvSpPr>
            <p:nvPr/>
          </p:nvSpPr>
          <p:spPr bwMode="auto">
            <a:xfrm>
              <a:off x="4608" y="3206"/>
              <a:ext cx="576" cy="0"/>
            </a:xfrm>
            <a:prstGeom prst="line">
              <a:avLst/>
            </a:prstGeom>
            <a:grpFill/>
            <a:ln w="38100">
              <a:solidFill>
                <a:schemeClr val="bg2"/>
              </a:solidFill>
              <a:round/>
              <a:headEnd/>
              <a:tailEnd/>
            </a:ln>
          </p:spPr>
          <p:txBody>
            <a:bodyPr wrap="none" anchor="ctr"/>
            <a:lstStyle/>
            <a:p>
              <a:endParaRPr lang="en-US" dirty="0">
                <a:latin typeface="Arial" pitchFamily="34" charset="0"/>
              </a:endParaRPr>
            </a:p>
          </p:txBody>
        </p:sp>
        <p:grpSp>
          <p:nvGrpSpPr>
            <p:cNvPr id="108557" name="Group 11"/>
            <p:cNvGrpSpPr>
              <a:grpSpLocks/>
            </p:cNvGrpSpPr>
            <p:nvPr/>
          </p:nvGrpSpPr>
          <p:grpSpPr bwMode="auto">
            <a:xfrm>
              <a:off x="3639" y="2818"/>
              <a:ext cx="271" cy="242"/>
              <a:chOff x="1872" y="2917"/>
              <a:chExt cx="271" cy="242"/>
            </a:xfrm>
            <a:grpFill/>
          </p:grpSpPr>
          <p:sp>
            <p:nvSpPr>
              <p:cNvPr id="108561" name="Oval 12"/>
              <p:cNvSpPr>
                <a:spLocks noChangeArrowheads="1"/>
              </p:cNvSpPr>
              <p:nvPr/>
            </p:nvSpPr>
            <p:spPr bwMode="auto">
              <a:xfrm>
                <a:off x="1872" y="2917"/>
                <a:ext cx="271" cy="215"/>
              </a:xfrm>
              <a:prstGeom prst="ellipse">
                <a:avLst/>
              </a:prstGeom>
              <a:grpFill/>
              <a:ln w="38100">
                <a:solidFill>
                  <a:schemeClr val="bg2"/>
                </a:solidFill>
                <a:round/>
                <a:headEnd/>
                <a:tailEnd/>
              </a:ln>
              <a:effectLst>
                <a:glow rad="101600">
                  <a:schemeClr val="accent3">
                    <a:satMod val="175000"/>
                    <a:alpha val="40000"/>
                  </a:schemeClr>
                </a:glow>
              </a:effectLst>
            </p:spPr>
            <p:txBody>
              <a:bodyPr wrap="none" anchor="ctr"/>
              <a:lstStyle/>
              <a:p>
                <a:pPr algn="r"/>
                <a:endParaRPr lang="en-US" sz="4400" u="sng" dirty="0">
                  <a:latin typeface="Arial" pitchFamily="34" charset="0"/>
                </a:endParaRPr>
              </a:p>
            </p:txBody>
          </p:sp>
          <p:sp>
            <p:nvSpPr>
              <p:cNvPr id="108562" name="Oval 13"/>
              <p:cNvSpPr>
                <a:spLocks noChangeArrowheads="1"/>
              </p:cNvSpPr>
              <p:nvPr/>
            </p:nvSpPr>
            <p:spPr bwMode="auto">
              <a:xfrm>
                <a:off x="2026" y="2955"/>
                <a:ext cx="71" cy="60"/>
              </a:xfrm>
              <a:prstGeom prst="ellipse">
                <a:avLst/>
              </a:prstGeom>
              <a:grpFill/>
              <a:ln w="19050">
                <a:solidFill>
                  <a:schemeClr val="bg2"/>
                </a:solidFill>
                <a:round/>
                <a:headEnd/>
                <a:tailEnd/>
              </a:ln>
            </p:spPr>
            <p:txBody>
              <a:bodyPr wrap="none" anchor="ctr"/>
              <a:lstStyle/>
              <a:p>
                <a:endParaRPr lang="en-US" dirty="0">
                  <a:latin typeface="Arial" pitchFamily="34" charset="0"/>
                </a:endParaRPr>
              </a:p>
            </p:txBody>
          </p:sp>
          <p:sp>
            <p:nvSpPr>
              <p:cNvPr id="108563" name="Text Box 14"/>
              <p:cNvSpPr txBox="1">
                <a:spLocks noChangeArrowheads="1"/>
              </p:cNvSpPr>
              <p:nvPr/>
            </p:nvSpPr>
            <p:spPr bwMode="auto">
              <a:xfrm>
                <a:off x="1872" y="2928"/>
                <a:ext cx="204" cy="231"/>
              </a:xfrm>
              <a:prstGeom prst="rect">
                <a:avLst/>
              </a:prstGeom>
              <a:noFill/>
              <a:ln w="9525">
                <a:noFill/>
                <a:miter lim="800000"/>
                <a:headEnd/>
                <a:tailEnd/>
              </a:ln>
            </p:spPr>
            <p:txBody>
              <a:bodyPr wrap="none">
                <a:spAutoFit/>
              </a:bodyPr>
              <a:lstStyle/>
              <a:p>
                <a:pPr algn="r"/>
                <a:r>
                  <a:rPr lang="en-US" sz="1800" b="1" dirty="0">
                    <a:solidFill>
                      <a:srgbClr val="FFFF00"/>
                    </a:solidFill>
                    <a:latin typeface="Arial" pitchFamily="34" charset="0"/>
                  </a:rPr>
                  <a:t>8</a:t>
                </a:r>
              </a:p>
            </p:txBody>
          </p:sp>
        </p:grpSp>
        <p:grpSp>
          <p:nvGrpSpPr>
            <p:cNvPr id="108558" name="Group 15"/>
            <p:cNvGrpSpPr>
              <a:grpSpLocks/>
            </p:cNvGrpSpPr>
            <p:nvPr/>
          </p:nvGrpSpPr>
          <p:grpSpPr bwMode="auto">
            <a:xfrm>
              <a:off x="3076" y="2831"/>
              <a:ext cx="271" cy="215"/>
              <a:chOff x="2016" y="1728"/>
              <a:chExt cx="271" cy="215"/>
            </a:xfrm>
            <a:grpFill/>
          </p:grpSpPr>
          <p:sp>
            <p:nvSpPr>
              <p:cNvPr id="108559" name="Oval 16"/>
              <p:cNvSpPr>
                <a:spLocks noChangeArrowheads="1"/>
              </p:cNvSpPr>
              <p:nvPr/>
            </p:nvSpPr>
            <p:spPr bwMode="auto">
              <a:xfrm>
                <a:off x="2016" y="1728"/>
                <a:ext cx="271" cy="215"/>
              </a:xfrm>
              <a:prstGeom prst="ellipse">
                <a:avLst/>
              </a:prstGeom>
              <a:solidFill>
                <a:srgbClr val="FF0000"/>
              </a:solidFill>
              <a:ln w="38100">
                <a:solidFill>
                  <a:schemeClr val="bg1"/>
                </a:solidFill>
                <a:round/>
                <a:headEnd/>
                <a:tailEnd/>
              </a:ln>
              <a:effectLst>
                <a:glow rad="101600">
                  <a:schemeClr val="accent3">
                    <a:satMod val="175000"/>
                    <a:alpha val="40000"/>
                  </a:schemeClr>
                </a:glow>
              </a:effectLst>
            </p:spPr>
            <p:txBody>
              <a:bodyPr wrap="none" anchor="ctr"/>
              <a:lstStyle/>
              <a:p>
                <a:pPr algn="r"/>
                <a:endParaRPr lang="en-US" sz="4400" u="sng" dirty="0">
                  <a:latin typeface="Arial" pitchFamily="34" charset="0"/>
                </a:endParaRPr>
              </a:p>
            </p:txBody>
          </p:sp>
          <p:sp>
            <p:nvSpPr>
              <p:cNvPr id="108560" name="Oval 17"/>
              <p:cNvSpPr>
                <a:spLocks noChangeArrowheads="1"/>
              </p:cNvSpPr>
              <p:nvPr/>
            </p:nvSpPr>
            <p:spPr bwMode="auto">
              <a:xfrm>
                <a:off x="2170" y="1766"/>
                <a:ext cx="71" cy="60"/>
              </a:xfrm>
              <a:prstGeom prst="ellipse">
                <a:avLst/>
              </a:prstGeom>
              <a:solidFill>
                <a:srgbClr val="FF0000"/>
              </a:solidFill>
              <a:ln w="19050">
                <a:solidFill>
                  <a:schemeClr val="bg2"/>
                </a:solidFill>
                <a:round/>
                <a:headEnd/>
                <a:tailEnd/>
              </a:ln>
            </p:spPr>
            <p:txBody>
              <a:bodyPr wrap="none" anchor="ctr"/>
              <a:lstStyle/>
              <a:p>
                <a:endParaRPr lang="en-US" dirty="0">
                  <a:latin typeface="Arial" pitchFamily="34" charset="0"/>
                </a:endParaRPr>
              </a:p>
            </p:txBody>
          </p:sp>
        </p:gr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Rectangle 4"/>
          <p:cNvSpPr>
            <a:spLocks noGrp="1" noChangeArrowheads="1"/>
          </p:cNvSpPr>
          <p:nvPr>
            <p:ph type="title"/>
          </p:nvPr>
        </p:nvSpPr>
        <p:spPr>
          <a:xfrm>
            <a:off x="620713" y="250825"/>
            <a:ext cx="7772400" cy="1143000"/>
          </a:xfrm>
        </p:spPr>
        <p:txBody>
          <a:bodyPr/>
          <a:lstStyle/>
          <a:p>
            <a:r>
              <a:rPr lang="en-US"/>
              <a:t>Who Won?</a:t>
            </a:r>
          </a:p>
        </p:txBody>
      </p:sp>
      <p:sp>
        <p:nvSpPr>
          <p:cNvPr id="109571" name="Slide Number Placeholder 4"/>
          <p:cNvSpPr>
            <a:spLocks noGrp="1"/>
          </p:cNvSpPr>
          <p:nvPr>
            <p:ph type="sldNum" sz="quarter" idx="10"/>
          </p:nvPr>
        </p:nvSpPr>
        <p:spPr>
          <a:noFill/>
        </p:spPr>
        <p:txBody>
          <a:bodyPr/>
          <a:lstStyle/>
          <a:p>
            <a:fld id="{4F250365-8B41-47C8-B3C2-1599C7CA8E3B}" type="slidenum">
              <a:rPr lang="x-none" smtClean="0">
                <a:cs typeface="Arial" pitchFamily="34" charset="0"/>
              </a:rPr>
              <a:pPr/>
              <a:t>81</a:t>
            </a:fld>
            <a:endParaRPr lang="en-US">
              <a:cs typeface="Arial" pitchFamily="34" charset="0"/>
            </a:endParaRPr>
          </a:p>
        </p:txBody>
      </p:sp>
      <p:sp>
        <p:nvSpPr>
          <p:cNvPr id="10957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3" name="Rectangle 2">
            <a:extLst>
              <a:ext uri="{FF2B5EF4-FFF2-40B4-BE49-F238E27FC236}">
                <a16:creationId xmlns:a16="http://schemas.microsoft.com/office/drawing/2014/main" id="{24899ECF-1360-F309-B2E7-A3158F370474}"/>
              </a:ext>
            </a:extLst>
          </p:cNvPr>
          <p:cNvSpPr>
            <a:spLocks noChangeArrowheads="1"/>
          </p:cNvSpPr>
          <p:nvPr/>
        </p:nvSpPr>
        <p:spPr bwMode="auto">
          <a:xfrm>
            <a:off x="750888" y="1260475"/>
            <a:ext cx="748982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BLACK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4"/>
          <p:cNvSpPr>
            <a:spLocks noGrp="1" noChangeArrowheads="1"/>
          </p:cNvSpPr>
          <p:nvPr>
            <p:ph type="title"/>
          </p:nvPr>
        </p:nvSpPr>
        <p:spPr>
          <a:xfrm>
            <a:off x="620713" y="250825"/>
            <a:ext cx="7772400" cy="1143000"/>
          </a:xfrm>
        </p:spPr>
        <p:txBody>
          <a:bodyPr/>
          <a:lstStyle/>
          <a:p>
            <a:r>
              <a:rPr lang="en-US"/>
              <a:t>Who Won?</a:t>
            </a:r>
          </a:p>
        </p:txBody>
      </p:sp>
      <p:sp>
        <p:nvSpPr>
          <p:cNvPr id="110595" name="Slide Number Placeholder 4"/>
          <p:cNvSpPr>
            <a:spLocks noGrp="1"/>
          </p:cNvSpPr>
          <p:nvPr>
            <p:ph type="sldNum" sz="quarter" idx="10"/>
          </p:nvPr>
        </p:nvSpPr>
        <p:spPr>
          <a:noFill/>
        </p:spPr>
        <p:txBody>
          <a:bodyPr/>
          <a:lstStyle/>
          <a:p>
            <a:fld id="{F2D96130-1629-4121-A8AC-FC68B2861586}" type="slidenum">
              <a:rPr lang="x-none" smtClean="0">
                <a:cs typeface="Arial" pitchFamily="34" charset="0"/>
              </a:rPr>
              <a:pPr/>
              <a:t>82</a:t>
            </a:fld>
            <a:endParaRPr lang="en-US">
              <a:cs typeface="Arial" pitchFamily="34" charset="0"/>
            </a:endParaRPr>
          </a:p>
        </p:txBody>
      </p:sp>
      <p:sp>
        <p:nvSpPr>
          <p:cNvPr id="11059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10596" name="Rectangle 3"/>
          <p:cNvSpPr>
            <a:spLocks noChangeArrowheads="1"/>
          </p:cNvSpPr>
          <p:nvPr/>
        </p:nvSpPr>
        <p:spPr bwMode="auto">
          <a:xfrm>
            <a:off x="750888" y="1260475"/>
            <a:ext cx="74898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-ij];</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10598" name="AutoShape 5"/>
          <p:cNvSpPr>
            <a:spLocks noChangeArrowheads="1"/>
          </p:cNvSpPr>
          <p:nvPr/>
        </p:nvSpPr>
        <p:spPr bwMode="auto">
          <a:xfrm>
            <a:off x="942183" y="3094265"/>
            <a:ext cx="3629817" cy="520700"/>
          </a:xfrm>
          <a:prstGeom prst="wedgeRoundRectCallout">
            <a:avLst>
              <a:gd name="adj1" fmla="val 54264"/>
              <a:gd name="adj2" fmla="val 277440"/>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10599" name="Text Box 6"/>
          <p:cNvSpPr txBox="1">
            <a:spLocks noChangeArrowheads="1"/>
          </p:cNvSpPr>
          <p:nvPr/>
        </p:nvSpPr>
        <p:spPr bwMode="auto">
          <a:xfrm>
            <a:off x="3738563" y="5138459"/>
            <a:ext cx="3248025"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cs typeface="Arial" pitchFamily="34" charset="0"/>
              </a:rPr>
              <a:t>Race to </a:t>
            </a:r>
            <a:r>
              <a:rPr lang="en-US" sz="2400" dirty="0" err="1">
                <a:solidFill>
                  <a:srgbClr val="FFFF00"/>
                </a:solidFill>
                <a:latin typeface="Arial" pitchFamily="34" charset="0"/>
                <a:cs typeface="Arial" pitchFamily="34" charset="0"/>
              </a:rPr>
              <a:t>dequeue</a:t>
            </a:r>
            <a:r>
              <a:rPr lang="en-US" sz="2400" dirty="0">
                <a:solidFill>
                  <a:srgbClr val="FFFF00"/>
                </a:solidFill>
                <a:latin typeface="Arial" pitchFamily="34" charset="0"/>
                <a:cs typeface="Arial" pitchFamily="34" charset="0"/>
              </a:rPr>
              <a:t> first queue item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0BE700D-04CC-71C3-3876-3A2AB0EA313C}"/>
              </a:ext>
            </a:extLst>
          </p:cNvPr>
          <p:cNvSpPr>
            <a:spLocks noChangeArrowheads="1"/>
          </p:cNvSpPr>
          <p:nvPr/>
        </p:nvSpPr>
        <p:spPr bwMode="auto">
          <a:xfrm>
            <a:off x="750888" y="1260475"/>
            <a:ext cx="74898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-ij];</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11621" name="Rectangle 4"/>
          <p:cNvSpPr>
            <a:spLocks noGrp="1" noChangeArrowheads="1"/>
          </p:cNvSpPr>
          <p:nvPr>
            <p:ph type="title"/>
          </p:nvPr>
        </p:nvSpPr>
        <p:spPr>
          <a:xfrm>
            <a:off x="620713" y="250825"/>
            <a:ext cx="7772400" cy="1143000"/>
          </a:xfrm>
        </p:spPr>
        <p:txBody>
          <a:bodyPr/>
          <a:lstStyle/>
          <a:p>
            <a:r>
              <a:rPr lang="en-US"/>
              <a:t>Who Won?</a:t>
            </a:r>
          </a:p>
        </p:txBody>
      </p:sp>
      <p:sp>
        <p:nvSpPr>
          <p:cNvPr id="111619" name="Slide Number Placeholder 4"/>
          <p:cNvSpPr>
            <a:spLocks noGrp="1"/>
          </p:cNvSpPr>
          <p:nvPr>
            <p:ph type="sldNum" sz="quarter" idx="10"/>
          </p:nvPr>
        </p:nvSpPr>
        <p:spPr>
          <a:noFill/>
        </p:spPr>
        <p:txBody>
          <a:bodyPr/>
          <a:lstStyle/>
          <a:p>
            <a:fld id="{E2069B22-D9E5-4431-8F0C-76F9ECAFE56B}" type="slidenum">
              <a:rPr lang="x-none" smtClean="0">
                <a:cs typeface="Arial" pitchFamily="34" charset="0"/>
              </a:rPr>
              <a:pPr/>
              <a:t>83</a:t>
            </a:fld>
            <a:endParaRPr lang="en-US">
              <a:cs typeface="Arial" pitchFamily="34" charset="0"/>
            </a:endParaRPr>
          </a:p>
        </p:txBody>
      </p:sp>
      <p:sp>
        <p:nvSpPr>
          <p:cNvPr id="11161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11622" name="AutoShape 5"/>
          <p:cNvSpPr>
            <a:spLocks noChangeArrowheads="1"/>
          </p:cNvSpPr>
          <p:nvPr/>
        </p:nvSpPr>
        <p:spPr bwMode="auto">
          <a:xfrm>
            <a:off x="903287" y="3370262"/>
            <a:ext cx="3668713" cy="439738"/>
          </a:xfrm>
          <a:prstGeom prst="wedgeRoundRectCallout">
            <a:avLst>
              <a:gd name="adj1" fmla="val 50985"/>
              <a:gd name="adj2" fmla="val 184196"/>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617478" name="Text Box 6"/>
          <p:cNvSpPr txBox="1">
            <a:spLocks noChangeArrowheads="1"/>
          </p:cNvSpPr>
          <p:nvPr/>
        </p:nvSpPr>
        <p:spPr bwMode="auto">
          <a:xfrm>
            <a:off x="4745038" y="4229755"/>
            <a:ext cx="3200400" cy="523220"/>
          </a:xfrm>
          <a:prstGeom prst="rect">
            <a:avLst/>
          </a:prstGeom>
          <a:no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I win if I went first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5C9F444-F2BE-2756-F28F-9BC7E11392B3}"/>
              </a:ext>
            </a:extLst>
          </p:cNvPr>
          <p:cNvSpPr>
            <a:spLocks noChangeArrowheads="1"/>
          </p:cNvSpPr>
          <p:nvPr/>
        </p:nvSpPr>
        <p:spPr bwMode="auto">
          <a:xfrm>
            <a:off x="750888" y="1260475"/>
            <a:ext cx="74898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QueueConsensus</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queue</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ball</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Ball</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RED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12645" name="Rectangle 4"/>
          <p:cNvSpPr>
            <a:spLocks noGrp="1" noChangeArrowheads="1"/>
          </p:cNvSpPr>
          <p:nvPr>
            <p:ph type="title"/>
          </p:nvPr>
        </p:nvSpPr>
        <p:spPr>
          <a:xfrm>
            <a:off x="620713" y="250825"/>
            <a:ext cx="7772400" cy="1143000"/>
          </a:xfrm>
        </p:spPr>
        <p:txBody>
          <a:bodyPr/>
          <a:lstStyle/>
          <a:p>
            <a:r>
              <a:rPr lang="en-US"/>
              <a:t>Who Won?</a:t>
            </a:r>
          </a:p>
        </p:txBody>
      </p:sp>
      <p:sp>
        <p:nvSpPr>
          <p:cNvPr id="112643" name="Slide Number Placeholder 4"/>
          <p:cNvSpPr>
            <a:spLocks noGrp="1"/>
          </p:cNvSpPr>
          <p:nvPr>
            <p:ph type="sldNum" sz="quarter" idx="10"/>
          </p:nvPr>
        </p:nvSpPr>
        <p:spPr>
          <a:noFill/>
        </p:spPr>
        <p:txBody>
          <a:bodyPr/>
          <a:lstStyle/>
          <a:p>
            <a:fld id="{9730AD96-3A19-4BFD-8F0C-9B307380C4CC}" type="slidenum">
              <a:rPr lang="x-none" smtClean="0">
                <a:cs typeface="Arial" pitchFamily="34" charset="0"/>
              </a:rPr>
              <a:pPr/>
              <a:t>84</a:t>
            </a:fld>
            <a:endParaRPr lang="en-US">
              <a:cs typeface="Arial" pitchFamily="34" charset="0"/>
            </a:endParaRPr>
          </a:p>
        </p:txBody>
      </p:sp>
      <p:sp>
        <p:nvSpPr>
          <p:cNvPr id="112642" name="Footer Placeholder 3"/>
          <p:cNvSpPr>
            <a:spLocks noGrp="1"/>
          </p:cNvSpPr>
          <p:nvPr>
            <p:ph type="ftr" sz="quarter" idx="11"/>
          </p:nvPr>
        </p:nvSpPr>
        <p:spPr bwMode="auto">
          <a:xfrm>
            <a:off x="3124200" y="6219814"/>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12646" name="AutoShape 5"/>
          <p:cNvSpPr>
            <a:spLocks noChangeArrowheads="1"/>
          </p:cNvSpPr>
          <p:nvPr/>
        </p:nvSpPr>
        <p:spPr bwMode="auto">
          <a:xfrm>
            <a:off x="1003300" y="3997325"/>
            <a:ext cx="4414838" cy="809625"/>
          </a:xfrm>
          <a:prstGeom prst="wedgeRoundRectCallout">
            <a:avLst>
              <a:gd name="adj1" fmla="val 46333"/>
              <a:gd name="adj2" fmla="val -98825"/>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12647" name="Text Box 6"/>
          <p:cNvSpPr txBox="1">
            <a:spLocks noChangeArrowheads="1"/>
          </p:cNvSpPr>
          <p:nvPr/>
        </p:nvSpPr>
        <p:spPr bwMode="auto">
          <a:xfrm>
            <a:off x="4722813" y="2598003"/>
            <a:ext cx="3352800"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cs typeface="Arial" pitchFamily="34" charset="0"/>
              </a:rPr>
              <a:t>Other thread wins if I went second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2"/>
          <p:cNvSpPr>
            <a:spLocks noGrp="1" noChangeArrowheads="1"/>
          </p:cNvSpPr>
          <p:nvPr>
            <p:ph type="title"/>
          </p:nvPr>
        </p:nvSpPr>
        <p:spPr/>
        <p:txBody>
          <a:bodyPr/>
          <a:lstStyle/>
          <a:p>
            <a:r>
              <a:rPr lang="en-US"/>
              <a:t>Why does this Work?</a:t>
            </a:r>
          </a:p>
        </p:txBody>
      </p:sp>
      <p:sp>
        <p:nvSpPr>
          <p:cNvPr id="113667" name="Slide Number Placeholder 4"/>
          <p:cNvSpPr>
            <a:spLocks noGrp="1"/>
          </p:cNvSpPr>
          <p:nvPr>
            <p:ph type="sldNum" sz="quarter" idx="10"/>
          </p:nvPr>
        </p:nvSpPr>
        <p:spPr>
          <a:noFill/>
        </p:spPr>
        <p:txBody>
          <a:bodyPr/>
          <a:lstStyle/>
          <a:p>
            <a:fld id="{ADEAA3ED-F15C-4061-A99D-707B88339ACD}" type="slidenum">
              <a:rPr lang="x-none" smtClean="0">
                <a:cs typeface="Arial" pitchFamily="34" charset="0"/>
              </a:rPr>
              <a:pPr/>
              <a:t>85</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
        <p:nvSpPr>
          <p:cNvPr id="2" name="TextBox 1">
            <a:extLst>
              <a:ext uri="{FF2B5EF4-FFF2-40B4-BE49-F238E27FC236}">
                <a16:creationId xmlns:a16="http://schemas.microsoft.com/office/drawing/2014/main" id="{892C3B01-9023-BCA1-D1A9-D291078AA89A}"/>
              </a:ext>
            </a:extLst>
          </p:cNvPr>
          <p:cNvSpPr txBox="1"/>
          <p:nvPr/>
        </p:nvSpPr>
        <p:spPr bwMode="auto">
          <a:xfrm>
            <a:off x="1553492" y="1725781"/>
            <a:ext cx="499970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one thread gets the red ball</a:t>
            </a:r>
          </a:p>
        </p:txBody>
      </p:sp>
      <p:sp>
        <p:nvSpPr>
          <p:cNvPr id="3" name="TextBox 2">
            <a:extLst>
              <a:ext uri="{FF2B5EF4-FFF2-40B4-BE49-F238E27FC236}">
                <a16:creationId xmlns:a16="http://schemas.microsoft.com/office/drawing/2014/main" id="{F2567CB5-9AD2-22E7-CD0D-B16ECE01C560}"/>
              </a:ext>
            </a:extLst>
          </p:cNvPr>
          <p:cNvSpPr txBox="1"/>
          <p:nvPr/>
        </p:nvSpPr>
        <p:spPr bwMode="auto">
          <a:xfrm>
            <a:off x="1553491" y="3298169"/>
            <a:ext cx="499970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Winner decides her own value</a:t>
            </a:r>
          </a:p>
        </p:txBody>
      </p:sp>
      <p:sp>
        <p:nvSpPr>
          <p:cNvPr id="4" name="TextBox 3">
            <a:extLst>
              <a:ext uri="{FF2B5EF4-FFF2-40B4-BE49-F238E27FC236}">
                <a16:creationId xmlns:a16="http://schemas.microsoft.com/office/drawing/2014/main" id="{D0E512F8-8645-7F62-EFB7-FBC9C604F441}"/>
              </a:ext>
            </a:extLst>
          </p:cNvPr>
          <p:cNvSpPr txBox="1"/>
          <p:nvPr/>
        </p:nvSpPr>
        <p:spPr bwMode="auto">
          <a:xfrm>
            <a:off x="1553491" y="2511975"/>
            <a:ext cx="561148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Then the other gets the black ball</a:t>
            </a:r>
          </a:p>
        </p:txBody>
      </p:sp>
      <p:sp>
        <p:nvSpPr>
          <p:cNvPr id="5" name="TextBox 4">
            <a:extLst>
              <a:ext uri="{FF2B5EF4-FFF2-40B4-BE49-F238E27FC236}">
                <a16:creationId xmlns:a16="http://schemas.microsoft.com/office/drawing/2014/main" id="{AFDED4F3-C88A-4165-A885-3D1CFA77DC08}"/>
              </a:ext>
            </a:extLst>
          </p:cNvPr>
          <p:cNvSpPr txBox="1"/>
          <p:nvPr/>
        </p:nvSpPr>
        <p:spPr bwMode="auto">
          <a:xfrm>
            <a:off x="1553491" y="4084363"/>
            <a:ext cx="614488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Loser can find winner’s value in array</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A61DDDA0-98A4-9071-9EDB-8F86811043B7}"/>
              </a:ext>
            </a:extLst>
          </p:cNvPr>
          <p:cNvSpPr txBox="1"/>
          <p:nvPr/>
        </p:nvSpPr>
        <p:spPr bwMode="auto">
          <a:xfrm>
            <a:off x="2250647" y="4870557"/>
            <a:ext cx="473518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Because threads write array</a:t>
            </a:r>
            <a:endParaRPr lang="en-US" altLang="ja-JP" sz="2800" b="0" dirty="0">
              <a:solidFill>
                <a:srgbClr val="FFFF00"/>
              </a:solidFill>
              <a:latin typeface="Arial" charset="0"/>
            </a:endParaRPr>
          </a:p>
        </p:txBody>
      </p:sp>
      <p:sp>
        <p:nvSpPr>
          <p:cNvPr id="8" name="TextBox 7">
            <a:extLst>
              <a:ext uri="{FF2B5EF4-FFF2-40B4-BE49-F238E27FC236}">
                <a16:creationId xmlns:a16="http://schemas.microsoft.com/office/drawing/2014/main" id="{DE61F638-0ED4-1F1B-256D-58A0777DE698}"/>
              </a:ext>
            </a:extLst>
          </p:cNvPr>
          <p:cNvSpPr txBox="1"/>
          <p:nvPr/>
        </p:nvSpPr>
        <p:spPr bwMode="auto">
          <a:xfrm>
            <a:off x="2250647" y="5656749"/>
            <a:ext cx="539149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rPr>
              <a:t>Before</a:t>
            </a:r>
            <a:r>
              <a:rPr lang="en-US" sz="2800" dirty="0">
                <a:solidFill>
                  <a:srgbClr val="FFFF00"/>
                </a:solidFill>
              </a:rPr>
              <a:t> </a:t>
            </a:r>
            <a:r>
              <a:rPr lang="en-US" sz="2800" dirty="0" err="1">
                <a:solidFill>
                  <a:srgbClr val="FFFF00"/>
                </a:solidFill>
              </a:rPr>
              <a:t>dequeueing</a:t>
            </a:r>
            <a:r>
              <a:rPr lang="en-US" sz="2800" dirty="0">
                <a:solidFill>
                  <a:srgbClr val="FFFF00"/>
                </a:solidFill>
              </a:rPr>
              <a:t> from queue</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2"/>
          <p:cNvSpPr>
            <a:spLocks noGrp="1" noChangeArrowheads="1"/>
          </p:cNvSpPr>
          <p:nvPr>
            <p:ph type="title"/>
          </p:nvPr>
        </p:nvSpPr>
        <p:spPr/>
        <p:txBody>
          <a:bodyPr/>
          <a:lstStyle/>
          <a:p>
            <a:r>
              <a:rPr lang="en-US"/>
              <a:t>Theorem</a:t>
            </a:r>
          </a:p>
        </p:txBody>
      </p:sp>
      <p:sp>
        <p:nvSpPr>
          <p:cNvPr id="114691" name="Slide Number Placeholder 4"/>
          <p:cNvSpPr>
            <a:spLocks noGrp="1"/>
          </p:cNvSpPr>
          <p:nvPr>
            <p:ph type="sldNum" sz="quarter" idx="10"/>
          </p:nvPr>
        </p:nvSpPr>
        <p:spPr>
          <a:noFill/>
        </p:spPr>
        <p:txBody>
          <a:bodyPr/>
          <a:lstStyle/>
          <a:p>
            <a:fld id="{856DD5C2-061A-41DB-96D0-84E20F8F7A68}" type="slidenum">
              <a:rPr lang="x-none" smtClean="0">
                <a:cs typeface="Arial" pitchFamily="34" charset="0"/>
              </a:rPr>
              <a:pPr/>
              <a:t>86</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0E983F32-DD9E-E581-76B4-CC70E1E56074}"/>
              </a:ext>
            </a:extLst>
          </p:cNvPr>
          <p:cNvSpPr txBox="1"/>
          <p:nvPr/>
        </p:nvSpPr>
        <p:spPr bwMode="auto">
          <a:xfrm>
            <a:off x="510347" y="2182617"/>
            <a:ext cx="812330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can solve 2-thread consensus using only</a:t>
            </a:r>
          </a:p>
        </p:txBody>
      </p:sp>
      <p:sp>
        <p:nvSpPr>
          <p:cNvPr id="5" name="TextBox 4">
            <a:extLst>
              <a:ext uri="{FF2B5EF4-FFF2-40B4-BE49-F238E27FC236}">
                <a16:creationId xmlns:a16="http://schemas.microsoft.com/office/drawing/2014/main" id="{98DF9A22-6F40-9FCB-7278-026C6C198C59}"/>
              </a:ext>
            </a:extLst>
          </p:cNvPr>
          <p:cNvSpPr txBox="1"/>
          <p:nvPr/>
        </p:nvSpPr>
        <p:spPr bwMode="auto">
          <a:xfrm>
            <a:off x="510347" y="4248722"/>
            <a:ext cx="43002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Some atomic registers</a:t>
            </a:r>
          </a:p>
        </p:txBody>
      </p:sp>
      <p:sp>
        <p:nvSpPr>
          <p:cNvPr id="7" name="TextBox 3">
            <a:extLst>
              <a:ext uri="{FF2B5EF4-FFF2-40B4-BE49-F238E27FC236}">
                <a16:creationId xmlns:a16="http://schemas.microsoft.com/office/drawing/2014/main" id="{86F89930-6CF9-BC2E-9480-206480E715FC}"/>
              </a:ext>
            </a:extLst>
          </p:cNvPr>
          <p:cNvSpPr txBox="1"/>
          <p:nvPr/>
        </p:nvSpPr>
        <p:spPr bwMode="auto">
          <a:xfrm>
            <a:off x="510347" y="3215669"/>
            <a:ext cx="470083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two-dequeuer queue, 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8" name="Rectangle 2"/>
          <p:cNvSpPr>
            <a:spLocks noGrp="1" noChangeArrowheads="1"/>
          </p:cNvSpPr>
          <p:nvPr>
            <p:ph type="title"/>
          </p:nvPr>
        </p:nvSpPr>
        <p:spPr/>
        <p:txBody>
          <a:bodyPr/>
          <a:lstStyle/>
          <a:p>
            <a:r>
              <a:rPr lang="en-US"/>
              <a:t>Implications</a:t>
            </a:r>
          </a:p>
        </p:txBody>
      </p:sp>
      <p:sp>
        <p:nvSpPr>
          <p:cNvPr id="115715" name="Slide Number Placeholder 4"/>
          <p:cNvSpPr>
            <a:spLocks noGrp="1"/>
          </p:cNvSpPr>
          <p:nvPr>
            <p:ph type="sldNum" sz="quarter" idx="10"/>
          </p:nvPr>
        </p:nvSpPr>
        <p:spPr>
          <a:noFill/>
        </p:spPr>
        <p:txBody>
          <a:bodyPr/>
          <a:lstStyle/>
          <a:p>
            <a:fld id="{680954D3-5377-4C4F-99D9-736161060172}" type="slidenum">
              <a:rPr lang="x-none" smtClean="0">
                <a:cs typeface="Arial" pitchFamily="34" charset="0"/>
              </a:rPr>
              <a:pPr/>
              <a:t>87</a:t>
            </a:fld>
            <a:endParaRPr lang="en-US">
              <a:cs typeface="Arial" pitchFamily="34" charset="0"/>
            </a:endParaRPr>
          </a:p>
        </p:txBody>
      </p:sp>
      <p:sp>
        <p:nvSpPr>
          <p:cNvPr id="115714" name="Footer Placeholder 3"/>
          <p:cNvSpPr>
            <a:spLocks noGrp="1"/>
          </p:cNvSpPr>
          <p:nvPr>
            <p:ph type="ftr" sz="quarter" idx="11"/>
          </p:nvPr>
        </p:nvSpPr>
        <p:spPr bwMode="auto">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2" name="TextBox 1">
            <a:extLst>
              <a:ext uri="{FF2B5EF4-FFF2-40B4-BE49-F238E27FC236}">
                <a16:creationId xmlns:a16="http://schemas.microsoft.com/office/drawing/2014/main" id="{C0E408D8-3B9E-BEE9-BA6B-9BE51DB30ED2}"/>
              </a:ext>
            </a:extLst>
          </p:cNvPr>
          <p:cNvSpPr txBox="1"/>
          <p:nvPr/>
        </p:nvSpPr>
        <p:spPr bwMode="auto">
          <a:xfrm>
            <a:off x="424815" y="1683482"/>
            <a:ext cx="20795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Given</a:t>
            </a:r>
          </a:p>
        </p:txBody>
      </p:sp>
      <p:sp>
        <p:nvSpPr>
          <p:cNvPr id="3" name="TextBox 2">
            <a:extLst>
              <a:ext uri="{FF2B5EF4-FFF2-40B4-BE49-F238E27FC236}">
                <a16:creationId xmlns:a16="http://schemas.microsoft.com/office/drawing/2014/main" id="{EF619DEF-928D-C5E5-69DC-97A4648457AB}"/>
              </a:ext>
            </a:extLst>
          </p:cNvPr>
          <p:cNvSpPr txBox="1"/>
          <p:nvPr/>
        </p:nvSpPr>
        <p:spPr bwMode="auto">
          <a:xfrm>
            <a:off x="424815" y="3110486"/>
            <a:ext cx="43002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Assume there exists</a:t>
            </a:r>
          </a:p>
        </p:txBody>
      </p:sp>
      <p:sp>
        <p:nvSpPr>
          <p:cNvPr id="4" name="TextBox 3">
            <a:extLst>
              <a:ext uri="{FF2B5EF4-FFF2-40B4-BE49-F238E27FC236}">
                <a16:creationId xmlns:a16="http://schemas.microsoft.com/office/drawing/2014/main" id="{1D5238AB-9E7B-2154-FB0C-B327F349106A}"/>
              </a:ext>
            </a:extLst>
          </p:cNvPr>
          <p:cNvSpPr txBox="1"/>
          <p:nvPr/>
        </p:nvSpPr>
        <p:spPr bwMode="auto">
          <a:xfrm>
            <a:off x="424815" y="2396984"/>
            <a:ext cx="781671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consensus protocol from queue and registers</a:t>
            </a:r>
          </a:p>
        </p:txBody>
      </p:sp>
      <p:sp>
        <p:nvSpPr>
          <p:cNvPr id="5" name="TextBox 4">
            <a:extLst>
              <a:ext uri="{FF2B5EF4-FFF2-40B4-BE49-F238E27FC236}">
                <a16:creationId xmlns:a16="http://schemas.microsoft.com/office/drawing/2014/main" id="{29D9F303-9AFD-3D7F-70A0-F87C01107A7C}"/>
              </a:ext>
            </a:extLst>
          </p:cNvPr>
          <p:cNvSpPr txBox="1"/>
          <p:nvPr/>
        </p:nvSpPr>
        <p:spPr bwMode="auto">
          <a:xfrm>
            <a:off x="424815" y="3823988"/>
            <a:ext cx="769876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queue implementation from atomic registers</a:t>
            </a:r>
            <a:endParaRPr lang="en-US" sz="2800" b="0" dirty="0">
              <a:solidFill>
                <a:srgbClr val="FFFF00"/>
              </a:solidFill>
              <a:cs typeface="Arial" charset="0"/>
            </a:endParaRPr>
          </a:p>
        </p:txBody>
      </p:sp>
      <p:sp>
        <p:nvSpPr>
          <p:cNvPr id="6" name="TextBox 5">
            <a:extLst>
              <a:ext uri="{FF2B5EF4-FFF2-40B4-BE49-F238E27FC236}">
                <a16:creationId xmlns:a16="http://schemas.microsoft.com/office/drawing/2014/main" id="{35005990-7C6E-21D4-789E-F79621674DF0}"/>
              </a:ext>
            </a:extLst>
          </p:cNvPr>
          <p:cNvSpPr txBox="1"/>
          <p:nvPr/>
        </p:nvSpPr>
        <p:spPr bwMode="auto">
          <a:xfrm>
            <a:off x="424815" y="4537490"/>
            <a:ext cx="352551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Substitution yields:</a:t>
            </a:r>
            <a:endParaRPr lang="en-US" altLang="ja-JP" sz="2800" b="0" dirty="0">
              <a:solidFill>
                <a:srgbClr val="FFFF00"/>
              </a:solidFill>
              <a:latin typeface="Arial" charset="0"/>
            </a:endParaRPr>
          </a:p>
        </p:txBody>
      </p:sp>
      <p:sp>
        <p:nvSpPr>
          <p:cNvPr id="7" name="TextBox 6">
            <a:extLst>
              <a:ext uri="{FF2B5EF4-FFF2-40B4-BE49-F238E27FC236}">
                <a16:creationId xmlns:a16="http://schemas.microsoft.com/office/drawing/2014/main" id="{F43F12C4-C2A6-FB6C-F07A-B3BF1D877B3E}"/>
              </a:ext>
            </a:extLst>
          </p:cNvPr>
          <p:cNvSpPr txBox="1"/>
          <p:nvPr/>
        </p:nvSpPr>
        <p:spPr bwMode="auto">
          <a:xfrm>
            <a:off x="424815" y="5250992"/>
            <a:ext cx="854310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wait-free consensus protocol from atomic registers</a:t>
            </a:r>
            <a:endParaRPr lang="en-US" sz="2800" b="0" dirty="0">
              <a:solidFill>
                <a:srgbClr val="FFFF00"/>
              </a:solidFill>
              <a:latin typeface="Arial" charset="0"/>
            </a:endParaRPr>
          </a:p>
        </p:txBody>
      </p:sp>
      <p:sp>
        <p:nvSpPr>
          <p:cNvPr id="410628" name="Text Box 4"/>
          <p:cNvSpPr txBox="1">
            <a:spLocks noChangeArrowheads="1"/>
          </p:cNvSpPr>
          <p:nvPr/>
        </p:nvSpPr>
        <p:spPr bwMode="auto">
          <a:xfrm rot="-1343935">
            <a:off x="4597320" y="4663529"/>
            <a:ext cx="3759362" cy="769441"/>
          </a:xfrm>
          <a:prstGeom prst="rect">
            <a:avLst/>
          </a:prstGeom>
          <a:solidFill>
            <a:schemeClr val="bg1">
              <a:lumMod val="95000"/>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r"/>
            <a:r>
              <a:rPr lang="en-US" sz="4400" b="1" dirty="0">
                <a:solidFill>
                  <a:srgbClr val="FFFF00"/>
                </a:solidFill>
                <a:latin typeface="Arial" pitchFamily="34" charset="0"/>
                <a:cs typeface="Arial" pitchFamily="34" charset="0"/>
              </a:rPr>
              <a:t>contradiction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10628"/>
                                        </p:tgtEl>
                                        <p:attrNameLst>
                                          <p:attrName>style.visibility</p:attrName>
                                        </p:attrNameLst>
                                      </p:cBhvr>
                                      <p:to>
                                        <p:strVal val="visible"/>
                                      </p:to>
                                    </p:set>
                                    <p:animEffect transition="in" filter="blinds(horizontal)">
                                      <p:cBhvr>
                                        <p:cTn id="31" dur="500"/>
                                        <p:tgtEl>
                                          <p:spTgt spid="410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41062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2"/>
          <p:cNvSpPr>
            <a:spLocks noGrp="1" noChangeArrowheads="1"/>
          </p:cNvSpPr>
          <p:nvPr>
            <p:ph type="title"/>
          </p:nvPr>
        </p:nvSpPr>
        <p:spPr/>
        <p:txBody>
          <a:bodyPr/>
          <a:lstStyle/>
          <a:p>
            <a:r>
              <a:rPr lang="en-US"/>
              <a:t>Corollary</a:t>
            </a:r>
          </a:p>
        </p:txBody>
      </p:sp>
      <p:sp>
        <p:nvSpPr>
          <p:cNvPr id="116739" name="Slide Number Placeholder 4"/>
          <p:cNvSpPr>
            <a:spLocks noGrp="1"/>
          </p:cNvSpPr>
          <p:nvPr>
            <p:ph type="sldNum" sz="quarter" idx="10"/>
          </p:nvPr>
        </p:nvSpPr>
        <p:spPr>
          <a:noFill/>
        </p:spPr>
        <p:txBody>
          <a:bodyPr/>
          <a:lstStyle/>
          <a:p>
            <a:fld id="{65D647C0-794A-467F-BCB7-8B1D44A2E3B7}" type="slidenum">
              <a:rPr lang="x-none" smtClean="0">
                <a:cs typeface="Arial" pitchFamily="34" charset="0"/>
              </a:rPr>
              <a:pPr/>
              <a:t>88</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
        <p:nvSpPr>
          <p:cNvPr id="12" name="TextBox 11">
            <a:extLst>
              <a:ext uri="{FF2B5EF4-FFF2-40B4-BE49-F238E27FC236}">
                <a16:creationId xmlns:a16="http://schemas.microsoft.com/office/drawing/2014/main" id="{03B7062D-1136-E573-51FD-5284D8598CA8}"/>
              </a:ext>
            </a:extLst>
          </p:cNvPr>
          <p:cNvSpPr txBox="1"/>
          <p:nvPr/>
        </p:nvSpPr>
        <p:spPr bwMode="auto">
          <a:xfrm>
            <a:off x="1263172" y="2052231"/>
            <a:ext cx="504047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It is impossible to implement</a:t>
            </a:r>
          </a:p>
        </p:txBody>
      </p:sp>
      <p:sp>
        <p:nvSpPr>
          <p:cNvPr id="13" name="TextBox 12">
            <a:extLst>
              <a:ext uri="{FF2B5EF4-FFF2-40B4-BE49-F238E27FC236}">
                <a16:creationId xmlns:a16="http://schemas.microsoft.com/office/drawing/2014/main" id="{BB46A07E-E464-9E1D-51AB-984AC6DCAA34}"/>
              </a:ext>
            </a:extLst>
          </p:cNvPr>
          <p:cNvSpPr txBox="1"/>
          <p:nvPr/>
        </p:nvSpPr>
        <p:spPr bwMode="auto">
          <a:xfrm>
            <a:off x="1834672" y="4118336"/>
            <a:ext cx="43002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read/write memory</a:t>
            </a:r>
          </a:p>
        </p:txBody>
      </p:sp>
      <p:sp>
        <p:nvSpPr>
          <p:cNvPr id="14" name="TextBox 3">
            <a:extLst>
              <a:ext uri="{FF2B5EF4-FFF2-40B4-BE49-F238E27FC236}">
                <a16:creationId xmlns:a16="http://schemas.microsoft.com/office/drawing/2014/main" id="{972D7658-54BA-DF3C-B203-ED14CC697D7E}"/>
              </a:ext>
            </a:extLst>
          </p:cNvPr>
          <p:cNvSpPr txBox="1"/>
          <p:nvPr/>
        </p:nvSpPr>
        <p:spPr bwMode="auto">
          <a:xfrm>
            <a:off x="1834672" y="3085283"/>
            <a:ext cx="6277090"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two-dequeuer wait-free FIFO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2"/>
          <p:cNvSpPr>
            <a:spLocks noGrp="1" noChangeArrowheads="1"/>
          </p:cNvSpPr>
          <p:nvPr>
            <p:ph type="title"/>
          </p:nvPr>
        </p:nvSpPr>
        <p:spPr/>
        <p:txBody>
          <a:bodyPr/>
          <a:lstStyle/>
          <a:p>
            <a:r>
              <a:rPr lang="en-US" dirty="0"/>
              <a:t>Consensus Numbers</a:t>
            </a:r>
          </a:p>
        </p:txBody>
      </p:sp>
      <p:sp>
        <p:nvSpPr>
          <p:cNvPr id="117763" name="Slide Number Placeholder 4"/>
          <p:cNvSpPr>
            <a:spLocks noGrp="1"/>
          </p:cNvSpPr>
          <p:nvPr>
            <p:ph type="sldNum" sz="quarter" idx="10"/>
          </p:nvPr>
        </p:nvSpPr>
        <p:spPr>
          <a:noFill/>
        </p:spPr>
        <p:txBody>
          <a:bodyPr/>
          <a:lstStyle/>
          <a:p>
            <a:fld id="{493E1FCD-F920-454A-B299-DDE20CA03258}" type="slidenum">
              <a:rPr lang="x-none" smtClean="0">
                <a:cs typeface="Arial" pitchFamily="34" charset="0"/>
              </a:rPr>
              <a:pPr/>
              <a:t>89</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653EA178-AB75-E692-1BA9-6B10B3164094}"/>
              </a:ext>
            </a:extLst>
          </p:cNvPr>
          <p:cNvSpPr txBox="1"/>
          <p:nvPr/>
        </p:nvSpPr>
        <p:spPr bwMode="auto">
          <a:xfrm>
            <a:off x="834390" y="1719590"/>
            <a:ext cx="654814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 object X has </a:t>
            </a:r>
            <a:r>
              <a:rPr lang="en-US" sz="2800" dirty="0">
                <a:solidFill>
                  <a:schemeClr val="bg2"/>
                </a:solidFill>
              </a:rPr>
              <a:t>consensus number</a:t>
            </a:r>
            <a:r>
              <a:rPr lang="en-US" sz="2800" dirty="0">
                <a:solidFill>
                  <a:schemeClr val="tx1"/>
                </a:solidFill>
              </a:rPr>
              <a:t> </a:t>
            </a:r>
            <a:r>
              <a:rPr lang="en-US" sz="2800" i="1" dirty="0">
                <a:solidFill>
                  <a:srgbClr val="FFFF00"/>
                </a:solidFill>
              </a:rPr>
              <a:t>n</a:t>
            </a:r>
            <a:endParaRPr lang="en-US" sz="2800" dirty="0">
              <a:solidFill>
                <a:srgbClr val="FFFF00"/>
              </a:solidFill>
            </a:endParaRPr>
          </a:p>
        </p:txBody>
      </p:sp>
      <p:sp>
        <p:nvSpPr>
          <p:cNvPr id="3" name="TextBox 2">
            <a:extLst>
              <a:ext uri="{FF2B5EF4-FFF2-40B4-BE49-F238E27FC236}">
                <a16:creationId xmlns:a16="http://schemas.microsoft.com/office/drawing/2014/main" id="{C1791A49-72D2-182C-90FD-CAEFD8767F95}"/>
              </a:ext>
            </a:extLst>
          </p:cNvPr>
          <p:cNvSpPr txBox="1"/>
          <p:nvPr/>
        </p:nvSpPr>
        <p:spPr bwMode="auto">
          <a:xfrm>
            <a:off x="834390" y="3147480"/>
            <a:ext cx="608060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Take any number of instances of X</a:t>
            </a:r>
          </a:p>
        </p:txBody>
      </p:sp>
      <p:sp>
        <p:nvSpPr>
          <p:cNvPr id="4" name="TextBox 3">
            <a:extLst>
              <a:ext uri="{FF2B5EF4-FFF2-40B4-BE49-F238E27FC236}">
                <a16:creationId xmlns:a16="http://schemas.microsoft.com/office/drawing/2014/main" id="{329C9658-7790-9DA1-672B-44EE854EB3AA}"/>
              </a:ext>
            </a:extLst>
          </p:cNvPr>
          <p:cNvSpPr txBox="1"/>
          <p:nvPr/>
        </p:nvSpPr>
        <p:spPr bwMode="auto">
          <a:xfrm>
            <a:off x="834390" y="2433535"/>
            <a:ext cx="746172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it can be used to solve </a:t>
            </a:r>
            <a:r>
              <a:rPr lang="en-US" sz="2800" i="1" dirty="0">
                <a:solidFill>
                  <a:srgbClr val="FFFF00"/>
                </a:solidFill>
              </a:rPr>
              <a:t>n</a:t>
            </a:r>
            <a:r>
              <a:rPr lang="en-US" sz="2800" dirty="0">
                <a:solidFill>
                  <a:srgbClr val="FFFF00"/>
                </a:solidFill>
              </a:rPr>
              <a:t>-thread consensus</a:t>
            </a:r>
          </a:p>
        </p:txBody>
      </p:sp>
      <p:sp>
        <p:nvSpPr>
          <p:cNvPr id="5" name="TextBox 4">
            <a:extLst>
              <a:ext uri="{FF2B5EF4-FFF2-40B4-BE49-F238E27FC236}">
                <a16:creationId xmlns:a16="http://schemas.microsoft.com/office/drawing/2014/main" id="{E0ED5A1D-CC4C-8A44-2080-6D2BDD7D4AC4}"/>
              </a:ext>
            </a:extLst>
          </p:cNvPr>
          <p:cNvSpPr txBox="1"/>
          <p:nvPr/>
        </p:nvSpPr>
        <p:spPr bwMode="auto">
          <a:xfrm>
            <a:off x="1596390" y="3861425"/>
            <a:ext cx="662543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together with atomic read/write registers</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C5E30969-DD12-490E-023C-DD5BBDE72A3F}"/>
              </a:ext>
            </a:extLst>
          </p:cNvPr>
          <p:cNvSpPr txBox="1"/>
          <p:nvPr/>
        </p:nvSpPr>
        <p:spPr bwMode="auto">
          <a:xfrm>
            <a:off x="834391" y="4575370"/>
            <a:ext cx="577596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implement </a:t>
            </a:r>
            <a:r>
              <a:rPr lang="en-US" sz="2800" i="1" dirty="0">
                <a:solidFill>
                  <a:srgbClr val="FFFF00"/>
                </a:solidFill>
              </a:rPr>
              <a:t>n</a:t>
            </a:r>
            <a:r>
              <a:rPr lang="en-US" sz="2800" dirty="0">
                <a:solidFill>
                  <a:srgbClr val="FFFF00"/>
                </a:solidFill>
              </a:rPr>
              <a:t>-thread consensus</a:t>
            </a:r>
            <a:endParaRPr lang="en-US" altLang="ja-JP" sz="2800" b="0" dirty="0">
              <a:solidFill>
                <a:srgbClr val="FFFF00"/>
              </a:solidFill>
              <a:latin typeface="Arial" charset="0"/>
            </a:endParaRPr>
          </a:p>
        </p:txBody>
      </p:sp>
      <p:sp>
        <p:nvSpPr>
          <p:cNvPr id="8" name="TextBox 7">
            <a:extLst>
              <a:ext uri="{FF2B5EF4-FFF2-40B4-BE49-F238E27FC236}">
                <a16:creationId xmlns:a16="http://schemas.microsoft.com/office/drawing/2014/main" id="{853A62FB-0287-AB3C-4BE2-F9D97A0D56FE}"/>
              </a:ext>
            </a:extLst>
          </p:cNvPr>
          <p:cNvSpPr txBox="1"/>
          <p:nvPr/>
        </p:nvSpPr>
        <p:spPr bwMode="auto">
          <a:xfrm>
            <a:off x="1596391" y="5289317"/>
            <a:ext cx="539496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not (</a:t>
            </a:r>
            <a:r>
              <a:rPr lang="en-US" sz="2800" i="1" dirty="0">
                <a:solidFill>
                  <a:srgbClr val="FFFF00"/>
                </a:solidFill>
              </a:rPr>
              <a:t>n</a:t>
            </a:r>
            <a:r>
              <a:rPr lang="en-US" sz="2800" dirty="0">
                <a:solidFill>
                  <a:srgbClr val="FFFF00"/>
                </a:solidFill>
              </a:rPr>
              <a:t>+1)-thread consensus</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2"/>
          <p:cNvSpPr>
            <a:spLocks noGrp="1" noChangeArrowheads="1"/>
          </p:cNvSpPr>
          <p:nvPr>
            <p:ph type="title"/>
          </p:nvPr>
        </p:nvSpPr>
        <p:spPr/>
        <p:txBody>
          <a:bodyPr/>
          <a:lstStyle/>
          <a:p>
            <a:r>
              <a:rPr lang="en-US"/>
              <a:t>Consensus Numbers</a:t>
            </a:r>
          </a:p>
        </p:txBody>
      </p:sp>
      <p:sp>
        <p:nvSpPr>
          <p:cNvPr id="118787" name="Slide Number Placeholder 4"/>
          <p:cNvSpPr>
            <a:spLocks noGrp="1"/>
          </p:cNvSpPr>
          <p:nvPr>
            <p:ph type="sldNum" sz="quarter" idx="10"/>
          </p:nvPr>
        </p:nvSpPr>
        <p:spPr>
          <a:noFill/>
        </p:spPr>
        <p:txBody>
          <a:bodyPr/>
          <a:lstStyle/>
          <a:p>
            <a:fld id="{3C899D3B-F6C3-4F75-A9D2-1349809FEFC6}" type="slidenum">
              <a:rPr lang="x-none" smtClean="0">
                <a:cs typeface="Arial" pitchFamily="34" charset="0"/>
              </a:rPr>
              <a:pPr/>
              <a:t>90</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B601EA30-56C1-ED4E-0FA5-DFE67E844629}"/>
              </a:ext>
            </a:extLst>
          </p:cNvPr>
          <p:cNvSpPr txBox="1"/>
          <p:nvPr/>
        </p:nvSpPr>
        <p:spPr bwMode="auto">
          <a:xfrm>
            <a:off x="685800" y="1652181"/>
            <a:ext cx="180022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Theorem</a:t>
            </a:r>
          </a:p>
        </p:txBody>
      </p:sp>
      <p:sp>
        <p:nvSpPr>
          <p:cNvPr id="3" name="TextBox 2">
            <a:extLst>
              <a:ext uri="{FF2B5EF4-FFF2-40B4-BE49-F238E27FC236}">
                <a16:creationId xmlns:a16="http://schemas.microsoft.com/office/drawing/2014/main" id="{8426F5AD-BDEA-26FB-9FB8-311A6BCDE52E}"/>
              </a:ext>
            </a:extLst>
          </p:cNvPr>
          <p:cNvSpPr txBox="1"/>
          <p:nvPr/>
        </p:nvSpPr>
        <p:spPr bwMode="auto">
          <a:xfrm>
            <a:off x="685800" y="4044406"/>
            <a:ext cx="164782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Theorem</a:t>
            </a:r>
          </a:p>
        </p:txBody>
      </p:sp>
      <p:sp>
        <p:nvSpPr>
          <p:cNvPr id="4" name="TextBox 3">
            <a:extLst>
              <a:ext uri="{FF2B5EF4-FFF2-40B4-BE49-F238E27FC236}">
                <a16:creationId xmlns:a16="http://schemas.microsoft.com/office/drawing/2014/main" id="{507FF92B-8A05-0121-ACE2-85950F5E1972}"/>
              </a:ext>
            </a:extLst>
          </p:cNvPr>
          <p:cNvSpPr txBox="1"/>
          <p:nvPr/>
        </p:nvSpPr>
        <p:spPr bwMode="auto">
          <a:xfrm>
            <a:off x="1259284" y="2632850"/>
            <a:ext cx="6277090"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Atomic read/write registers have consensus number 1</a:t>
            </a:r>
          </a:p>
        </p:txBody>
      </p:sp>
      <p:sp>
        <p:nvSpPr>
          <p:cNvPr id="5" name="TextBox 4">
            <a:extLst>
              <a:ext uri="{FF2B5EF4-FFF2-40B4-BE49-F238E27FC236}">
                <a16:creationId xmlns:a16="http://schemas.microsoft.com/office/drawing/2014/main" id="{C90EC046-5228-9A4F-D237-CF2021E54F8C}"/>
              </a:ext>
            </a:extLst>
          </p:cNvPr>
          <p:cNvSpPr txBox="1"/>
          <p:nvPr/>
        </p:nvSpPr>
        <p:spPr bwMode="auto">
          <a:xfrm>
            <a:off x="1259284" y="5025074"/>
            <a:ext cx="6625432"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Multi-dequeuer FIFO queues have consensus number at least 2</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2"/>
          <p:cNvSpPr>
            <a:spLocks noGrp="1" noChangeArrowheads="1"/>
          </p:cNvSpPr>
          <p:nvPr>
            <p:ph type="title"/>
          </p:nvPr>
        </p:nvSpPr>
        <p:spPr/>
        <p:txBody>
          <a:bodyPr/>
          <a:lstStyle/>
          <a:p>
            <a:r>
              <a:rPr lang="en-US" sz="4000"/>
              <a:t>Consensus Numbers Measure Synchronization Power</a:t>
            </a:r>
          </a:p>
        </p:txBody>
      </p:sp>
      <p:sp>
        <p:nvSpPr>
          <p:cNvPr id="119811" name="Slide Number Placeholder 4"/>
          <p:cNvSpPr>
            <a:spLocks noGrp="1"/>
          </p:cNvSpPr>
          <p:nvPr>
            <p:ph type="sldNum" sz="quarter" idx="10"/>
          </p:nvPr>
        </p:nvSpPr>
        <p:spPr>
          <a:noFill/>
        </p:spPr>
        <p:txBody>
          <a:bodyPr/>
          <a:lstStyle/>
          <a:p>
            <a:fld id="{2426DD65-4A00-4E6A-9E8C-6715AC4B7E0E}" type="slidenum">
              <a:rPr lang="x-none" smtClean="0">
                <a:cs typeface="Arial" pitchFamily="34" charset="0"/>
              </a:rPr>
              <a:pPr/>
              <a:t>91</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C19DB560-6389-7108-0C67-57764E925F0B}"/>
              </a:ext>
            </a:extLst>
          </p:cNvPr>
          <p:cNvSpPr txBox="1"/>
          <p:nvPr/>
        </p:nvSpPr>
        <p:spPr bwMode="auto">
          <a:xfrm>
            <a:off x="1424941" y="2373651"/>
            <a:ext cx="209005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Theorem</a:t>
            </a:r>
            <a:endParaRPr lang="en-US" sz="2800" i="1" dirty="0">
              <a:solidFill>
                <a:srgbClr val="FFFF00"/>
              </a:solidFill>
            </a:endParaRPr>
          </a:p>
        </p:txBody>
      </p:sp>
      <p:sp>
        <p:nvSpPr>
          <p:cNvPr id="3" name="TextBox 2">
            <a:extLst>
              <a:ext uri="{FF2B5EF4-FFF2-40B4-BE49-F238E27FC236}">
                <a16:creationId xmlns:a16="http://schemas.microsoft.com/office/drawing/2014/main" id="{CCC98FBD-E6EE-9E14-25BC-FAB4BB318EE2}"/>
              </a:ext>
            </a:extLst>
          </p:cNvPr>
          <p:cNvSpPr txBox="1"/>
          <p:nvPr/>
        </p:nvSpPr>
        <p:spPr bwMode="auto">
          <a:xfrm>
            <a:off x="1424941" y="3753384"/>
            <a:ext cx="549510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a:t>
            </a:r>
            <a:r>
              <a:rPr lang="en-US" sz="2800" i="1" dirty="0">
                <a:solidFill>
                  <a:schemeClr val="bg2"/>
                </a:solidFill>
              </a:rPr>
              <a:t>X</a:t>
            </a:r>
            <a:r>
              <a:rPr lang="en-US" sz="2800" dirty="0">
                <a:solidFill>
                  <a:srgbClr val="FFFF00"/>
                </a:solidFill>
              </a:rPr>
              <a:t> has consensus number </a:t>
            </a:r>
            <a:r>
              <a:rPr lang="en-US" sz="2800" i="1" dirty="0">
                <a:solidFill>
                  <a:schemeClr val="bg2"/>
                </a:solidFill>
              </a:rPr>
              <a:t>c</a:t>
            </a:r>
          </a:p>
        </p:txBody>
      </p:sp>
      <p:sp>
        <p:nvSpPr>
          <p:cNvPr id="4" name="TextBox 3">
            <a:extLst>
              <a:ext uri="{FF2B5EF4-FFF2-40B4-BE49-F238E27FC236}">
                <a16:creationId xmlns:a16="http://schemas.microsoft.com/office/drawing/2014/main" id="{0517371B-1429-1661-D559-D7E6AFCD8BDD}"/>
              </a:ext>
            </a:extLst>
          </p:cNvPr>
          <p:cNvSpPr txBox="1"/>
          <p:nvPr/>
        </p:nvSpPr>
        <p:spPr bwMode="auto">
          <a:xfrm>
            <a:off x="1424941" y="3056766"/>
            <a:ext cx="513805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you can implement </a:t>
            </a:r>
            <a:r>
              <a:rPr lang="en-US" sz="2800" i="1" dirty="0">
                <a:solidFill>
                  <a:schemeClr val="bg2"/>
                </a:solidFill>
              </a:rPr>
              <a:t>X</a:t>
            </a:r>
            <a:r>
              <a:rPr lang="en-US" sz="2800" dirty="0">
                <a:solidFill>
                  <a:srgbClr val="FFFF00"/>
                </a:solidFill>
              </a:rPr>
              <a:t> from </a:t>
            </a:r>
            <a:r>
              <a:rPr lang="en-US" sz="2800" i="1" dirty="0">
                <a:solidFill>
                  <a:schemeClr val="bg2"/>
                </a:solidFill>
              </a:rPr>
              <a:t>Y</a:t>
            </a:r>
          </a:p>
        </p:txBody>
      </p:sp>
      <p:sp>
        <p:nvSpPr>
          <p:cNvPr id="5" name="TextBox 4">
            <a:extLst>
              <a:ext uri="{FF2B5EF4-FFF2-40B4-BE49-F238E27FC236}">
                <a16:creationId xmlns:a16="http://schemas.microsoft.com/office/drawing/2014/main" id="{6E5F63F9-3C7B-E270-FCE3-984F27BA9C7C}"/>
              </a:ext>
            </a:extLst>
          </p:cNvPr>
          <p:cNvSpPr txBox="1"/>
          <p:nvPr/>
        </p:nvSpPr>
        <p:spPr bwMode="auto">
          <a:xfrm>
            <a:off x="1424941" y="4436499"/>
            <a:ext cx="677526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Then </a:t>
            </a:r>
            <a:r>
              <a:rPr lang="en-US" sz="2800" i="1" dirty="0">
                <a:solidFill>
                  <a:schemeClr val="bg2"/>
                </a:solidFill>
              </a:rPr>
              <a:t>Y</a:t>
            </a:r>
            <a:r>
              <a:rPr lang="en-US" sz="2800" dirty="0">
                <a:solidFill>
                  <a:srgbClr val="FFFF00"/>
                </a:solidFill>
              </a:rPr>
              <a:t> has consensus number at least </a:t>
            </a:r>
            <a:r>
              <a:rPr lang="en-US" sz="2800" i="1" dirty="0">
                <a:solidFill>
                  <a:schemeClr val="bg2"/>
                </a:solidFill>
              </a:rPr>
              <a:t>c</a:t>
            </a:r>
            <a:endParaRPr lang="en-US" sz="2800" b="0" i="1" dirty="0">
              <a:solidFill>
                <a:schemeClr val="bg2"/>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Buy GPS Speedometer - Microsoft Store">
            <a:extLst>
              <a:ext uri="{FF2B5EF4-FFF2-40B4-BE49-F238E27FC236}">
                <a16:creationId xmlns:a16="http://schemas.microsoft.com/office/drawing/2014/main" id="{D891D089-BC22-925B-5CC8-9888F67688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478" y="-4508"/>
            <a:ext cx="7529258" cy="7529258"/>
          </a:xfrm>
          <a:prstGeom prst="rect">
            <a:avLst/>
          </a:prstGeom>
          <a:noFill/>
          <a:extLst>
            <a:ext uri="{909E8E84-426E-40DD-AFC4-6F175D3DCCD1}">
              <a14:hiddenFill xmlns:a14="http://schemas.microsoft.com/office/drawing/2010/main">
                <a:solidFill>
                  <a:srgbClr val="FFFFFF"/>
                </a:solidFill>
              </a14:hiddenFill>
            </a:ext>
          </a:extLst>
        </p:spPr>
      </p:pic>
      <p:sp>
        <p:nvSpPr>
          <p:cNvPr id="120836" name="Rectangle 2"/>
          <p:cNvSpPr>
            <a:spLocks noGrp="1" noChangeArrowheads="1"/>
          </p:cNvSpPr>
          <p:nvPr>
            <p:ph type="title"/>
          </p:nvPr>
        </p:nvSpPr>
        <p:spPr>
          <a:solidFill>
            <a:schemeClr val="bg1"/>
          </a:solidFill>
        </p:spPr>
        <p:txBody>
          <a:bodyPr/>
          <a:lstStyle/>
          <a:p>
            <a:r>
              <a:rPr lang="en-US" dirty="0"/>
              <a:t>Synchronization Speed Limit</a:t>
            </a:r>
          </a:p>
        </p:txBody>
      </p:sp>
      <p:sp>
        <p:nvSpPr>
          <p:cNvPr id="120835" name="Slide Number Placeholder 4"/>
          <p:cNvSpPr>
            <a:spLocks noGrp="1"/>
          </p:cNvSpPr>
          <p:nvPr>
            <p:ph type="sldNum" sz="quarter" idx="10"/>
          </p:nvPr>
        </p:nvSpPr>
        <p:spPr>
          <a:noFill/>
        </p:spPr>
        <p:txBody>
          <a:bodyPr/>
          <a:lstStyle/>
          <a:p>
            <a:fld id="{22DAE07B-4CBC-40D7-A4E1-D91495114CB6}" type="slidenum">
              <a:rPr lang="x-none" smtClean="0">
                <a:cs typeface="Arial" pitchFamily="34" charset="0"/>
              </a:rPr>
              <a:pPr/>
              <a:t>92</a:t>
            </a:fld>
            <a:endParaRPr lang="en-US">
              <a:cs typeface="Arial" pitchFamily="34" charset="0"/>
            </a:endParaRPr>
          </a:p>
        </p:txBody>
      </p:sp>
      <p:sp>
        <p:nvSpPr>
          <p:cNvPr id="12083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2" name="TextBox 1">
            <a:extLst>
              <a:ext uri="{FF2B5EF4-FFF2-40B4-BE49-F238E27FC236}">
                <a16:creationId xmlns:a16="http://schemas.microsoft.com/office/drawing/2014/main" id="{951CCEEF-C9CB-CEBB-CF87-424843869E50}"/>
              </a:ext>
            </a:extLst>
          </p:cNvPr>
          <p:cNvSpPr txBox="1"/>
          <p:nvPr/>
        </p:nvSpPr>
        <p:spPr bwMode="auto">
          <a:xfrm>
            <a:off x="609600" y="1719590"/>
            <a:ext cx="209005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Conversely</a:t>
            </a:r>
            <a:endParaRPr lang="en-US" sz="2800" i="1" dirty="0">
              <a:solidFill>
                <a:srgbClr val="FFFF00"/>
              </a:solidFill>
            </a:endParaRPr>
          </a:p>
        </p:txBody>
      </p:sp>
      <p:sp>
        <p:nvSpPr>
          <p:cNvPr id="3" name="TextBox 2">
            <a:extLst>
              <a:ext uri="{FF2B5EF4-FFF2-40B4-BE49-F238E27FC236}">
                <a16:creationId xmlns:a16="http://schemas.microsoft.com/office/drawing/2014/main" id="{19B2953F-4914-81DA-1578-6146515EECA4}"/>
              </a:ext>
            </a:extLst>
          </p:cNvPr>
          <p:cNvSpPr txBox="1"/>
          <p:nvPr/>
        </p:nvSpPr>
        <p:spPr bwMode="auto">
          <a:xfrm>
            <a:off x="1581150" y="2953332"/>
            <a:ext cx="610933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a:t>
            </a:r>
            <a:r>
              <a:rPr lang="en-US" sz="2800" i="1" dirty="0">
                <a:solidFill>
                  <a:schemeClr val="bg2"/>
                </a:solidFill>
              </a:rPr>
              <a:t>Y</a:t>
            </a:r>
            <a:r>
              <a:rPr lang="en-US" sz="2800" dirty="0">
                <a:solidFill>
                  <a:srgbClr val="FFFF00"/>
                </a:solidFill>
              </a:rPr>
              <a:t> has consensus number </a:t>
            </a:r>
            <a:r>
              <a:rPr lang="en-US" sz="2800" i="1" dirty="0">
                <a:solidFill>
                  <a:schemeClr val="bg2"/>
                </a:solidFill>
              </a:rPr>
              <a:t>d &lt; c</a:t>
            </a:r>
          </a:p>
        </p:txBody>
      </p:sp>
      <p:sp>
        <p:nvSpPr>
          <p:cNvPr id="4" name="TextBox 3">
            <a:extLst>
              <a:ext uri="{FF2B5EF4-FFF2-40B4-BE49-F238E27FC236}">
                <a16:creationId xmlns:a16="http://schemas.microsoft.com/office/drawing/2014/main" id="{747DE9B2-605D-F556-3E5D-75F55B078CB2}"/>
              </a:ext>
            </a:extLst>
          </p:cNvPr>
          <p:cNvSpPr txBox="1"/>
          <p:nvPr/>
        </p:nvSpPr>
        <p:spPr bwMode="auto">
          <a:xfrm>
            <a:off x="1581150" y="2336461"/>
            <a:ext cx="513805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a:t>
            </a:r>
            <a:r>
              <a:rPr lang="en-US" sz="2800" i="1" dirty="0">
                <a:solidFill>
                  <a:schemeClr val="bg2"/>
                </a:solidFill>
              </a:rPr>
              <a:t>X</a:t>
            </a:r>
            <a:r>
              <a:rPr lang="en-US" sz="2800" dirty="0">
                <a:solidFill>
                  <a:srgbClr val="FFFF00"/>
                </a:solidFill>
              </a:rPr>
              <a:t> has consensus number </a:t>
            </a:r>
            <a:r>
              <a:rPr lang="en-US" sz="2800" i="1" dirty="0">
                <a:solidFill>
                  <a:schemeClr val="bg2"/>
                </a:solidFill>
              </a:rPr>
              <a:t>c</a:t>
            </a:r>
          </a:p>
        </p:txBody>
      </p:sp>
      <p:sp>
        <p:nvSpPr>
          <p:cNvPr id="5" name="TextBox 4">
            <a:extLst>
              <a:ext uri="{FF2B5EF4-FFF2-40B4-BE49-F238E27FC236}">
                <a16:creationId xmlns:a16="http://schemas.microsoft.com/office/drawing/2014/main" id="{1A331996-7AD6-AB8F-9CEB-D222A05C7403}"/>
              </a:ext>
            </a:extLst>
          </p:cNvPr>
          <p:cNvSpPr txBox="1"/>
          <p:nvPr/>
        </p:nvSpPr>
        <p:spPr bwMode="auto">
          <a:xfrm>
            <a:off x="609599" y="3570203"/>
            <a:ext cx="438530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Then it is impossible …</a:t>
            </a:r>
            <a:endParaRPr lang="en-US" sz="2800" b="0" i="1" dirty="0">
              <a:solidFill>
                <a:srgbClr val="FFC000"/>
              </a:solidFill>
              <a:cs typeface="Arial" charset="0"/>
            </a:endParaRPr>
          </a:p>
        </p:txBody>
      </p:sp>
      <p:sp>
        <p:nvSpPr>
          <p:cNvPr id="6" name="TextBox 5">
            <a:extLst>
              <a:ext uri="{FF2B5EF4-FFF2-40B4-BE49-F238E27FC236}">
                <a16:creationId xmlns:a16="http://schemas.microsoft.com/office/drawing/2014/main" id="{2AA09FE5-1239-0A50-9BBA-CB9543ADB405}"/>
              </a:ext>
            </a:extLst>
          </p:cNvPr>
          <p:cNvSpPr txBox="1"/>
          <p:nvPr/>
        </p:nvSpPr>
        <p:spPr bwMode="auto">
          <a:xfrm>
            <a:off x="609599" y="4803945"/>
            <a:ext cx="637086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This theorem will be very useful</a:t>
            </a:r>
            <a:endParaRPr lang="en-US" altLang="ja-JP" sz="2800" b="0" dirty="0">
              <a:solidFill>
                <a:srgbClr val="FFFF00"/>
              </a:solidFill>
              <a:latin typeface="Arial" charset="0"/>
            </a:endParaRPr>
          </a:p>
        </p:txBody>
      </p:sp>
      <p:sp>
        <p:nvSpPr>
          <p:cNvPr id="7" name="TextBox 6">
            <a:extLst>
              <a:ext uri="{FF2B5EF4-FFF2-40B4-BE49-F238E27FC236}">
                <a16:creationId xmlns:a16="http://schemas.microsoft.com/office/drawing/2014/main" id="{42899826-E2AD-F6B0-5627-C21C09DCE91D}"/>
              </a:ext>
            </a:extLst>
          </p:cNvPr>
          <p:cNvSpPr txBox="1"/>
          <p:nvPr/>
        </p:nvSpPr>
        <p:spPr bwMode="auto">
          <a:xfrm>
            <a:off x="1581150" y="5420818"/>
            <a:ext cx="577595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Unforeseen practical implications!</a:t>
            </a:r>
            <a:endParaRPr lang="en-US" sz="2800" b="0" dirty="0">
              <a:solidFill>
                <a:srgbClr val="FFFF00"/>
              </a:solidFill>
              <a:latin typeface="Arial" charset="0"/>
            </a:endParaRPr>
          </a:p>
        </p:txBody>
      </p:sp>
      <p:sp>
        <p:nvSpPr>
          <p:cNvPr id="10" name="TextBox 9">
            <a:extLst>
              <a:ext uri="{FF2B5EF4-FFF2-40B4-BE49-F238E27FC236}">
                <a16:creationId xmlns:a16="http://schemas.microsoft.com/office/drawing/2014/main" id="{4FADCE18-7E57-E05D-F186-236482F48D28}"/>
              </a:ext>
            </a:extLst>
          </p:cNvPr>
          <p:cNvSpPr txBox="1"/>
          <p:nvPr/>
        </p:nvSpPr>
        <p:spPr bwMode="auto">
          <a:xfrm>
            <a:off x="1581150" y="4187074"/>
            <a:ext cx="7265669" cy="523220"/>
          </a:xfrm>
          <a:prstGeom prst="rect">
            <a:avLst/>
          </a:prstGeom>
          <a:solidFill>
            <a:schemeClr val="tx1"/>
          </a:solidFill>
          <a:ln w="76200">
            <a:solidFill>
              <a:srgbClr val="33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construct a WF implementation of </a:t>
            </a:r>
            <a:r>
              <a:rPr lang="en-US" sz="2800" i="1" dirty="0">
                <a:solidFill>
                  <a:schemeClr val="bg2"/>
                </a:solidFill>
              </a:rPr>
              <a:t>X</a:t>
            </a:r>
            <a:r>
              <a:rPr lang="en-US" sz="2800" dirty="0">
                <a:solidFill>
                  <a:srgbClr val="FFFF00"/>
                </a:solidFill>
              </a:rPr>
              <a:t> by </a:t>
            </a:r>
            <a:r>
              <a:rPr lang="en-US" sz="2800" i="1" dirty="0">
                <a:solidFill>
                  <a:schemeClr val="bg2"/>
                </a:solidFill>
              </a:rPr>
              <a:t>Y</a:t>
            </a:r>
            <a:endParaRPr lang="en-US" sz="2800" b="0" i="1" dirty="0">
              <a:solidFill>
                <a:schemeClr val="bg2"/>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2"/>
          <p:cNvSpPr>
            <a:spLocks noGrp="1" noChangeArrowheads="1"/>
          </p:cNvSpPr>
          <p:nvPr>
            <p:ph type="title"/>
          </p:nvPr>
        </p:nvSpPr>
        <p:spPr/>
        <p:txBody>
          <a:bodyPr/>
          <a:lstStyle/>
          <a:p>
            <a:r>
              <a:rPr lang="en-US"/>
              <a:t>Earlier Grand Challenge</a:t>
            </a:r>
          </a:p>
        </p:txBody>
      </p:sp>
      <p:sp>
        <p:nvSpPr>
          <p:cNvPr id="121859" name="Slide Number Placeholder 4"/>
          <p:cNvSpPr>
            <a:spLocks noGrp="1"/>
          </p:cNvSpPr>
          <p:nvPr>
            <p:ph type="sldNum" sz="quarter" idx="10"/>
          </p:nvPr>
        </p:nvSpPr>
        <p:spPr>
          <a:noFill/>
        </p:spPr>
        <p:txBody>
          <a:bodyPr/>
          <a:lstStyle/>
          <a:p>
            <a:fld id="{779B5220-8932-457A-96A7-F210F05F9F0E}" type="slidenum">
              <a:rPr lang="x-none" smtClean="0">
                <a:cs typeface="Arial" pitchFamily="34" charset="0"/>
              </a:rPr>
              <a:pPr/>
              <a:t>93</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DBB89BA8-167F-3E3C-298E-831581AC26A8}"/>
              </a:ext>
            </a:extLst>
          </p:cNvPr>
          <p:cNvSpPr txBox="1"/>
          <p:nvPr/>
        </p:nvSpPr>
        <p:spPr bwMode="auto">
          <a:xfrm>
            <a:off x="1024891" y="1626491"/>
            <a:ext cx="309154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Snapshot means</a:t>
            </a:r>
            <a:endParaRPr lang="en-US" sz="2800" i="1" dirty="0">
              <a:solidFill>
                <a:srgbClr val="FFFF00"/>
              </a:solidFill>
            </a:endParaRPr>
          </a:p>
        </p:txBody>
      </p:sp>
      <p:sp>
        <p:nvSpPr>
          <p:cNvPr id="3" name="TextBox 2">
            <a:extLst>
              <a:ext uri="{FF2B5EF4-FFF2-40B4-BE49-F238E27FC236}">
                <a16:creationId xmlns:a16="http://schemas.microsoft.com/office/drawing/2014/main" id="{11CA8176-CE1C-F6A1-4B46-9AF89168F1CD}"/>
              </a:ext>
            </a:extLst>
          </p:cNvPr>
          <p:cNvSpPr txBox="1"/>
          <p:nvPr/>
        </p:nvSpPr>
        <p:spPr bwMode="auto">
          <a:xfrm>
            <a:off x="1892306" y="2992721"/>
            <a:ext cx="678397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Read multiple array elements atomically</a:t>
            </a:r>
          </a:p>
        </p:txBody>
      </p:sp>
      <p:sp>
        <p:nvSpPr>
          <p:cNvPr id="4" name="TextBox 3">
            <a:extLst>
              <a:ext uri="{FF2B5EF4-FFF2-40B4-BE49-F238E27FC236}">
                <a16:creationId xmlns:a16="http://schemas.microsoft.com/office/drawing/2014/main" id="{1EFAFCA5-5C26-E20E-DCF3-2C7E818565B2}"/>
              </a:ext>
            </a:extLst>
          </p:cNvPr>
          <p:cNvSpPr txBox="1"/>
          <p:nvPr/>
        </p:nvSpPr>
        <p:spPr bwMode="auto">
          <a:xfrm>
            <a:off x="1892306" y="2309606"/>
            <a:ext cx="444825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Write any array element</a:t>
            </a:r>
          </a:p>
        </p:txBody>
      </p:sp>
      <p:sp>
        <p:nvSpPr>
          <p:cNvPr id="5" name="TextBox 4">
            <a:extLst>
              <a:ext uri="{FF2B5EF4-FFF2-40B4-BE49-F238E27FC236}">
                <a16:creationId xmlns:a16="http://schemas.microsoft.com/office/drawing/2014/main" id="{ABD04597-B91F-47A8-E8D7-C15E87E17F4D}"/>
              </a:ext>
            </a:extLst>
          </p:cNvPr>
          <p:cNvSpPr txBox="1"/>
          <p:nvPr/>
        </p:nvSpPr>
        <p:spPr bwMode="auto">
          <a:xfrm>
            <a:off x="1024892" y="3675836"/>
            <a:ext cx="210883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about</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922D305D-F960-88D0-56C2-1D8E6C4882D5}"/>
              </a:ext>
            </a:extLst>
          </p:cNvPr>
          <p:cNvSpPr txBox="1"/>
          <p:nvPr/>
        </p:nvSpPr>
        <p:spPr bwMode="auto">
          <a:xfrm>
            <a:off x="1892306" y="4358951"/>
            <a:ext cx="706265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Write multiple array elements atomically</a:t>
            </a:r>
            <a:endParaRPr lang="en-US" altLang="ja-JP" sz="2800" b="0" dirty="0">
              <a:solidFill>
                <a:srgbClr val="FFFF00"/>
              </a:solidFill>
              <a:latin typeface="Arial" charset="0"/>
            </a:endParaRPr>
          </a:p>
        </p:txBody>
      </p:sp>
      <p:sp>
        <p:nvSpPr>
          <p:cNvPr id="8" name="TextBox 7">
            <a:extLst>
              <a:ext uri="{FF2B5EF4-FFF2-40B4-BE49-F238E27FC236}">
                <a16:creationId xmlns:a16="http://schemas.microsoft.com/office/drawing/2014/main" id="{8B6C6407-665D-1962-4DE0-54BA7145771A}"/>
              </a:ext>
            </a:extLst>
          </p:cNvPr>
          <p:cNvSpPr txBox="1"/>
          <p:nvPr/>
        </p:nvSpPr>
        <p:spPr bwMode="auto">
          <a:xfrm>
            <a:off x="1892306" y="5042066"/>
            <a:ext cx="444825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Read any array elements</a:t>
            </a:r>
            <a:endParaRPr lang="en-US" sz="2800" b="0" dirty="0">
              <a:solidFill>
                <a:srgbClr val="FFFF00"/>
              </a:solidFill>
              <a:latin typeface="Arial" charset="0"/>
            </a:endParaRPr>
          </a:p>
        </p:txBody>
      </p:sp>
      <p:sp>
        <p:nvSpPr>
          <p:cNvPr id="9" name="TextBox 8">
            <a:extLst>
              <a:ext uri="{FF2B5EF4-FFF2-40B4-BE49-F238E27FC236}">
                <a16:creationId xmlns:a16="http://schemas.microsoft.com/office/drawing/2014/main" id="{10ED9236-8FB8-D4DD-0884-AF21CBDD1CB6}"/>
              </a:ext>
            </a:extLst>
          </p:cNvPr>
          <p:cNvSpPr txBox="1"/>
          <p:nvPr/>
        </p:nvSpPr>
        <p:spPr bwMode="auto">
          <a:xfrm>
            <a:off x="1024891" y="5725180"/>
            <a:ext cx="724537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Call this problem </a:t>
            </a:r>
            <a:r>
              <a:rPr lang="en-US" sz="2800" i="1" dirty="0">
                <a:solidFill>
                  <a:schemeClr val="bg2"/>
                </a:solidFill>
              </a:rPr>
              <a:t>multiple assignment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2"/>
          <p:cNvSpPr>
            <a:spLocks noGrp="1" noChangeArrowheads="1"/>
          </p:cNvSpPr>
          <p:nvPr>
            <p:ph type="title"/>
          </p:nvPr>
        </p:nvSpPr>
        <p:spPr/>
        <p:txBody>
          <a:bodyPr/>
          <a:lstStyle/>
          <a:p>
            <a:r>
              <a:rPr lang="en-US" sz="4000"/>
              <a:t>Multiple Assignment Theorem</a:t>
            </a:r>
          </a:p>
        </p:txBody>
      </p:sp>
      <p:sp>
        <p:nvSpPr>
          <p:cNvPr id="122883" name="Slide Number Placeholder 4"/>
          <p:cNvSpPr>
            <a:spLocks noGrp="1"/>
          </p:cNvSpPr>
          <p:nvPr>
            <p:ph type="sldNum" sz="quarter" idx="10"/>
          </p:nvPr>
        </p:nvSpPr>
        <p:spPr>
          <a:noFill/>
        </p:spPr>
        <p:txBody>
          <a:bodyPr/>
          <a:lstStyle/>
          <a:p>
            <a:fld id="{5DAF9D70-B280-400C-B34B-5A0AD55D4FC4}" type="slidenum">
              <a:rPr lang="x-none" smtClean="0">
                <a:cs typeface="Arial" pitchFamily="34" charset="0"/>
              </a:rPr>
              <a:pPr/>
              <a:t>94</a:t>
            </a:fld>
            <a:endParaRPr lang="en-US">
              <a:cs typeface="Arial" pitchFamily="34" charset="0"/>
            </a:endParaRPr>
          </a:p>
        </p:txBody>
      </p:sp>
      <p:sp>
        <p:nvSpPr>
          <p:cNvPr id="12288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4" name="TextBox 3">
            <a:extLst>
              <a:ext uri="{FF2B5EF4-FFF2-40B4-BE49-F238E27FC236}">
                <a16:creationId xmlns:a16="http://schemas.microsoft.com/office/drawing/2014/main" id="{FEB0AF3E-FEB0-2886-5E17-D1D8F56DC6B3}"/>
              </a:ext>
            </a:extLst>
          </p:cNvPr>
          <p:cNvSpPr txBox="1"/>
          <p:nvPr/>
        </p:nvSpPr>
        <p:spPr bwMode="auto">
          <a:xfrm>
            <a:off x="586741" y="2580293"/>
            <a:ext cx="810005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 WF multiple assignment from atomic registers</a:t>
            </a:r>
            <a:endParaRPr lang="en-US" sz="2800" i="1" dirty="0">
              <a:solidFill>
                <a:srgbClr val="FFFF00"/>
              </a:solidFill>
            </a:endParaRPr>
          </a:p>
        </p:txBody>
      </p:sp>
      <p:sp>
        <p:nvSpPr>
          <p:cNvPr id="5" name="TextBox 4">
            <a:extLst>
              <a:ext uri="{FF2B5EF4-FFF2-40B4-BE49-F238E27FC236}">
                <a16:creationId xmlns:a16="http://schemas.microsoft.com/office/drawing/2014/main" id="{D829BB76-EECB-1E55-E23F-98A04045AF86}"/>
              </a:ext>
            </a:extLst>
          </p:cNvPr>
          <p:cNvSpPr txBox="1"/>
          <p:nvPr/>
        </p:nvSpPr>
        <p:spPr bwMode="auto">
          <a:xfrm>
            <a:off x="1095375" y="3914885"/>
            <a:ext cx="454587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Single write/multi read OK</a:t>
            </a:r>
          </a:p>
        </p:txBody>
      </p:sp>
      <p:sp>
        <p:nvSpPr>
          <p:cNvPr id="6" name="TextBox 3">
            <a:extLst>
              <a:ext uri="{FF2B5EF4-FFF2-40B4-BE49-F238E27FC236}">
                <a16:creationId xmlns:a16="http://schemas.microsoft.com/office/drawing/2014/main" id="{15930C5C-C889-F515-E7EC-5163AD341179}"/>
              </a:ext>
            </a:extLst>
          </p:cNvPr>
          <p:cNvSpPr txBox="1"/>
          <p:nvPr/>
        </p:nvSpPr>
        <p:spPr bwMode="auto">
          <a:xfrm>
            <a:off x="586742" y="3247589"/>
            <a:ext cx="294349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Weird or what?</a:t>
            </a:r>
          </a:p>
        </p:txBody>
      </p:sp>
      <p:sp>
        <p:nvSpPr>
          <p:cNvPr id="7" name="TextBox 6">
            <a:extLst>
              <a:ext uri="{FF2B5EF4-FFF2-40B4-BE49-F238E27FC236}">
                <a16:creationId xmlns:a16="http://schemas.microsoft.com/office/drawing/2014/main" id="{DEBD25A2-FAE5-AAD4-456C-45DE0718B2D6}"/>
              </a:ext>
            </a:extLst>
          </p:cNvPr>
          <p:cNvSpPr txBox="1"/>
          <p:nvPr/>
        </p:nvSpPr>
        <p:spPr bwMode="auto">
          <a:xfrm>
            <a:off x="1095375" y="4582181"/>
            <a:ext cx="532964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Multi write/multi read impossible</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3"/>
          <p:cNvSpPr>
            <a:spLocks noGrp="1" noChangeArrowheads="1"/>
          </p:cNvSpPr>
          <p:nvPr>
            <p:ph type="title"/>
          </p:nvPr>
        </p:nvSpPr>
        <p:spPr/>
        <p:txBody>
          <a:bodyPr/>
          <a:lstStyle/>
          <a:p>
            <a:r>
              <a:rPr lang="en-US"/>
              <a:t>Proof Strategy</a:t>
            </a:r>
          </a:p>
        </p:txBody>
      </p:sp>
      <p:sp>
        <p:nvSpPr>
          <p:cNvPr id="123907" name="Slide Number Placeholder 4"/>
          <p:cNvSpPr>
            <a:spLocks noGrp="1"/>
          </p:cNvSpPr>
          <p:nvPr>
            <p:ph type="sldNum" sz="quarter" idx="10"/>
          </p:nvPr>
        </p:nvSpPr>
        <p:spPr>
          <a:noFill/>
        </p:spPr>
        <p:txBody>
          <a:bodyPr/>
          <a:lstStyle/>
          <a:p>
            <a:fld id="{F708FDCF-59BD-4B49-9EA7-0B9E76DBBD09}" type="slidenum">
              <a:rPr lang="x-none" smtClean="0">
                <a:cs typeface="Arial" pitchFamily="34" charset="0"/>
              </a:rPr>
              <a:pPr/>
              <a:t>95</a:t>
            </a:fld>
            <a:endParaRPr lang="en-US">
              <a:cs typeface="Arial" pitchFamily="34" charset="0"/>
            </a:endParaRPr>
          </a:p>
        </p:txBody>
      </p:sp>
      <p:sp>
        <p:nvSpPr>
          <p:cNvPr id="12390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4" name="TextBox 3">
            <a:extLst>
              <a:ext uri="{FF2B5EF4-FFF2-40B4-BE49-F238E27FC236}">
                <a16:creationId xmlns:a16="http://schemas.microsoft.com/office/drawing/2014/main" id="{CCA8F949-892F-6B6E-E0AF-62F3E7CE8200}"/>
              </a:ext>
            </a:extLst>
          </p:cNvPr>
          <p:cNvSpPr txBox="1"/>
          <p:nvPr/>
        </p:nvSpPr>
        <p:spPr bwMode="auto">
          <a:xfrm>
            <a:off x="615317" y="2044086"/>
            <a:ext cx="621791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we can write to 2/3 array elements</a:t>
            </a:r>
            <a:endParaRPr lang="fr-FR" sz="2800" dirty="0">
              <a:solidFill>
                <a:srgbClr val="FFFF00"/>
              </a:solidFill>
            </a:endParaRPr>
          </a:p>
        </p:txBody>
      </p:sp>
      <p:sp>
        <p:nvSpPr>
          <p:cNvPr id="5" name="TextBox 4">
            <a:extLst>
              <a:ext uri="{FF2B5EF4-FFF2-40B4-BE49-F238E27FC236}">
                <a16:creationId xmlns:a16="http://schemas.microsoft.com/office/drawing/2014/main" id="{292AB2D5-204F-8192-207B-F8177EB375DC}"/>
              </a:ext>
            </a:extLst>
          </p:cNvPr>
          <p:cNvSpPr txBox="1"/>
          <p:nvPr/>
        </p:nvSpPr>
        <p:spPr bwMode="auto">
          <a:xfrm>
            <a:off x="1328058" y="3409746"/>
            <a:ext cx="540802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Impossible with atomic registers</a:t>
            </a:r>
          </a:p>
        </p:txBody>
      </p:sp>
      <p:sp>
        <p:nvSpPr>
          <p:cNvPr id="6" name="TextBox 3">
            <a:extLst>
              <a:ext uri="{FF2B5EF4-FFF2-40B4-BE49-F238E27FC236}">
                <a16:creationId xmlns:a16="http://schemas.microsoft.com/office/drawing/2014/main" id="{7919E8DB-2DE0-E706-CD0B-C15A2022FD69}"/>
              </a:ext>
            </a:extLst>
          </p:cNvPr>
          <p:cNvSpPr txBox="1"/>
          <p:nvPr/>
        </p:nvSpPr>
        <p:spPr bwMode="auto">
          <a:xfrm>
            <a:off x="1328058" y="2726916"/>
            <a:ext cx="477229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can solve 2-consensus</a:t>
            </a:r>
          </a:p>
        </p:txBody>
      </p:sp>
      <p:sp>
        <p:nvSpPr>
          <p:cNvPr id="7" name="TextBox 6">
            <a:extLst>
              <a:ext uri="{FF2B5EF4-FFF2-40B4-BE49-F238E27FC236}">
                <a16:creationId xmlns:a16="http://schemas.microsoft.com/office/drawing/2014/main" id="{34122056-8FA0-E189-55CD-AD0398958756}"/>
              </a:ext>
            </a:extLst>
          </p:cNvPr>
          <p:cNvSpPr txBox="1"/>
          <p:nvPr/>
        </p:nvSpPr>
        <p:spPr bwMode="auto">
          <a:xfrm>
            <a:off x="615317" y="4092576"/>
            <a:ext cx="173300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Therefore</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4A3D8183-252D-2E34-14AE-D6076AD08017}"/>
              </a:ext>
            </a:extLst>
          </p:cNvPr>
          <p:cNvSpPr txBox="1"/>
          <p:nvPr/>
        </p:nvSpPr>
        <p:spPr bwMode="auto">
          <a:xfrm>
            <a:off x="1328058" y="4775405"/>
            <a:ext cx="6487884"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Cannot implement multiple assignment with atomic registers</a:t>
            </a:r>
            <a:endParaRPr lang="en-US" altLang="ja-JP"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2"/>
          <p:cNvSpPr>
            <a:spLocks noGrp="1" noChangeArrowheads="1"/>
          </p:cNvSpPr>
          <p:nvPr>
            <p:ph type="title"/>
          </p:nvPr>
        </p:nvSpPr>
        <p:spPr/>
        <p:txBody>
          <a:bodyPr/>
          <a:lstStyle/>
          <a:p>
            <a:r>
              <a:rPr lang="en-US"/>
              <a:t>Proof Strategy</a:t>
            </a:r>
          </a:p>
        </p:txBody>
      </p:sp>
      <p:sp>
        <p:nvSpPr>
          <p:cNvPr id="124931" name="Slide Number Placeholder 4"/>
          <p:cNvSpPr>
            <a:spLocks noGrp="1"/>
          </p:cNvSpPr>
          <p:nvPr>
            <p:ph type="sldNum" sz="quarter" idx="10"/>
          </p:nvPr>
        </p:nvSpPr>
        <p:spPr>
          <a:noFill/>
        </p:spPr>
        <p:txBody>
          <a:bodyPr/>
          <a:lstStyle/>
          <a:p>
            <a:fld id="{C86D40B2-3087-4330-A4A4-0DC0A61F75F4}" type="slidenum">
              <a:rPr lang="x-none" smtClean="0">
                <a:cs typeface="Arial" pitchFamily="34" charset="0"/>
              </a:rPr>
              <a:pPr/>
              <a:t>96</a:t>
            </a:fld>
            <a:endParaRPr lang="en-US">
              <a:cs typeface="Arial" pitchFamily="34" charset="0"/>
            </a:endParaRPr>
          </a:p>
        </p:txBody>
      </p:sp>
      <p:sp>
        <p:nvSpPr>
          <p:cNvPr id="12493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6" name="TextBox 5">
            <a:extLst>
              <a:ext uri="{FF2B5EF4-FFF2-40B4-BE49-F238E27FC236}">
                <a16:creationId xmlns:a16="http://schemas.microsoft.com/office/drawing/2014/main" id="{C16CB044-9EBF-4F8C-1267-7C9148DB61A6}"/>
              </a:ext>
            </a:extLst>
          </p:cNvPr>
          <p:cNvSpPr txBox="1"/>
          <p:nvPr/>
        </p:nvSpPr>
        <p:spPr bwMode="auto">
          <a:xfrm>
            <a:off x="834392" y="2143275"/>
            <a:ext cx="391858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Take a 3-element array</a:t>
            </a:r>
            <a:endParaRPr lang="fr-FR" sz="2800" dirty="0">
              <a:solidFill>
                <a:srgbClr val="FFFF00"/>
              </a:solidFill>
            </a:endParaRPr>
          </a:p>
        </p:txBody>
      </p:sp>
      <p:sp>
        <p:nvSpPr>
          <p:cNvPr id="7" name="TextBox 6">
            <a:extLst>
              <a:ext uri="{FF2B5EF4-FFF2-40B4-BE49-F238E27FC236}">
                <a16:creationId xmlns:a16="http://schemas.microsoft.com/office/drawing/2014/main" id="{6FC5493A-E049-CF7C-DB9C-D5614C5D62E2}"/>
              </a:ext>
            </a:extLst>
          </p:cNvPr>
          <p:cNvSpPr txBox="1"/>
          <p:nvPr/>
        </p:nvSpPr>
        <p:spPr bwMode="auto">
          <a:xfrm>
            <a:off x="1430927" y="3585095"/>
            <a:ext cx="609028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 writes atomically to slots 1 and 2</a:t>
            </a:r>
          </a:p>
        </p:txBody>
      </p:sp>
      <p:sp>
        <p:nvSpPr>
          <p:cNvPr id="8" name="TextBox 3">
            <a:extLst>
              <a:ext uri="{FF2B5EF4-FFF2-40B4-BE49-F238E27FC236}">
                <a16:creationId xmlns:a16="http://schemas.microsoft.com/office/drawing/2014/main" id="{CBEAE489-0B23-C09A-BC78-A0A9AF317807}"/>
              </a:ext>
            </a:extLst>
          </p:cNvPr>
          <p:cNvSpPr txBox="1"/>
          <p:nvPr/>
        </p:nvSpPr>
        <p:spPr bwMode="auto">
          <a:xfrm>
            <a:off x="1430927" y="2864185"/>
            <a:ext cx="577595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writes atomically to slots 0 and 1</a:t>
            </a:r>
          </a:p>
        </p:txBody>
      </p:sp>
      <p:sp>
        <p:nvSpPr>
          <p:cNvPr id="9" name="TextBox 8">
            <a:extLst>
              <a:ext uri="{FF2B5EF4-FFF2-40B4-BE49-F238E27FC236}">
                <a16:creationId xmlns:a16="http://schemas.microsoft.com/office/drawing/2014/main" id="{C81585A8-6243-EB00-D455-128FD60DF0E2}"/>
              </a:ext>
            </a:extLst>
          </p:cNvPr>
          <p:cNvSpPr txBox="1"/>
          <p:nvPr/>
        </p:nvSpPr>
        <p:spPr bwMode="auto">
          <a:xfrm>
            <a:off x="1430927" y="4306005"/>
            <a:ext cx="702727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Any thread can scan any set of locations</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5956" name="Rectangle 2"/>
          <p:cNvSpPr>
            <a:spLocks noGrp="1" noChangeArrowheads="1"/>
          </p:cNvSpPr>
          <p:nvPr>
            <p:ph type="title"/>
          </p:nvPr>
        </p:nvSpPr>
        <p:spPr>
          <a:xfrm>
            <a:off x="593725" y="269875"/>
            <a:ext cx="7772400" cy="1143000"/>
          </a:xfrm>
        </p:spPr>
        <p:txBody>
          <a:bodyPr/>
          <a:lstStyle/>
          <a:p>
            <a:r>
              <a:rPr lang="en-US" sz="4000"/>
              <a:t>Double Assignment Interface</a:t>
            </a:r>
          </a:p>
        </p:txBody>
      </p:sp>
      <p:sp>
        <p:nvSpPr>
          <p:cNvPr id="125955" name="Slide Number Placeholder 4"/>
          <p:cNvSpPr>
            <a:spLocks noGrp="1"/>
          </p:cNvSpPr>
          <p:nvPr>
            <p:ph type="sldNum" sz="quarter" idx="10"/>
          </p:nvPr>
        </p:nvSpPr>
        <p:spPr>
          <a:noFill/>
        </p:spPr>
        <p:txBody>
          <a:bodyPr/>
          <a:lstStyle/>
          <a:p>
            <a:fld id="{313DEE1B-348C-4284-9C70-71837F178E6E}" type="slidenum">
              <a:rPr lang="x-none" smtClean="0">
                <a:cs typeface="Arial" pitchFamily="34" charset="0"/>
              </a:rPr>
              <a:pPr/>
              <a:t>97</a:t>
            </a:fld>
            <a:endParaRPr lang="en-US">
              <a:cs typeface="Arial" pitchFamily="34" charset="0"/>
            </a:endParaRPr>
          </a:p>
        </p:txBody>
      </p:sp>
      <p:sp>
        <p:nvSpPr>
          <p:cNvPr id="12595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25957" name="Rectangle 3"/>
          <p:cNvSpPr>
            <a:spLocks noChangeArrowheads="1"/>
          </p:cNvSpPr>
          <p:nvPr/>
        </p:nvSpPr>
        <p:spPr bwMode="auto">
          <a:xfrm>
            <a:off x="812800" y="1479550"/>
            <a:ext cx="731520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i1</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i2</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A2E73D1-9D26-E111-E890-76BEA870EB9C}"/>
              </a:ext>
            </a:extLst>
          </p:cNvPr>
          <p:cNvSpPr>
            <a:spLocks noChangeArrowheads="1"/>
          </p:cNvSpPr>
          <p:nvPr/>
        </p:nvSpPr>
        <p:spPr bwMode="auto">
          <a:xfrm>
            <a:off x="812800" y="1479550"/>
            <a:ext cx="731520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i1</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i2</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26980" name="Rectangle 2"/>
          <p:cNvSpPr>
            <a:spLocks noGrp="1" noChangeArrowheads="1"/>
          </p:cNvSpPr>
          <p:nvPr>
            <p:ph type="title"/>
          </p:nvPr>
        </p:nvSpPr>
        <p:spPr>
          <a:xfrm>
            <a:off x="593725" y="269875"/>
            <a:ext cx="7772400" cy="1143000"/>
          </a:xfrm>
        </p:spPr>
        <p:txBody>
          <a:bodyPr/>
          <a:lstStyle/>
          <a:p>
            <a:r>
              <a:rPr lang="en-US" sz="4000"/>
              <a:t>Double Assignment Interface</a:t>
            </a:r>
          </a:p>
        </p:txBody>
      </p:sp>
      <p:sp>
        <p:nvSpPr>
          <p:cNvPr id="126979" name="Slide Number Placeholder 4"/>
          <p:cNvSpPr>
            <a:spLocks noGrp="1"/>
          </p:cNvSpPr>
          <p:nvPr>
            <p:ph type="sldNum" sz="quarter" idx="10"/>
          </p:nvPr>
        </p:nvSpPr>
        <p:spPr>
          <a:noFill/>
        </p:spPr>
        <p:txBody>
          <a:bodyPr/>
          <a:lstStyle/>
          <a:p>
            <a:fld id="{971E1139-1291-451B-9632-DD289CCE277C}" type="slidenum">
              <a:rPr lang="x-none" smtClean="0">
                <a:cs typeface="Arial" pitchFamily="34" charset="0"/>
              </a:rPr>
              <a:pPr/>
              <a:t>98</a:t>
            </a:fld>
            <a:endParaRPr lang="en-US">
              <a:cs typeface="Arial" pitchFamily="34" charset="0"/>
            </a:endParaRPr>
          </a:p>
        </p:txBody>
      </p:sp>
      <p:sp>
        <p:nvSpPr>
          <p:cNvPr id="12697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26982" name="AutoShape 6"/>
          <p:cNvSpPr>
            <a:spLocks noChangeArrowheads="1"/>
          </p:cNvSpPr>
          <p:nvPr/>
        </p:nvSpPr>
        <p:spPr bwMode="auto">
          <a:xfrm>
            <a:off x="941389" y="1733551"/>
            <a:ext cx="5192712" cy="966788"/>
          </a:xfrm>
          <a:prstGeom prst="wedgeRoundRectCallout">
            <a:avLst>
              <a:gd name="adj1" fmla="val -10891"/>
              <a:gd name="adj2" fmla="val 170145"/>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26983" name="Text Box 7"/>
          <p:cNvSpPr txBox="1">
            <a:spLocks noChangeArrowheads="1"/>
          </p:cNvSpPr>
          <p:nvPr/>
        </p:nvSpPr>
        <p:spPr bwMode="auto">
          <a:xfrm>
            <a:off x="812800" y="3962400"/>
            <a:ext cx="3235325" cy="1323439"/>
          </a:xfrm>
          <a:prstGeom prst="rect">
            <a:avLst/>
          </a:prstGeom>
          <a:noFill/>
          <a:ln w="38100">
            <a:solidFill>
              <a:srgbClr val="FF0000"/>
            </a:solidFill>
            <a:miter lim="800000"/>
            <a:headEnd/>
            <a:tailEnd/>
          </a:ln>
        </p:spPr>
        <p:txBody>
          <a:bodyPr wrap="square">
            <a:spAutoFit/>
          </a:bodyPr>
          <a:lstStyle/>
          <a:p>
            <a:r>
              <a:rPr lang="en-US" sz="2400" dirty="0">
                <a:solidFill>
                  <a:srgbClr val="FFFF00"/>
                </a:solidFill>
                <a:latin typeface="Arial" pitchFamily="34" charset="0"/>
              </a:rPr>
              <a:t>Atomically assign </a:t>
            </a:r>
            <a:r>
              <a:rPr lang="en-US" b="1" dirty="0">
                <a:solidFill>
                  <a:srgbClr val="FFFF00"/>
                </a:solidFill>
                <a:latin typeface="Courier New" pitchFamily="49" charset="0"/>
              </a:rPr>
              <a:t>value[i</a:t>
            </a:r>
            <a:r>
              <a:rPr lang="en-US" b="1" baseline="-25000" dirty="0">
                <a:solidFill>
                  <a:srgbClr val="FFFF00"/>
                </a:solidFill>
                <a:latin typeface="Courier New" pitchFamily="49" charset="0"/>
              </a:rPr>
              <a:t>1</a:t>
            </a:r>
            <a:r>
              <a:rPr lang="en-US" b="1" dirty="0">
                <a:solidFill>
                  <a:srgbClr val="FFFF00"/>
                </a:solidFill>
                <a:latin typeface="Courier New" pitchFamily="49" charset="0"/>
              </a:rPr>
              <a:t>]= v</a:t>
            </a:r>
            <a:r>
              <a:rPr lang="en-US" b="1" baseline="-25000" dirty="0">
                <a:solidFill>
                  <a:srgbClr val="FFFF00"/>
                </a:solidFill>
                <a:latin typeface="Courier New" pitchFamily="49" charset="0"/>
              </a:rPr>
              <a:t>1</a:t>
            </a:r>
          </a:p>
          <a:p>
            <a:r>
              <a:rPr lang="en-US" b="1" dirty="0">
                <a:solidFill>
                  <a:srgbClr val="FFFF00"/>
                </a:solidFill>
                <a:latin typeface="Courier New" pitchFamily="49" charset="0"/>
              </a:rPr>
              <a:t>value[i</a:t>
            </a:r>
            <a:r>
              <a:rPr lang="en-US" b="1" baseline="-25000" dirty="0">
                <a:solidFill>
                  <a:srgbClr val="FFFF00"/>
                </a:solidFill>
                <a:latin typeface="Courier New" pitchFamily="49" charset="0"/>
              </a:rPr>
              <a:t>2</a:t>
            </a:r>
            <a:r>
              <a:rPr lang="en-US" b="1" dirty="0">
                <a:solidFill>
                  <a:srgbClr val="FFFF00"/>
                </a:solidFill>
                <a:latin typeface="Courier New" pitchFamily="49" charset="0"/>
              </a:rPr>
              <a:t>]= v</a:t>
            </a:r>
            <a:r>
              <a:rPr lang="en-US" b="1" baseline="-25000" dirty="0">
                <a:solidFill>
                  <a:srgbClr val="FFFF00"/>
                </a:solidFill>
                <a:latin typeface="Courier New" pitchFamily="49" charset="0"/>
              </a:rPr>
              <a:t>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99181FF-B37E-3887-9339-0F1604C3A9A4}"/>
              </a:ext>
            </a:extLst>
          </p:cNvPr>
          <p:cNvSpPr>
            <a:spLocks noChangeArrowheads="1"/>
          </p:cNvSpPr>
          <p:nvPr/>
        </p:nvSpPr>
        <p:spPr bwMode="auto">
          <a:xfrm>
            <a:off x="812800" y="1479550"/>
            <a:ext cx="731520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i1</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i2</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28004" name="Rectangle 2"/>
          <p:cNvSpPr>
            <a:spLocks noGrp="1" noChangeArrowheads="1"/>
          </p:cNvSpPr>
          <p:nvPr>
            <p:ph type="title"/>
          </p:nvPr>
        </p:nvSpPr>
        <p:spPr>
          <a:xfrm>
            <a:off x="593725" y="269875"/>
            <a:ext cx="7772400" cy="1143000"/>
          </a:xfrm>
        </p:spPr>
        <p:txBody>
          <a:bodyPr/>
          <a:lstStyle/>
          <a:p>
            <a:r>
              <a:rPr lang="en-US" sz="4000"/>
              <a:t>Double Assignment Interface</a:t>
            </a:r>
          </a:p>
        </p:txBody>
      </p:sp>
      <p:sp>
        <p:nvSpPr>
          <p:cNvPr id="128003" name="Slide Number Placeholder 4"/>
          <p:cNvSpPr>
            <a:spLocks noGrp="1"/>
          </p:cNvSpPr>
          <p:nvPr>
            <p:ph type="sldNum" sz="quarter" idx="10"/>
          </p:nvPr>
        </p:nvSpPr>
        <p:spPr>
          <a:noFill/>
        </p:spPr>
        <p:txBody>
          <a:bodyPr/>
          <a:lstStyle/>
          <a:p>
            <a:fld id="{0E7D9953-2F27-4429-B7C9-9A30DDBB2ADD}" type="slidenum">
              <a:rPr lang="x-none" smtClean="0">
                <a:cs typeface="Arial" pitchFamily="34" charset="0"/>
              </a:rPr>
              <a:pPr/>
              <a:t>99</a:t>
            </a:fld>
            <a:endParaRPr lang="en-US">
              <a:cs typeface="Arial" pitchFamily="34" charset="0"/>
            </a:endParaRPr>
          </a:p>
        </p:txBody>
      </p:sp>
      <p:sp>
        <p:nvSpPr>
          <p:cNvPr id="12800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28006" name="AutoShape 6"/>
          <p:cNvSpPr>
            <a:spLocks noChangeArrowheads="1"/>
          </p:cNvSpPr>
          <p:nvPr/>
        </p:nvSpPr>
        <p:spPr bwMode="auto">
          <a:xfrm>
            <a:off x="1016001" y="2344738"/>
            <a:ext cx="3556000" cy="636587"/>
          </a:xfrm>
          <a:prstGeom prst="wedgeRoundRectCallout">
            <a:avLst>
              <a:gd name="adj1" fmla="val -3222"/>
              <a:gd name="adj2" fmla="val 194389"/>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28007" name="Text Box 7"/>
          <p:cNvSpPr txBox="1">
            <a:spLocks noChangeArrowheads="1"/>
          </p:cNvSpPr>
          <p:nvPr/>
        </p:nvSpPr>
        <p:spPr bwMode="auto">
          <a:xfrm>
            <a:off x="2344738" y="3902075"/>
            <a:ext cx="2579687" cy="461665"/>
          </a:xfrm>
          <a:prstGeom prst="rect">
            <a:avLst/>
          </a:prstGeom>
          <a:noFill/>
          <a:ln w="38100">
            <a:solidFill>
              <a:srgbClr val="FF0000"/>
            </a:solidFill>
            <a:miter lim="800000"/>
            <a:headEnd/>
            <a:tailEnd/>
          </a:ln>
        </p:spPr>
        <p:txBody>
          <a:bodyPr wrap="square">
            <a:spAutoFit/>
          </a:bodyPr>
          <a:lstStyle/>
          <a:p>
            <a:r>
              <a:rPr lang="en-US" sz="2400" dirty="0">
                <a:solidFill>
                  <a:srgbClr val="FFFF00"/>
                </a:solidFill>
                <a:latin typeface="Arial" pitchFamily="34" charset="0"/>
              </a:rPr>
              <a:t>Return </a:t>
            </a:r>
            <a:r>
              <a:rPr lang="en-US" sz="2400" dirty="0" err="1">
                <a:solidFill>
                  <a:srgbClr val="FFFF00"/>
                </a:solidFill>
                <a:latin typeface="Arial" pitchFamily="34" charset="0"/>
              </a:rPr>
              <a:t>i</a:t>
            </a:r>
            <a:r>
              <a:rPr lang="en-US" sz="2400" baseline="30000" dirty="0" err="1">
                <a:solidFill>
                  <a:srgbClr val="FFFF00"/>
                </a:solidFill>
                <a:latin typeface="Arial" pitchFamily="34" charset="0"/>
              </a:rPr>
              <a:t>th</a:t>
            </a:r>
            <a:r>
              <a:rPr lang="en-US" sz="2400" dirty="0">
                <a:solidFill>
                  <a:srgbClr val="FFFF00"/>
                </a:solidFill>
                <a:latin typeface="Arial" pitchFamily="34" charset="0"/>
              </a:rPr>
              <a:t> value</a:t>
            </a:r>
            <a:endParaRPr lang="en-US" baseline="-25000" dirty="0">
              <a:solidFill>
                <a:srgbClr val="FFFF00"/>
              </a:solidFill>
              <a:latin typeface="Courier New" pitchFamily="49"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2"/>
          <p:cNvSpPr>
            <a:spLocks noGrp="1" noChangeArrowheads="1"/>
          </p:cNvSpPr>
          <p:nvPr>
            <p:ph type="title"/>
          </p:nvPr>
        </p:nvSpPr>
        <p:spPr/>
        <p:txBody>
          <a:bodyPr/>
          <a:lstStyle/>
          <a:p>
            <a:r>
              <a:rPr lang="en-US"/>
              <a:t>Initially</a:t>
            </a:r>
          </a:p>
        </p:txBody>
      </p:sp>
      <p:sp>
        <p:nvSpPr>
          <p:cNvPr id="129027" name="Slide Number Placeholder 3"/>
          <p:cNvSpPr>
            <a:spLocks noGrp="1"/>
          </p:cNvSpPr>
          <p:nvPr>
            <p:ph type="sldNum" sz="quarter" idx="10"/>
          </p:nvPr>
        </p:nvSpPr>
        <p:spPr>
          <a:noFill/>
        </p:spPr>
        <p:txBody>
          <a:bodyPr/>
          <a:lstStyle/>
          <a:p>
            <a:fld id="{A7DB85FB-007A-402D-AC71-5FC10230D1F0}" type="slidenum">
              <a:rPr lang="x-none" smtClean="0">
                <a:cs typeface="Arial" pitchFamily="34" charset="0"/>
              </a:rPr>
              <a:pPr/>
              <a:t>100</a:t>
            </a:fld>
            <a:endParaRPr lang="en-US">
              <a:cs typeface="Arial" pitchFamily="34" charset="0"/>
            </a:endParaRPr>
          </a:p>
        </p:txBody>
      </p:sp>
      <p:sp>
        <p:nvSpPr>
          <p:cNvPr id="12902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29028" name="Freeform 69"/>
          <p:cNvSpPr>
            <a:spLocks/>
          </p:cNvSpPr>
          <p:nvPr/>
        </p:nvSpPr>
        <p:spPr bwMode="auto">
          <a:xfrm>
            <a:off x="4484688" y="3759200"/>
            <a:ext cx="1131887" cy="1089025"/>
          </a:xfrm>
          <a:custGeom>
            <a:avLst/>
            <a:gdLst>
              <a:gd name="T0" fmla="*/ 552450 w 713"/>
              <a:gd name="T1" fmla="*/ 0 h 686"/>
              <a:gd name="T2" fmla="*/ 0 w 713"/>
              <a:gd name="T3" fmla="*/ 522288 h 686"/>
              <a:gd name="T4" fmla="*/ 609600 w 713"/>
              <a:gd name="T5" fmla="*/ 1089025 h 686"/>
              <a:gd name="T6" fmla="*/ 1131887 w 713"/>
              <a:gd name="T7" fmla="*/ 449263 h 686"/>
              <a:gd name="T8" fmla="*/ 552450 w 713"/>
              <a:gd name="T9" fmla="*/ 0 h 686"/>
              <a:gd name="T10" fmla="*/ 0 60000 65536"/>
              <a:gd name="T11" fmla="*/ 0 60000 65536"/>
              <a:gd name="T12" fmla="*/ 0 60000 65536"/>
              <a:gd name="T13" fmla="*/ 0 60000 65536"/>
              <a:gd name="T14" fmla="*/ 0 60000 65536"/>
              <a:gd name="T15" fmla="*/ 0 w 713"/>
              <a:gd name="T16" fmla="*/ 0 h 686"/>
              <a:gd name="T17" fmla="*/ 713 w 713"/>
              <a:gd name="T18" fmla="*/ 686 h 686"/>
            </a:gdLst>
            <a:ahLst/>
            <a:cxnLst>
              <a:cxn ang="T10">
                <a:pos x="T0" y="T1"/>
              </a:cxn>
              <a:cxn ang="T11">
                <a:pos x="T2" y="T3"/>
              </a:cxn>
              <a:cxn ang="T12">
                <a:pos x="T4" y="T5"/>
              </a:cxn>
              <a:cxn ang="T13">
                <a:pos x="T6" y="T7"/>
              </a:cxn>
              <a:cxn ang="T14">
                <a:pos x="T8" y="T9"/>
              </a:cxn>
            </a:cxnLst>
            <a:rect l="T15" t="T16" r="T17" b="T18"/>
            <a:pathLst>
              <a:path w="713" h="686">
                <a:moveTo>
                  <a:pt x="348" y="0"/>
                </a:moveTo>
                <a:lnTo>
                  <a:pt x="0" y="329"/>
                </a:lnTo>
                <a:lnTo>
                  <a:pt x="384" y="686"/>
                </a:lnTo>
                <a:lnTo>
                  <a:pt x="713" y="283"/>
                </a:lnTo>
                <a:lnTo>
                  <a:pt x="34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29029" name="Freeform 68"/>
          <p:cNvSpPr>
            <a:spLocks/>
          </p:cNvSpPr>
          <p:nvPr/>
        </p:nvSpPr>
        <p:spPr bwMode="auto">
          <a:xfrm>
            <a:off x="3919538" y="3338513"/>
            <a:ext cx="1131887" cy="957262"/>
          </a:xfrm>
          <a:custGeom>
            <a:avLst/>
            <a:gdLst>
              <a:gd name="T0" fmla="*/ 0 w 713"/>
              <a:gd name="T1" fmla="*/ 392112 h 603"/>
              <a:gd name="T2" fmla="*/ 579437 w 713"/>
              <a:gd name="T3" fmla="*/ 957262 h 603"/>
              <a:gd name="T4" fmla="*/ 1131887 w 713"/>
              <a:gd name="T5" fmla="*/ 420687 h 603"/>
              <a:gd name="T6" fmla="*/ 550862 w 713"/>
              <a:gd name="T7" fmla="*/ 0 h 603"/>
              <a:gd name="T8" fmla="*/ 0 w 713"/>
              <a:gd name="T9" fmla="*/ 392112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29030" name="Freeform 67"/>
          <p:cNvSpPr>
            <a:spLocks/>
          </p:cNvSpPr>
          <p:nvPr/>
        </p:nvSpPr>
        <p:spPr bwMode="auto">
          <a:xfrm>
            <a:off x="3395663" y="2917825"/>
            <a:ext cx="1060450" cy="841375"/>
          </a:xfrm>
          <a:custGeom>
            <a:avLst/>
            <a:gdLst>
              <a:gd name="T0" fmla="*/ 508000 w 668"/>
              <a:gd name="T1" fmla="*/ 0 h 530"/>
              <a:gd name="T2" fmla="*/ 0 w 668"/>
              <a:gd name="T3" fmla="*/ 290512 h 530"/>
              <a:gd name="T4" fmla="*/ 508000 w 668"/>
              <a:gd name="T5" fmla="*/ 841375 h 530"/>
              <a:gd name="T6" fmla="*/ 1060450 w 668"/>
              <a:gd name="T7" fmla="*/ 434975 h 530"/>
              <a:gd name="T8" fmla="*/ 508000 w 668"/>
              <a:gd name="T9" fmla="*/ 0 h 530"/>
              <a:gd name="T10" fmla="*/ 0 60000 65536"/>
              <a:gd name="T11" fmla="*/ 0 60000 65536"/>
              <a:gd name="T12" fmla="*/ 0 60000 65536"/>
              <a:gd name="T13" fmla="*/ 0 60000 65536"/>
              <a:gd name="T14" fmla="*/ 0 60000 65536"/>
              <a:gd name="T15" fmla="*/ 0 w 668"/>
              <a:gd name="T16" fmla="*/ 0 h 530"/>
              <a:gd name="T17" fmla="*/ 668 w 668"/>
              <a:gd name="T18" fmla="*/ 530 h 530"/>
            </a:gdLst>
            <a:ahLst/>
            <a:cxnLst>
              <a:cxn ang="T10">
                <a:pos x="T0" y="T1"/>
              </a:cxn>
              <a:cxn ang="T11">
                <a:pos x="T2" y="T3"/>
              </a:cxn>
              <a:cxn ang="T12">
                <a:pos x="T4" y="T5"/>
              </a:cxn>
              <a:cxn ang="T13">
                <a:pos x="T6" y="T7"/>
              </a:cxn>
              <a:cxn ang="T14">
                <a:pos x="T8" y="T9"/>
              </a:cxn>
            </a:cxnLst>
            <a:rect l="T15" t="T16" r="T17" b="T18"/>
            <a:pathLst>
              <a:path w="668" h="530">
                <a:moveTo>
                  <a:pt x="320" y="0"/>
                </a:moveTo>
                <a:lnTo>
                  <a:pt x="0" y="183"/>
                </a:lnTo>
                <a:lnTo>
                  <a:pt x="320" y="530"/>
                </a:lnTo>
                <a:lnTo>
                  <a:pt x="668" y="274"/>
                </a:lnTo>
                <a:lnTo>
                  <a:pt x="320"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grpSp>
        <p:nvGrpSpPr>
          <p:cNvPr id="129032" name="Group 7"/>
          <p:cNvGrpSpPr>
            <a:grpSpLocks/>
          </p:cNvGrpSpPr>
          <p:nvPr/>
        </p:nvGrpSpPr>
        <p:grpSpPr bwMode="auto">
          <a:xfrm>
            <a:off x="2525713" y="4497388"/>
            <a:ext cx="1676400" cy="1752600"/>
            <a:chOff x="3312" y="2640"/>
            <a:chExt cx="1056" cy="1104"/>
          </a:xfrm>
          <a:effectLst>
            <a:glow rad="101600">
              <a:schemeClr val="accent3">
                <a:satMod val="175000"/>
                <a:alpha val="40000"/>
              </a:schemeClr>
            </a:glow>
          </a:effectLst>
        </p:grpSpPr>
        <p:sp>
          <p:nvSpPr>
            <p:cNvPr id="129059" name="Freeform 8"/>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nvGrpSpPr>
            <p:cNvPr id="129060" name="Group 9"/>
            <p:cNvGrpSpPr>
              <a:grpSpLocks/>
            </p:cNvGrpSpPr>
            <p:nvPr/>
          </p:nvGrpSpPr>
          <p:grpSpPr bwMode="auto">
            <a:xfrm>
              <a:off x="3312" y="2928"/>
              <a:ext cx="837" cy="816"/>
              <a:chOff x="3312" y="2928"/>
              <a:chExt cx="837" cy="816"/>
            </a:xfrm>
          </p:grpSpPr>
          <p:sp>
            <p:nvSpPr>
              <p:cNvPr id="129062" name="Freeform 10"/>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63" name="Freeform 11"/>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64" name="Freeform 12"/>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29065" name="Freeform 13"/>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29066" name="Freeform 14"/>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29067" name="Freeform 15"/>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68" name="Freeform 16"/>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29061" name="Freeform 17"/>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grpSp>
        <p:nvGrpSpPr>
          <p:cNvPr id="129033" name="Group 18"/>
          <p:cNvGrpSpPr>
            <a:grpSpLocks/>
          </p:cNvGrpSpPr>
          <p:nvPr/>
        </p:nvGrpSpPr>
        <p:grpSpPr bwMode="auto">
          <a:xfrm>
            <a:off x="4757738" y="1919288"/>
            <a:ext cx="1851025" cy="1143000"/>
            <a:chOff x="3024" y="1680"/>
            <a:chExt cx="1166" cy="720"/>
          </a:xfrm>
          <a:effectLst>
            <a:glow rad="101600">
              <a:schemeClr val="accent3">
                <a:satMod val="175000"/>
                <a:alpha val="40000"/>
              </a:schemeClr>
            </a:glow>
          </a:effectLst>
        </p:grpSpPr>
        <p:sp>
          <p:nvSpPr>
            <p:cNvPr id="129050" name="Freeform 19"/>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51" name="Freeform 20"/>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52" name="Freeform 21"/>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53" name="Freeform 22"/>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29054" name="Freeform 23"/>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29055" name="Freeform 24"/>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29056" name="Freeform 25"/>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57" name="Freeform 26"/>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29058" name="Freeform 27"/>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29034" name="Text Box 28"/>
          <p:cNvSpPr txBox="1">
            <a:spLocks noChangeArrowheads="1"/>
          </p:cNvSpPr>
          <p:nvPr/>
        </p:nvSpPr>
        <p:spPr bwMode="auto">
          <a:xfrm>
            <a:off x="5429250" y="3001963"/>
            <a:ext cx="1692275" cy="830997"/>
          </a:xfrm>
          <a:prstGeom prst="rect">
            <a:avLst/>
          </a:prstGeom>
          <a:noFill/>
          <a:ln w="9525">
            <a:noFill/>
            <a:miter lim="800000"/>
            <a:headEnd/>
            <a:tailEnd/>
          </a:ln>
        </p:spPr>
        <p:txBody>
          <a:bodyPr>
            <a:spAutoFit/>
          </a:bodyPr>
          <a:lstStyle/>
          <a:p>
            <a:pPr>
              <a:spcBef>
                <a:spcPct val="50000"/>
              </a:spcBef>
            </a:pPr>
            <a:r>
              <a:rPr lang="en-US" sz="2400" b="1" dirty="0">
                <a:solidFill>
                  <a:schemeClr val="accent1"/>
                </a:solidFill>
                <a:latin typeface="Arial" pitchFamily="34" charset="0"/>
              </a:rPr>
              <a:t>Writes to 0 and 1</a:t>
            </a:r>
          </a:p>
        </p:txBody>
      </p:sp>
      <p:sp>
        <p:nvSpPr>
          <p:cNvPr id="129035" name="Text Box 29"/>
          <p:cNvSpPr txBox="1">
            <a:spLocks noChangeArrowheads="1"/>
          </p:cNvSpPr>
          <p:nvPr/>
        </p:nvSpPr>
        <p:spPr bwMode="auto">
          <a:xfrm>
            <a:off x="3875088" y="4897438"/>
            <a:ext cx="1692275" cy="830997"/>
          </a:xfrm>
          <a:prstGeom prst="rect">
            <a:avLst/>
          </a:prstGeom>
          <a:noFill/>
          <a:ln w="9525">
            <a:noFill/>
            <a:miter lim="800000"/>
            <a:headEnd/>
            <a:tailEnd/>
          </a:ln>
        </p:spPr>
        <p:txBody>
          <a:bodyPr>
            <a:spAutoFit/>
          </a:bodyPr>
          <a:lstStyle/>
          <a:p>
            <a:pPr>
              <a:spcBef>
                <a:spcPct val="50000"/>
              </a:spcBef>
            </a:pPr>
            <a:r>
              <a:rPr lang="en-US" sz="2400" b="1" dirty="0">
                <a:solidFill>
                  <a:srgbClr val="00B0F0"/>
                </a:solidFill>
                <a:latin typeface="Arial" pitchFamily="34" charset="0"/>
              </a:rPr>
              <a:t>Writes to 1 and 2</a:t>
            </a:r>
          </a:p>
        </p:txBody>
      </p:sp>
      <p:sp>
        <p:nvSpPr>
          <p:cNvPr id="129036" name="Freeform 56"/>
          <p:cNvSpPr>
            <a:spLocks/>
          </p:cNvSpPr>
          <p:nvPr/>
        </p:nvSpPr>
        <p:spPr bwMode="auto">
          <a:xfrm>
            <a:off x="3352800" y="3200400"/>
            <a:ext cx="1741488" cy="1647825"/>
          </a:xfrm>
          <a:custGeom>
            <a:avLst/>
            <a:gdLst>
              <a:gd name="T0" fmla="*/ 0 w 1097"/>
              <a:gd name="T1" fmla="*/ 0 h 1038"/>
              <a:gd name="T2" fmla="*/ 1741488 w 1097"/>
              <a:gd name="T3" fmla="*/ 1647825 h 1038"/>
              <a:gd name="T4" fmla="*/ 0 60000 65536"/>
              <a:gd name="T5" fmla="*/ 0 60000 65536"/>
              <a:gd name="T6" fmla="*/ 0 w 1097"/>
              <a:gd name="T7" fmla="*/ 0 h 1038"/>
              <a:gd name="T8" fmla="*/ 1097 w 1097"/>
              <a:gd name="T9" fmla="*/ 1038 h 1038"/>
            </a:gdLst>
            <a:ahLst/>
            <a:cxnLst>
              <a:cxn ang="T4">
                <a:pos x="T0" y="T1"/>
              </a:cxn>
              <a:cxn ang="T5">
                <a:pos x="T2" y="T3"/>
              </a:cxn>
            </a:cxnLst>
            <a:rect l="T6" t="T7" r="T8" b="T9"/>
            <a:pathLst>
              <a:path w="1097" h="1038">
                <a:moveTo>
                  <a:pt x="0" y="0"/>
                </a:moveTo>
                <a:lnTo>
                  <a:pt x="1097" y="1038"/>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29037" name="Line 57"/>
          <p:cNvSpPr>
            <a:spLocks noChangeShapeType="1"/>
          </p:cNvSpPr>
          <p:nvPr/>
        </p:nvSpPr>
        <p:spPr bwMode="auto">
          <a:xfrm>
            <a:off x="3919538" y="2917825"/>
            <a:ext cx="1697037" cy="129063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9038" name="Line 58"/>
          <p:cNvSpPr>
            <a:spLocks noChangeShapeType="1"/>
          </p:cNvSpPr>
          <p:nvPr/>
        </p:nvSpPr>
        <p:spPr bwMode="auto">
          <a:xfrm flipV="1">
            <a:off x="3381375" y="2903538"/>
            <a:ext cx="552450" cy="319087"/>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9039" name="Freeform 62"/>
          <p:cNvSpPr>
            <a:spLocks/>
          </p:cNvSpPr>
          <p:nvPr/>
        </p:nvSpPr>
        <p:spPr bwMode="auto">
          <a:xfrm>
            <a:off x="5094288" y="4195763"/>
            <a:ext cx="522287" cy="652462"/>
          </a:xfrm>
          <a:custGeom>
            <a:avLst/>
            <a:gdLst>
              <a:gd name="T0" fmla="*/ 0 w 329"/>
              <a:gd name="T1" fmla="*/ 652462 h 411"/>
              <a:gd name="T2" fmla="*/ 522287 w 329"/>
              <a:gd name="T3" fmla="*/ 0 h 411"/>
              <a:gd name="T4" fmla="*/ 0 60000 65536"/>
              <a:gd name="T5" fmla="*/ 0 60000 65536"/>
              <a:gd name="T6" fmla="*/ 0 w 329"/>
              <a:gd name="T7" fmla="*/ 0 h 411"/>
              <a:gd name="T8" fmla="*/ 329 w 329"/>
              <a:gd name="T9" fmla="*/ 411 h 411"/>
            </a:gdLst>
            <a:ahLst/>
            <a:cxnLst>
              <a:cxn ang="T4">
                <a:pos x="T0" y="T1"/>
              </a:cxn>
              <a:cxn ang="T5">
                <a:pos x="T2" y="T3"/>
              </a:cxn>
            </a:cxnLst>
            <a:rect l="T6" t="T7" r="T8" b="T9"/>
            <a:pathLst>
              <a:path w="329" h="411">
                <a:moveTo>
                  <a:pt x="0" y="411"/>
                </a:moveTo>
                <a:lnTo>
                  <a:pt x="329" y="0"/>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29040" name="Line 63"/>
          <p:cNvSpPr>
            <a:spLocks noChangeShapeType="1"/>
          </p:cNvSpPr>
          <p:nvPr/>
        </p:nvSpPr>
        <p:spPr bwMode="auto">
          <a:xfrm flipV="1">
            <a:off x="4498975" y="3773488"/>
            <a:ext cx="566738" cy="50800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9041" name="Line 66"/>
          <p:cNvSpPr>
            <a:spLocks noChangeShapeType="1"/>
          </p:cNvSpPr>
          <p:nvPr/>
        </p:nvSpPr>
        <p:spPr bwMode="auto">
          <a:xfrm flipV="1">
            <a:off x="3903663" y="3352800"/>
            <a:ext cx="566737" cy="42068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9042" name="Line 71"/>
          <p:cNvSpPr>
            <a:spLocks noChangeShapeType="1"/>
          </p:cNvSpPr>
          <p:nvPr/>
        </p:nvSpPr>
        <p:spPr bwMode="auto">
          <a:xfrm flipH="1">
            <a:off x="3976688" y="2743200"/>
            <a:ext cx="638175" cy="493713"/>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29043" name="Line 72"/>
          <p:cNvSpPr>
            <a:spLocks noChangeShapeType="1"/>
          </p:cNvSpPr>
          <p:nvPr/>
        </p:nvSpPr>
        <p:spPr bwMode="auto">
          <a:xfrm flipH="1">
            <a:off x="4391025" y="3087688"/>
            <a:ext cx="638175" cy="493712"/>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29044" name="Line 73"/>
          <p:cNvSpPr>
            <a:spLocks noChangeShapeType="1"/>
          </p:cNvSpPr>
          <p:nvPr/>
        </p:nvSpPr>
        <p:spPr bwMode="auto">
          <a:xfrm flipH="1">
            <a:off x="3965575" y="3998913"/>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29045" name="Line 74"/>
          <p:cNvSpPr>
            <a:spLocks noChangeShapeType="1"/>
          </p:cNvSpPr>
          <p:nvPr/>
        </p:nvSpPr>
        <p:spPr bwMode="auto">
          <a:xfrm flipH="1">
            <a:off x="4292600" y="4225925"/>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29046" name="Text Box 75"/>
          <p:cNvSpPr txBox="1">
            <a:spLocks noChangeArrowheads="1"/>
          </p:cNvSpPr>
          <p:nvPr/>
        </p:nvSpPr>
        <p:spPr bwMode="auto">
          <a:xfrm>
            <a:off x="5619750" y="1993900"/>
            <a:ext cx="481013" cy="579438"/>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A</a:t>
            </a:r>
          </a:p>
        </p:txBody>
      </p:sp>
      <p:sp>
        <p:nvSpPr>
          <p:cNvPr id="129047" name="Text Box 77"/>
          <p:cNvSpPr txBox="1">
            <a:spLocks noChangeArrowheads="1"/>
          </p:cNvSpPr>
          <p:nvPr/>
        </p:nvSpPr>
        <p:spPr bwMode="auto">
          <a:xfrm>
            <a:off x="2912853" y="5121275"/>
            <a:ext cx="481222" cy="584775"/>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B</a:t>
            </a:r>
          </a:p>
        </p:txBody>
      </p:sp>
      <p:sp>
        <p:nvSpPr>
          <p:cNvPr id="129048" name="AutoShape 80"/>
          <p:cNvSpPr>
            <a:spLocks noChangeArrowheads="1"/>
          </p:cNvSpPr>
          <p:nvPr/>
        </p:nvSpPr>
        <p:spPr bwMode="auto">
          <a:xfrm>
            <a:off x="1209675" y="3678238"/>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dirty="0">
              <a:latin typeface="Arial" pitchFamily="34" charset="0"/>
            </a:endParaRPr>
          </a:p>
        </p:txBody>
      </p:sp>
      <p:sp>
        <p:nvSpPr>
          <p:cNvPr id="129049" name="AutoShape 79"/>
          <p:cNvSpPr>
            <a:spLocks noChangeArrowheads="1"/>
          </p:cNvSpPr>
          <p:nvPr/>
        </p:nvSpPr>
        <p:spPr bwMode="auto">
          <a:xfrm>
            <a:off x="3402013" y="1406525"/>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dirty="0">
              <a:latin typeface="Arial"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6" name="Rectangle 5"/>
          <p:cNvSpPr>
            <a:spLocks noGrp="1" noChangeArrowheads="1"/>
          </p:cNvSpPr>
          <p:nvPr>
            <p:ph type="title"/>
          </p:nvPr>
        </p:nvSpPr>
        <p:spPr/>
        <p:txBody>
          <a:bodyPr/>
          <a:lstStyle/>
          <a:p>
            <a:r>
              <a:rPr lang="en-US"/>
              <a:t>Thread </a:t>
            </a:r>
            <a:r>
              <a:rPr lang="en-US">
                <a:solidFill>
                  <a:schemeClr val="accent1"/>
                </a:solidFill>
              </a:rPr>
              <a:t>A</a:t>
            </a:r>
            <a:r>
              <a:rPr lang="en-US"/>
              <a:t> wins if</a:t>
            </a:r>
          </a:p>
        </p:txBody>
      </p:sp>
      <p:sp>
        <p:nvSpPr>
          <p:cNvPr id="130051" name="Slide Number Placeholder 3"/>
          <p:cNvSpPr>
            <a:spLocks noGrp="1"/>
          </p:cNvSpPr>
          <p:nvPr>
            <p:ph type="sldNum" sz="quarter" idx="10"/>
          </p:nvPr>
        </p:nvSpPr>
        <p:spPr>
          <a:noFill/>
        </p:spPr>
        <p:txBody>
          <a:bodyPr/>
          <a:lstStyle/>
          <a:p>
            <a:fld id="{861078D0-9F84-476C-9659-5C13C16D36F8}" type="slidenum">
              <a:rPr lang="x-none" smtClean="0">
                <a:cs typeface="Arial" pitchFamily="34" charset="0"/>
              </a:rPr>
              <a:pPr/>
              <a:t>101</a:t>
            </a:fld>
            <a:endParaRPr lang="en-US">
              <a:cs typeface="Arial" pitchFamily="34" charset="0"/>
            </a:endParaRPr>
          </a:p>
        </p:txBody>
      </p:sp>
      <p:sp>
        <p:nvSpPr>
          <p:cNvPr id="130050"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130052" name="Freeform 2"/>
          <p:cNvSpPr>
            <a:spLocks/>
          </p:cNvSpPr>
          <p:nvPr/>
        </p:nvSpPr>
        <p:spPr bwMode="auto">
          <a:xfrm>
            <a:off x="4484688" y="3759200"/>
            <a:ext cx="1131887" cy="1033463"/>
          </a:xfrm>
          <a:custGeom>
            <a:avLst/>
            <a:gdLst>
              <a:gd name="T0" fmla="*/ 552450 w 713"/>
              <a:gd name="T1" fmla="*/ 0 h 651"/>
              <a:gd name="T2" fmla="*/ 0 w 713"/>
              <a:gd name="T3" fmla="*/ 522288 h 651"/>
              <a:gd name="T4" fmla="*/ 617537 w 713"/>
              <a:gd name="T5" fmla="*/ 1033463 h 651"/>
              <a:gd name="T6" fmla="*/ 1131887 w 713"/>
              <a:gd name="T7" fmla="*/ 449263 h 651"/>
              <a:gd name="T8" fmla="*/ 552450 w 713"/>
              <a:gd name="T9" fmla="*/ 0 h 651"/>
              <a:gd name="T10" fmla="*/ 0 60000 65536"/>
              <a:gd name="T11" fmla="*/ 0 60000 65536"/>
              <a:gd name="T12" fmla="*/ 0 60000 65536"/>
              <a:gd name="T13" fmla="*/ 0 60000 65536"/>
              <a:gd name="T14" fmla="*/ 0 60000 65536"/>
              <a:gd name="T15" fmla="*/ 0 w 713"/>
              <a:gd name="T16" fmla="*/ 0 h 651"/>
              <a:gd name="T17" fmla="*/ 713 w 713"/>
              <a:gd name="T18" fmla="*/ 651 h 651"/>
            </a:gdLst>
            <a:ahLst/>
            <a:cxnLst>
              <a:cxn ang="T10">
                <a:pos x="T0" y="T1"/>
              </a:cxn>
              <a:cxn ang="T11">
                <a:pos x="T2" y="T3"/>
              </a:cxn>
              <a:cxn ang="T12">
                <a:pos x="T4" y="T5"/>
              </a:cxn>
              <a:cxn ang="T13">
                <a:pos x="T6" y="T7"/>
              </a:cxn>
              <a:cxn ang="T14">
                <a:pos x="T8" y="T9"/>
              </a:cxn>
            </a:cxnLst>
            <a:rect l="T15" t="T16" r="T17" b="T18"/>
            <a:pathLst>
              <a:path w="713" h="651">
                <a:moveTo>
                  <a:pt x="348" y="0"/>
                </a:moveTo>
                <a:lnTo>
                  <a:pt x="0" y="329"/>
                </a:lnTo>
                <a:lnTo>
                  <a:pt x="389" y="651"/>
                </a:lnTo>
                <a:lnTo>
                  <a:pt x="713" y="283"/>
                </a:lnTo>
                <a:lnTo>
                  <a:pt x="34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30053" name="Freeform 41"/>
          <p:cNvSpPr>
            <a:spLocks/>
          </p:cNvSpPr>
          <p:nvPr/>
        </p:nvSpPr>
        <p:spPr bwMode="auto">
          <a:xfrm>
            <a:off x="3367088" y="2874963"/>
            <a:ext cx="2235200" cy="1914525"/>
          </a:xfrm>
          <a:custGeom>
            <a:avLst/>
            <a:gdLst>
              <a:gd name="T0" fmla="*/ 536575 w 1408"/>
              <a:gd name="T1" fmla="*/ 0 h 1206"/>
              <a:gd name="T2" fmla="*/ 0 w 1408"/>
              <a:gd name="T3" fmla="*/ 319087 h 1206"/>
              <a:gd name="T4" fmla="*/ 1698625 w 1408"/>
              <a:gd name="T5" fmla="*/ 1914525 h 1206"/>
              <a:gd name="T6" fmla="*/ 2235200 w 1408"/>
              <a:gd name="T7" fmla="*/ 1290637 h 1206"/>
              <a:gd name="T8" fmla="*/ 536575 w 1408"/>
              <a:gd name="T9" fmla="*/ 0 h 1206"/>
              <a:gd name="T10" fmla="*/ 0 60000 65536"/>
              <a:gd name="T11" fmla="*/ 0 60000 65536"/>
              <a:gd name="T12" fmla="*/ 0 60000 65536"/>
              <a:gd name="T13" fmla="*/ 0 60000 65536"/>
              <a:gd name="T14" fmla="*/ 0 60000 65536"/>
              <a:gd name="T15" fmla="*/ 0 w 1408"/>
              <a:gd name="T16" fmla="*/ 0 h 1206"/>
              <a:gd name="T17" fmla="*/ 1408 w 1408"/>
              <a:gd name="T18" fmla="*/ 1206 h 1206"/>
            </a:gdLst>
            <a:ahLst/>
            <a:cxnLst>
              <a:cxn ang="T10">
                <a:pos x="T0" y="T1"/>
              </a:cxn>
              <a:cxn ang="T11">
                <a:pos x="T2" y="T3"/>
              </a:cxn>
              <a:cxn ang="T12">
                <a:pos x="T4" y="T5"/>
              </a:cxn>
              <a:cxn ang="T13">
                <a:pos x="T6" y="T7"/>
              </a:cxn>
              <a:cxn ang="T14">
                <a:pos x="T8" y="T9"/>
              </a:cxn>
            </a:cxnLst>
            <a:rect l="T15" t="T16" r="T17" b="T18"/>
            <a:pathLst>
              <a:path w="1408" h="1206">
                <a:moveTo>
                  <a:pt x="338" y="0"/>
                </a:moveTo>
                <a:lnTo>
                  <a:pt x="0" y="201"/>
                </a:lnTo>
                <a:lnTo>
                  <a:pt x="1070" y="1206"/>
                </a:lnTo>
                <a:lnTo>
                  <a:pt x="1408" y="813"/>
                </a:lnTo>
                <a:lnTo>
                  <a:pt x="33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30054" name="AutoShape 44"/>
          <p:cNvSpPr>
            <a:spLocks noChangeArrowheads="1"/>
          </p:cNvSpPr>
          <p:nvPr/>
        </p:nvSpPr>
        <p:spPr bwMode="auto">
          <a:xfrm>
            <a:off x="1209675" y="3678238"/>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dirty="0">
              <a:latin typeface="Arial" pitchFamily="34" charset="0"/>
            </a:endParaRPr>
          </a:p>
        </p:txBody>
      </p:sp>
      <p:grpSp>
        <p:nvGrpSpPr>
          <p:cNvPr id="130055" name="Group 49"/>
          <p:cNvGrpSpPr>
            <a:grpSpLocks/>
          </p:cNvGrpSpPr>
          <p:nvPr/>
        </p:nvGrpSpPr>
        <p:grpSpPr bwMode="auto">
          <a:xfrm>
            <a:off x="3395663" y="2917825"/>
            <a:ext cx="1655762" cy="1377950"/>
            <a:chOff x="2139" y="1838"/>
            <a:chExt cx="1043" cy="868"/>
          </a:xfrm>
        </p:grpSpPr>
        <p:sp>
          <p:nvSpPr>
            <p:cNvPr id="130093" name="Freeform 3"/>
            <p:cNvSpPr>
              <a:spLocks/>
            </p:cNvSpPr>
            <p:nvPr/>
          </p:nvSpPr>
          <p:spPr bwMode="auto">
            <a:xfrm>
              <a:off x="2469" y="2103"/>
              <a:ext cx="713" cy="603"/>
            </a:xfrm>
            <a:custGeom>
              <a:avLst/>
              <a:gdLst>
                <a:gd name="T0" fmla="*/ 0 w 713"/>
                <a:gd name="T1" fmla="*/ 247 h 603"/>
                <a:gd name="T2" fmla="*/ 365 w 713"/>
                <a:gd name="T3" fmla="*/ 603 h 603"/>
                <a:gd name="T4" fmla="*/ 713 w 713"/>
                <a:gd name="T5" fmla="*/ 265 h 603"/>
                <a:gd name="T6" fmla="*/ 347 w 713"/>
                <a:gd name="T7" fmla="*/ 0 h 603"/>
                <a:gd name="T8" fmla="*/ 0 w 713"/>
                <a:gd name="T9" fmla="*/ 2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sp>
          <p:nvSpPr>
            <p:cNvPr id="130094" name="Freeform 4"/>
            <p:cNvSpPr>
              <a:spLocks/>
            </p:cNvSpPr>
            <p:nvPr/>
          </p:nvSpPr>
          <p:spPr bwMode="auto">
            <a:xfrm>
              <a:off x="2139" y="1838"/>
              <a:ext cx="668" cy="530"/>
            </a:xfrm>
            <a:custGeom>
              <a:avLst/>
              <a:gdLst>
                <a:gd name="T0" fmla="*/ 320 w 668"/>
                <a:gd name="T1" fmla="*/ 0 h 530"/>
                <a:gd name="T2" fmla="*/ 0 w 668"/>
                <a:gd name="T3" fmla="*/ 183 h 530"/>
                <a:gd name="T4" fmla="*/ 320 w 668"/>
                <a:gd name="T5" fmla="*/ 530 h 530"/>
                <a:gd name="T6" fmla="*/ 668 w 668"/>
                <a:gd name="T7" fmla="*/ 274 h 530"/>
                <a:gd name="T8" fmla="*/ 320 w 668"/>
                <a:gd name="T9" fmla="*/ 0 h 530"/>
                <a:gd name="T10" fmla="*/ 0 60000 65536"/>
                <a:gd name="T11" fmla="*/ 0 60000 65536"/>
                <a:gd name="T12" fmla="*/ 0 60000 65536"/>
                <a:gd name="T13" fmla="*/ 0 60000 65536"/>
                <a:gd name="T14" fmla="*/ 0 60000 65536"/>
                <a:gd name="T15" fmla="*/ 0 w 668"/>
                <a:gd name="T16" fmla="*/ 0 h 530"/>
                <a:gd name="T17" fmla="*/ 668 w 668"/>
                <a:gd name="T18" fmla="*/ 530 h 530"/>
              </a:gdLst>
              <a:ahLst/>
              <a:cxnLst>
                <a:cxn ang="T10">
                  <a:pos x="T0" y="T1"/>
                </a:cxn>
                <a:cxn ang="T11">
                  <a:pos x="T2" y="T3"/>
                </a:cxn>
                <a:cxn ang="T12">
                  <a:pos x="T4" y="T5"/>
                </a:cxn>
                <a:cxn ang="T13">
                  <a:pos x="T6" y="T7"/>
                </a:cxn>
                <a:cxn ang="T14">
                  <a:pos x="T8" y="T9"/>
                </a:cxn>
              </a:cxnLst>
              <a:rect l="T15" t="T16" r="T17" b="T18"/>
              <a:pathLst>
                <a:path w="668" h="530">
                  <a:moveTo>
                    <a:pt x="320" y="0"/>
                  </a:moveTo>
                  <a:lnTo>
                    <a:pt x="0" y="183"/>
                  </a:lnTo>
                  <a:lnTo>
                    <a:pt x="320" y="530"/>
                  </a:lnTo>
                  <a:lnTo>
                    <a:pt x="668" y="274"/>
                  </a:lnTo>
                  <a:lnTo>
                    <a:pt x="320" y="0"/>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30057" name="Group 6"/>
          <p:cNvGrpSpPr>
            <a:grpSpLocks/>
          </p:cNvGrpSpPr>
          <p:nvPr/>
        </p:nvGrpSpPr>
        <p:grpSpPr bwMode="auto">
          <a:xfrm>
            <a:off x="2525713" y="4497388"/>
            <a:ext cx="1676400" cy="1752600"/>
            <a:chOff x="3312" y="2640"/>
            <a:chExt cx="1056" cy="1104"/>
          </a:xfrm>
          <a:effectLst>
            <a:glow rad="101600">
              <a:schemeClr val="accent3">
                <a:satMod val="175000"/>
                <a:alpha val="40000"/>
              </a:schemeClr>
            </a:glow>
          </a:effectLst>
        </p:grpSpPr>
        <p:sp>
          <p:nvSpPr>
            <p:cNvPr id="130083" name="Freeform 7"/>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nvGrpSpPr>
            <p:cNvPr id="130084" name="Group 8"/>
            <p:cNvGrpSpPr>
              <a:grpSpLocks/>
            </p:cNvGrpSpPr>
            <p:nvPr/>
          </p:nvGrpSpPr>
          <p:grpSpPr bwMode="auto">
            <a:xfrm>
              <a:off x="3312" y="2928"/>
              <a:ext cx="837" cy="816"/>
              <a:chOff x="3312" y="2928"/>
              <a:chExt cx="837" cy="816"/>
            </a:xfrm>
          </p:grpSpPr>
          <p:sp>
            <p:nvSpPr>
              <p:cNvPr id="130086" name="Freeform 9"/>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87" name="Freeform 10"/>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88" name="Freeform 11"/>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0089" name="Freeform 12"/>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0090" name="Freeform 13"/>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0091" name="Freeform 14"/>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92" name="Freeform 15"/>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0085" name="Freeform 16"/>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grpSp>
        <p:nvGrpSpPr>
          <p:cNvPr id="130058" name="Group 17"/>
          <p:cNvGrpSpPr>
            <a:grpSpLocks/>
          </p:cNvGrpSpPr>
          <p:nvPr/>
        </p:nvGrpSpPr>
        <p:grpSpPr bwMode="auto">
          <a:xfrm>
            <a:off x="4757738" y="1919288"/>
            <a:ext cx="1851025" cy="1143000"/>
            <a:chOff x="3024" y="1680"/>
            <a:chExt cx="1166" cy="720"/>
          </a:xfrm>
          <a:effectLst>
            <a:glow rad="101600">
              <a:schemeClr val="accent3">
                <a:satMod val="175000"/>
                <a:alpha val="40000"/>
              </a:schemeClr>
            </a:glow>
          </a:effectLst>
        </p:grpSpPr>
        <p:sp>
          <p:nvSpPr>
            <p:cNvPr id="130074" name="Freeform 18"/>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75" name="Freeform 19"/>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76" name="Freeform 20"/>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77" name="Freeform 21"/>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0078" name="Freeform 22"/>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0079" name="Freeform 23"/>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0080" name="Freeform 24"/>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81" name="Freeform 25"/>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0082" name="Freeform 26"/>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0059" name="Freeform 29"/>
          <p:cNvSpPr>
            <a:spLocks/>
          </p:cNvSpPr>
          <p:nvPr/>
        </p:nvSpPr>
        <p:spPr bwMode="auto">
          <a:xfrm>
            <a:off x="3352800" y="3200400"/>
            <a:ext cx="1741488" cy="1647825"/>
          </a:xfrm>
          <a:custGeom>
            <a:avLst/>
            <a:gdLst>
              <a:gd name="T0" fmla="*/ 0 w 1097"/>
              <a:gd name="T1" fmla="*/ 0 h 1038"/>
              <a:gd name="T2" fmla="*/ 1741488 w 1097"/>
              <a:gd name="T3" fmla="*/ 1647825 h 1038"/>
              <a:gd name="T4" fmla="*/ 0 60000 65536"/>
              <a:gd name="T5" fmla="*/ 0 60000 65536"/>
              <a:gd name="T6" fmla="*/ 0 w 1097"/>
              <a:gd name="T7" fmla="*/ 0 h 1038"/>
              <a:gd name="T8" fmla="*/ 1097 w 1097"/>
              <a:gd name="T9" fmla="*/ 1038 h 1038"/>
            </a:gdLst>
            <a:ahLst/>
            <a:cxnLst>
              <a:cxn ang="T4">
                <a:pos x="T0" y="T1"/>
              </a:cxn>
              <a:cxn ang="T5">
                <a:pos x="T2" y="T3"/>
              </a:cxn>
            </a:cxnLst>
            <a:rect l="T6" t="T7" r="T8" b="T9"/>
            <a:pathLst>
              <a:path w="1097" h="1038">
                <a:moveTo>
                  <a:pt x="0" y="0"/>
                </a:moveTo>
                <a:lnTo>
                  <a:pt x="1097" y="1038"/>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0060" name="Line 30"/>
          <p:cNvSpPr>
            <a:spLocks noChangeShapeType="1"/>
          </p:cNvSpPr>
          <p:nvPr/>
        </p:nvSpPr>
        <p:spPr bwMode="auto">
          <a:xfrm>
            <a:off x="3919538" y="2917825"/>
            <a:ext cx="1697037" cy="129063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0061" name="Line 31"/>
          <p:cNvSpPr>
            <a:spLocks noChangeShapeType="1"/>
          </p:cNvSpPr>
          <p:nvPr/>
        </p:nvSpPr>
        <p:spPr bwMode="auto">
          <a:xfrm flipV="1">
            <a:off x="3381375" y="2903538"/>
            <a:ext cx="552450" cy="319087"/>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0062" name="Freeform 32"/>
          <p:cNvSpPr>
            <a:spLocks/>
          </p:cNvSpPr>
          <p:nvPr/>
        </p:nvSpPr>
        <p:spPr bwMode="auto">
          <a:xfrm>
            <a:off x="5094288" y="4195763"/>
            <a:ext cx="522287" cy="652462"/>
          </a:xfrm>
          <a:custGeom>
            <a:avLst/>
            <a:gdLst>
              <a:gd name="T0" fmla="*/ 0 w 329"/>
              <a:gd name="T1" fmla="*/ 652462 h 411"/>
              <a:gd name="T2" fmla="*/ 522287 w 329"/>
              <a:gd name="T3" fmla="*/ 0 h 411"/>
              <a:gd name="T4" fmla="*/ 0 60000 65536"/>
              <a:gd name="T5" fmla="*/ 0 60000 65536"/>
              <a:gd name="T6" fmla="*/ 0 w 329"/>
              <a:gd name="T7" fmla="*/ 0 h 411"/>
              <a:gd name="T8" fmla="*/ 329 w 329"/>
              <a:gd name="T9" fmla="*/ 411 h 411"/>
            </a:gdLst>
            <a:ahLst/>
            <a:cxnLst>
              <a:cxn ang="T4">
                <a:pos x="T0" y="T1"/>
              </a:cxn>
              <a:cxn ang="T5">
                <a:pos x="T2" y="T3"/>
              </a:cxn>
            </a:cxnLst>
            <a:rect l="T6" t="T7" r="T8" b="T9"/>
            <a:pathLst>
              <a:path w="329" h="411">
                <a:moveTo>
                  <a:pt x="0" y="411"/>
                </a:moveTo>
                <a:lnTo>
                  <a:pt x="329" y="0"/>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0063" name="Line 33"/>
          <p:cNvSpPr>
            <a:spLocks noChangeShapeType="1"/>
          </p:cNvSpPr>
          <p:nvPr/>
        </p:nvSpPr>
        <p:spPr bwMode="auto">
          <a:xfrm flipV="1">
            <a:off x="4498975" y="3773488"/>
            <a:ext cx="566738" cy="50800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0064" name="Line 34"/>
          <p:cNvSpPr>
            <a:spLocks noChangeShapeType="1"/>
          </p:cNvSpPr>
          <p:nvPr/>
        </p:nvSpPr>
        <p:spPr bwMode="auto">
          <a:xfrm flipV="1">
            <a:off x="3903663" y="3352800"/>
            <a:ext cx="566737" cy="42068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0065" name="Line 35"/>
          <p:cNvSpPr>
            <a:spLocks noChangeShapeType="1"/>
          </p:cNvSpPr>
          <p:nvPr/>
        </p:nvSpPr>
        <p:spPr bwMode="auto">
          <a:xfrm flipH="1">
            <a:off x="3976688" y="2743200"/>
            <a:ext cx="638175" cy="493713"/>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0066" name="Line 36"/>
          <p:cNvSpPr>
            <a:spLocks noChangeShapeType="1"/>
          </p:cNvSpPr>
          <p:nvPr/>
        </p:nvSpPr>
        <p:spPr bwMode="auto">
          <a:xfrm flipH="1">
            <a:off x="4391025" y="3087688"/>
            <a:ext cx="638175" cy="493712"/>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0067" name="Line 37"/>
          <p:cNvSpPr>
            <a:spLocks noChangeShapeType="1"/>
          </p:cNvSpPr>
          <p:nvPr/>
        </p:nvSpPr>
        <p:spPr bwMode="auto">
          <a:xfrm flipH="1">
            <a:off x="3965575" y="3998913"/>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30068" name="Line 38"/>
          <p:cNvSpPr>
            <a:spLocks noChangeShapeType="1"/>
          </p:cNvSpPr>
          <p:nvPr/>
        </p:nvSpPr>
        <p:spPr bwMode="auto">
          <a:xfrm flipH="1">
            <a:off x="4292600" y="4225925"/>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30069" name="Text Box 39"/>
          <p:cNvSpPr txBox="1">
            <a:spLocks noChangeArrowheads="1"/>
          </p:cNvSpPr>
          <p:nvPr/>
        </p:nvSpPr>
        <p:spPr bwMode="auto">
          <a:xfrm>
            <a:off x="5619750" y="1993900"/>
            <a:ext cx="481013" cy="579438"/>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A</a:t>
            </a:r>
          </a:p>
        </p:txBody>
      </p:sp>
      <p:sp>
        <p:nvSpPr>
          <p:cNvPr id="130070" name="Text Box 40"/>
          <p:cNvSpPr txBox="1">
            <a:spLocks noChangeArrowheads="1"/>
          </p:cNvSpPr>
          <p:nvPr/>
        </p:nvSpPr>
        <p:spPr bwMode="auto">
          <a:xfrm>
            <a:off x="2912853" y="5121275"/>
            <a:ext cx="481222" cy="584775"/>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B</a:t>
            </a:r>
          </a:p>
        </p:txBody>
      </p:sp>
      <p:sp>
        <p:nvSpPr>
          <p:cNvPr id="130071" name="AutoShape 45"/>
          <p:cNvSpPr>
            <a:spLocks noChangeArrowheads="1"/>
          </p:cNvSpPr>
          <p:nvPr/>
        </p:nvSpPr>
        <p:spPr bwMode="auto">
          <a:xfrm>
            <a:off x="3376613" y="1330325"/>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dirty="0">
              <a:latin typeface="Arial" pitchFamily="34" charset="0"/>
            </a:endParaRPr>
          </a:p>
        </p:txBody>
      </p:sp>
      <p:sp>
        <p:nvSpPr>
          <p:cNvPr id="433199" name="Text Box 47"/>
          <p:cNvSpPr txBox="1">
            <a:spLocks noChangeArrowheads="1"/>
          </p:cNvSpPr>
          <p:nvPr/>
        </p:nvSpPr>
        <p:spPr bwMode="auto">
          <a:xfrm>
            <a:off x="5956300" y="4770438"/>
            <a:ext cx="2911475" cy="1066800"/>
          </a:xfrm>
          <a:prstGeom prst="rect">
            <a:avLst/>
          </a:prstGeom>
          <a:noFill/>
          <a:ln w="9525" algn="ctr">
            <a:noFill/>
            <a:miter lim="800000"/>
            <a:headEnd/>
            <a:tailEnd/>
          </a:ln>
        </p:spPr>
        <p:txBody>
          <a:bodyPr>
            <a:spAutoFit/>
          </a:bodyPr>
          <a:lstStyle/>
          <a:p>
            <a:r>
              <a:rPr lang="en-US" sz="3200" b="1" dirty="0">
                <a:solidFill>
                  <a:srgbClr val="00B0F0"/>
                </a:solidFill>
                <a:latin typeface="Arial" pitchFamily="34" charset="0"/>
              </a:rPr>
              <a:t>Thread B didn’t move</a:t>
            </a:r>
          </a:p>
        </p:txBody>
      </p:sp>
      <p:sp>
        <p:nvSpPr>
          <p:cNvPr id="433200" name="AutoShape 48"/>
          <p:cNvSpPr>
            <a:spLocks noChangeArrowheads="1"/>
          </p:cNvSpPr>
          <p:nvPr/>
        </p:nvSpPr>
        <p:spPr bwMode="auto">
          <a:xfrm>
            <a:off x="4525963" y="3856038"/>
            <a:ext cx="1052512" cy="1004887"/>
          </a:xfrm>
          <a:prstGeom prst="wedgeRoundRectCallout">
            <a:avLst>
              <a:gd name="adj1" fmla="val 96606"/>
              <a:gd name="adj2" fmla="val 62481"/>
              <a:gd name="adj3" fmla="val 16667"/>
            </a:avLst>
          </a:prstGeom>
          <a:noFill/>
          <a:ln w="38100" algn="ctr">
            <a:solidFill>
              <a:srgbClr val="FF0000"/>
            </a:solidFill>
            <a:miter lim="800000"/>
            <a:headEnd/>
            <a:tailEnd/>
          </a:ln>
        </p:spPr>
        <p:txBody>
          <a:bodyPr/>
          <a:lstStyle/>
          <a:p>
            <a:endParaRPr lang="en-US" sz="3200" b="1"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3200"/>
                                        </p:tgtEl>
                                        <p:attrNameLst>
                                          <p:attrName>style.visibility</p:attrName>
                                        </p:attrNameLst>
                                      </p:cBhvr>
                                      <p:to>
                                        <p:strVal val="visible"/>
                                      </p:to>
                                    </p:set>
                                    <p:animEffect transition="in" filter="blinds(horizontal)">
                                      <p:cBhvr>
                                        <p:cTn id="7" dur="500"/>
                                        <p:tgtEl>
                                          <p:spTgt spid="43320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3199"/>
                                        </p:tgtEl>
                                        <p:attrNameLst>
                                          <p:attrName>style.visibility</p:attrName>
                                        </p:attrNameLst>
                                      </p:cBhvr>
                                      <p:to>
                                        <p:strVal val="visible"/>
                                      </p:to>
                                    </p:set>
                                    <p:animEffect transition="in" filter="blinds(horizontal)">
                                      <p:cBhvr>
                                        <p:cTn id="10" dur="500"/>
                                        <p:tgtEl>
                                          <p:spTgt spid="433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99" grpId="0"/>
      <p:bldP spid="433200"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80" name="Rectangle 7"/>
          <p:cNvSpPr>
            <a:spLocks noGrp="1" noChangeArrowheads="1"/>
          </p:cNvSpPr>
          <p:nvPr>
            <p:ph type="title"/>
          </p:nvPr>
        </p:nvSpPr>
        <p:spPr/>
        <p:txBody>
          <a:bodyPr/>
          <a:lstStyle/>
          <a:p>
            <a:r>
              <a:rPr lang="en-US"/>
              <a:t>Thread </a:t>
            </a:r>
            <a:r>
              <a:rPr lang="en-US">
                <a:solidFill>
                  <a:schemeClr val="accent1"/>
                </a:solidFill>
              </a:rPr>
              <a:t>A</a:t>
            </a:r>
            <a:r>
              <a:rPr lang="en-US"/>
              <a:t> wins if</a:t>
            </a:r>
          </a:p>
        </p:txBody>
      </p:sp>
      <p:sp>
        <p:nvSpPr>
          <p:cNvPr id="131075" name="Slide Number Placeholder 3"/>
          <p:cNvSpPr>
            <a:spLocks noGrp="1"/>
          </p:cNvSpPr>
          <p:nvPr>
            <p:ph type="sldNum" sz="quarter" idx="10"/>
          </p:nvPr>
        </p:nvSpPr>
        <p:spPr>
          <a:noFill/>
        </p:spPr>
        <p:txBody>
          <a:bodyPr/>
          <a:lstStyle/>
          <a:p>
            <a:fld id="{CE464599-F937-4ADC-B2CC-F7494D3F24F1}" type="slidenum">
              <a:rPr lang="x-none" smtClean="0">
                <a:cs typeface="Arial" pitchFamily="34" charset="0"/>
              </a:rPr>
              <a:pPr/>
              <a:t>102</a:t>
            </a:fld>
            <a:endParaRPr lang="en-US">
              <a:cs typeface="Arial" pitchFamily="34" charset="0"/>
            </a:endParaRPr>
          </a:p>
        </p:txBody>
      </p:sp>
      <p:sp>
        <p:nvSpPr>
          <p:cNvPr id="131074"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131076" name="Freeform 3"/>
          <p:cNvSpPr>
            <a:spLocks/>
          </p:cNvSpPr>
          <p:nvPr/>
        </p:nvSpPr>
        <p:spPr bwMode="auto">
          <a:xfrm>
            <a:off x="3367088" y="2874963"/>
            <a:ext cx="2235200" cy="1914525"/>
          </a:xfrm>
          <a:custGeom>
            <a:avLst/>
            <a:gdLst>
              <a:gd name="T0" fmla="*/ 536575 w 1408"/>
              <a:gd name="T1" fmla="*/ 0 h 1206"/>
              <a:gd name="T2" fmla="*/ 0 w 1408"/>
              <a:gd name="T3" fmla="*/ 319087 h 1206"/>
              <a:gd name="T4" fmla="*/ 1698625 w 1408"/>
              <a:gd name="T5" fmla="*/ 1914525 h 1206"/>
              <a:gd name="T6" fmla="*/ 2235200 w 1408"/>
              <a:gd name="T7" fmla="*/ 1290637 h 1206"/>
              <a:gd name="T8" fmla="*/ 536575 w 1408"/>
              <a:gd name="T9" fmla="*/ 0 h 1206"/>
              <a:gd name="T10" fmla="*/ 0 60000 65536"/>
              <a:gd name="T11" fmla="*/ 0 60000 65536"/>
              <a:gd name="T12" fmla="*/ 0 60000 65536"/>
              <a:gd name="T13" fmla="*/ 0 60000 65536"/>
              <a:gd name="T14" fmla="*/ 0 60000 65536"/>
              <a:gd name="T15" fmla="*/ 0 w 1408"/>
              <a:gd name="T16" fmla="*/ 0 h 1206"/>
              <a:gd name="T17" fmla="*/ 1408 w 1408"/>
              <a:gd name="T18" fmla="*/ 1206 h 1206"/>
            </a:gdLst>
            <a:ahLst/>
            <a:cxnLst>
              <a:cxn ang="T10">
                <a:pos x="T0" y="T1"/>
              </a:cxn>
              <a:cxn ang="T11">
                <a:pos x="T2" y="T3"/>
              </a:cxn>
              <a:cxn ang="T12">
                <a:pos x="T4" y="T5"/>
              </a:cxn>
              <a:cxn ang="T13">
                <a:pos x="T6" y="T7"/>
              </a:cxn>
              <a:cxn ang="T14">
                <a:pos x="T8" y="T9"/>
              </a:cxn>
            </a:cxnLst>
            <a:rect l="T15" t="T16" r="T17" b="T18"/>
            <a:pathLst>
              <a:path w="1408" h="1206">
                <a:moveTo>
                  <a:pt x="338" y="0"/>
                </a:moveTo>
                <a:lnTo>
                  <a:pt x="0" y="201"/>
                </a:lnTo>
                <a:lnTo>
                  <a:pt x="1070" y="1206"/>
                </a:lnTo>
                <a:lnTo>
                  <a:pt x="1408" y="813"/>
                </a:lnTo>
                <a:lnTo>
                  <a:pt x="33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grpSp>
        <p:nvGrpSpPr>
          <p:cNvPr id="131077" name="Group 51"/>
          <p:cNvGrpSpPr>
            <a:grpSpLocks/>
          </p:cNvGrpSpPr>
          <p:nvPr/>
        </p:nvGrpSpPr>
        <p:grpSpPr bwMode="auto">
          <a:xfrm>
            <a:off x="3395663" y="2917825"/>
            <a:ext cx="1655762" cy="1377950"/>
            <a:chOff x="2139" y="1838"/>
            <a:chExt cx="1043" cy="868"/>
          </a:xfrm>
        </p:grpSpPr>
        <p:sp>
          <p:nvSpPr>
            <p:cNvPr id="131120" name="Freeform 52"/>
            <p:cNvSpPr>
              <a:spLocks/>
            </p:cNvSpPr>
            <p:nvPr/>
          </p:nvSpPr>
          <p:spPr bwMode="auto">
            <a:xfrm>
              <a:off x="2469" y="2103"/>
              <a:ext cx="713" cy="603"/>
            </a:xfrm>
            <a:custGeom>
              <a:avLst/>
              <a:gdLst>
                <a:gd name="T0" fmla="*/ 0 w 713"/>
                <a:gd name="T1" fmla="*/ 247 h 603"/>
                <a:gd name="T2" fmla="*/ 365 w 713"/>
                <a:gd name="T3" fmla="*/ 603 h 603"/>
                <a:gd name="T4" fmla="*/ 713 w 713"/>
                <a:gd name="T5" fmla="*/ 265 h 603"/>
                <a:gd name="T6" fmla="*/ 347 w 713"/>
                <a:gd name="T7" fmla="*/ 0 h 603"/>
                <a:gd name="T8" fmla="*/ 0 w 713"/>
                <a:gd name="T9" fmla="*/ 2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sp>
          <p:nvSpPr>
            <p:cNvPr id="131121" name="Freeform 53"/>
            <p:cNvSpPr>
              <a:spLocks/>
            </p:cNvSpPr>
            <p:nvPr/>
          </p:nvSpPr>
          <p:spPr bwMode="auto">
            <a:xfrm>
              <a:off x="2139" y="1838"/>
              <a:ext cx="668" cy="530"/>
            </a:xfrm>
            <a:custGeom>
              <a:avLst/>
              <a:gdLst>
                <a:gd name="T0" fmla="*/ 320 w 668"/>
                <a:gd name="T1" fmla="*/ 0 h 530"/>
                <a:gd name="T2" fmla="*/ 0 w 668"/>
                <a:gd name="T3" fmla="*/ 183 h 530"/>
                <a:gd name="T4" fmla="*/ 320 w 668"/>
                <a:gd name="T5" fmla="*/ 530 h 530"/>
                <a:gd name="T6" fmla="*/ 668 w 668"/>
                <a:gd name="T7" fmla="*/ 274 h 530"/>
                <a:gd name="T8" fmla="*/ 320 w 668"/>
                <a:gd name="T9" fmla="*/ 0 h 530"/>
                <a:gd name="T10" fmla="*/ 0 60000 65536"/>
                <a:gd name="T11" fmla="*/ 0 60000 65536"/>
                <a:gd name="T12" fmla="*/ 0 60000 65536"/>
                <a:gd name="T13" fmla="*/ 0 60000 65536"/>
                <a:gd name="T14" fmla="*/ 0 60000 65536"/>
                <a:gd name="T15" fmla="*/ 0 w 668"/>
                <a:gd name="T16" fmla="*/ 0 h 530"/>
                <a:gd name="T17" fmla="*/ 668 w 668"/>
                <a:gd name="T18" fmla="*/ 530 h 530"/>
              </a:gdLst>
              <a:ahLst/>
              <a:cxnLst>
                <a:cxn ang="T10">
                  <a:pos x="T0" y="T1"/>
                </a:cxn>
                <a:cxn ang="T11">
                  <a:pos x="T2" y="T3"/>
                </a:cxn>
                <a:cxn ang="T12">
                  <a:pos x="T4" y="T5"/>
                </a:cxn>
                <a:cxn ang="T13">
                  <a:pos x="T6" y="T7"/>
                </a:cxn>
                <a:cxn ang="T14">
                  <a:pos x="T8" y="T9"/>
                </a:cxn>
              </a:cxnLst>
              <a:rect l="T15" t="T16" r="T17" b="T18"/>
              <a:pathLst>
                <a:path w="668" h="530">
                  <a:moveTo>
                    <a:pt x="320" y="0"/>
                  </a:moveTo>
                  <a:lnTo>
                    <a:pt x="0" y="183"/>
                  </a:lnTo>
                  <a:lnTo>
                    <a:pt x="320" y="530"/>
                  </a:lnTo>
                  <a:lnTo>
                    <a:pt x="668" y="274"/>
                  </a:lnTo>
                  <a:lnTo>
                    <a:pt x="320" y="0"/>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grpSp>
      <p:sp>
        <p:nvSpPr>
          <p:cNvPr id="131078" name="Freeform 2"/>
          <p:cNvSpPr>
            <a:spLocks/>
          </p:cNvSpPr>
          <p:nvPr/>
        </p:nvSpPr>
        <p:spPr bwMode="auto">
          <a:xfrm>
            <a:off x="4484688" y="3759200"/>
            <a:ext cx="1131887" cy="1033463"/>
          </a:xfrm>
          <a:custGeom>
            <a:avLst/>
            <a:gdLst>
              <a:gd name="T0" fmla="*/ 552450 w 713"/>
              <a:gd name="T1" fmla="*/ 0 h 651"/>
              <a:gd name="T2" fmla="*/ 0 w 713"/>
              <a:gd name="T3" fmla="*/ 522288 h 651"/>
              <a:gd name="T4" fmla="*/ 617537 w 713"/>
              <a:gd name="T5" fmla="*/ 1033463 h 651"/>
              <a:gd name="T6" fmla="*/ 1131887 w 713"/>
              <a:gd name="T7" fmla="*/ 449263 h 651"/>
              <a:gd name="T8" fmla="*/ 552450 w 713"/>
              <a:gd name="T9" fmla="*/ 0 h 651"/>
              <a:gd name="T10" fmla="*/ 0 60000 65536"/>
              <a:gd name="T11" fmla="*/ 0 60000 65536"/>
              <a:gd name="T12" fmla="*/ 0 60000 65536"/>
              <a:gd name="T13" fmla="*/ 0 60000 65536"/>
              <a:gd name="T14" fmla="*/ 0 60000 65536"/>
              <a:gd name="T15" fmla="*/ 0 w 713"/>
              <a:gd name="T16" fmla="*/ 0 h 651"/>
              <a:gd name="T17" fmla="*/ 713 w 713"/>
              <a:gd name="T18" fmla="*/ 651 h 651"/>
            </a:gdLst>
            <a:ahLst/>
            <a:cxnLst>
              <a:cxn ang="T10">
                <a:pos x="T0" y="T1"/>
              </a:cxn>
              <a:cxn ang="T11">
                <a:pos x="T2" y="T3"/>
              </a:cxn>
              <a:cxn ang="T12">
                <a:pos x="T4" y="T5"/>
              </a:cxn>
              <a:cxn ang="T13">
                <a:pos x="T6" y="T7"/>
              </a:cxn>
              <a:cxn ang="T14">
                <a:pos x="T8" y="T9"/>
              </a:cxn>
            </a:cxnLst>
            <a:rect l="T15" t="T16" r="T17" b="T18"/>
            <a:pathLst>
              <a:path w="713" h="651">
                <a:moveTo>
                  <a:pt x="348" y="0"/>
                </a:moveTo>
                <a:lnTo>
                  <a:pt x="0" y="329"/>
                </a:lnTo>
                <a:lnTo>
                  <a:pt x="389" y="651"/>
                </a:lnTo>
                <a:lnTo>
                  <a:pt x="713" y="283"/>
                </a:lnTo>
                <a:lnTo>
                  <a:pt x="34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31079" name="AutoShape 4"/>
          <p:cNvSpPr>
            <a:spLocks noChangeArrowheads="1"/>
          </p:cNvSpPr>
          <p:nvPr/>
        </p:nvSpPr>
        <p:spPr bwMode="auto">
          <a:xfrm>
            <a:off x="1209675" y="3678238"/>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dirty="0">
              <a:latin typeface="Arial" pitchFamily="34" charset="0"/>
            </a:endParaRPr>
          </a:p>
        </p:txBody>
      </p:sp>
      <p:grpSp>
        <p:nvGrpSpPr>
          <p:cNvPr id="131081" name="Group 8"/>
          <p:cNvGrpSpPr>
            <a:grpSpLocks/>
          </p:cNvGrpSpPr>
          <p:nvPr/>
        </p:nvGrpSpPr>
        <p:grpSpPr bwMode="auto">
          <a:xfrm>
            <a:off x="2525713" y="4497388"/>
            <a:ext cx="1676400" cy="1752600"/>
            <a:chOff x="3312" y="2640"/>
            <a:chExt cx="1056" cy="1104"/>
          </a:xfrm>
          <a:effectLst>
            <a:glow rad="101600">
              <a:schemeClr val="accent3">
                <a:satMod val="175000"/>
                <a:alpha val="40000"/>
              </a:schemeClr>
            </a:glow>
          </a:effectLst>
        </p:grpSpPr>
        <p:sp>
          <p:nvSpPr>
            <p:cNvPr id="131110" name="Freeform 9"/>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nvGrpSpPr>
            <p:cNvPr id="131111" name="Group 10"/>
            <p:cNvGrpSpPr>
              <a:grpSpLocks/>
            </p:cNvGrpSpPr>
            <p:nvPr/>
          </p:nvGrpSpPr>
          <p:grpSpPr bwMode="auto">
            <a:xfrm>
              <a:off x="3312" y="2928"/>
              <a:ext cx="837" cy="816"/>
              <a:chOff x="3312" y="2928"/>
              <a:chExt cx="837" cy="816"/>
            </a:xfrm>
          </p:grpSpPr>
          <p:sp>
            <p:nvSpPr>
              <p:cNvPr id="131113" name="Freeform 11"/>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14" name="Freeform 12"/>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15" name="Freeform 13"/>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1116" name="Freeform 14"/>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1117" name="Freeform 15"/>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1118" name="Freeform 16"/>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19" name="Freeform 17"/>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1112" name="Freeform 18"/>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grpSp>
        <p:nvGrpSpPr>
          <p:cNvPr id="131082" name="Group 19"/>
          <p:cNvGrpSpPr>
            <a:grpSpLocks/>
          </p:cNvGrpSpPr>
          <p:nvPr/>
        </p:nvGrpSpPr>
        <p:grpSpPr bwMode="auto">
          <a:xfrm>
            <a:off x="4757738" y="1919288"/>
            <a:ext cx="1851025" cy="1143000"/>
            <a:chOff x="3024" y="1680"/>
            <a:chExt cx="1166" cy="720"/>
          </a:xfrm>
          <a:effectLst>
            <a:glow rad="101600">
              <a:schemeClr val="accent3">
                <a:satMod val="175000"/>
                <a:alpha val="40000"/>
              </a:schemeClr>
            </a:glow>
          </a:effectLst>
        </p:grpSpPr>
        <p:sp>
          <p:nvSpPr>
            <p:cNvPr id="131101" name="Freeform 20"/>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02" name="Freeform 21"/>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03" name="Freeform 22"/>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04" name="Freeform 23"/>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1105" name="Freeform 24"/>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1106" name="Freeform 25"/>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1107" name="Freeform 26"/>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08" name="Freeform 27"/>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1109" name="Freeform 28"/>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1083" name="Freeform 29"/>
          <p:cNvSpPr>
            <a:spLocks/>
          </p:cNvSpPr>
          <p:nvPr/>
        </p:nvSpPr>
        <p:spPr bwMode="auto">
          <a:xfrm>
            <a:off x="3352800" y="3200400"/>
            <a:ext cx="1741488" cy="1647825"/>
          </a:xfrm>
          <a:custGeom>
            <a:avLst/>
            <a:gdLst>
              <a:gd name="T0" fmla="*/ 0 w 1097"/>
              <a:gd name="T1" fmla="*/ 0 h 1038"/>
              <a:gd name="T2" fmla="*/ 1741488 w 1097"/>
              <a:gd name="T3" fmla="*/ 1647825 h 1038"/>
              <a:gd name="T4" fmla="*/ 0 60000 65536"/>
              <a:gd name="T5" fmla="*/ 0 60000 65536"/>
              <a:gd name="T6" fmla="*/ 0 w 1097"/>
              <a:gd name="T7" fmla="*/ 0 h 1038"/>
              <a:gd name="T8" fmla="*/ 1097 w 1097"/>
              <a:gd name="T9" fmla="*/ 1038 h 1038"/>
            </a:gdLst>
            <a:ahLst/>
            <a:cxnLst>
              <a:cxn ang="T4">
                <a:pos x="T0" y="T1"/>
              </a:cxn>
              <a:cxn ang="T5">
                <a:pos x="T2" y="T3"/>
              </a:cxn>
            </a:cxnLst>
            <a:rect l="T6" t="T7" r="T8" b="T9"/>
            <a:pathLst>
              <a:path w="1097" h="1038">
                <a:moveTo>
                  <a:pt x="0" y="0"/>
                </a:moveTo>
                <a:lnTo>
                  <a:pt x="1097" y="1038"/>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1084" name="Line 30"/>
          <p:cNvSpPr>
            <a:spLocks noChangeShapeType="1"/>
          </p:cNvSpPr>
          <p:nvPr/>
        </p:nvSpPr>
        <p:spPr bwMode="auto">
          <a:xfrm>
            <a:off x="3919538" y="2917825"/>
            <a:ext cx="1697037" cy="129063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1085" name="Line 31"/>
          <p:cNvSpPr>
            <a:spLocks noChangeShapeType="1"/>
          </p:cNvSpPr>
          <p:nvPr/>
        </p:nvSpPr>
        <p:spPr bwMode="auto">
          <a:xfrm flipV="1">
            <a:off x="3381375" y="2903538"/>
            <a:ext cx="552450" cy="319087"/>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1086" name="Freeform 32"/>
          <p:cNvSpPr>
            <a:spLocks/>
          </p:cNvSpPr>
          <p:nvPr/>
        </p:nvSpPr>
        <p:spPr bwMode="auto">
          <a:xfrm>
            <a:off x="5094288" y="4195763"/>
            <a:ext cx="522287" cy="652462"/>
          </a:xfrm>
          <a:custGeom>
            <a:avLst/>
            <a:gdLst>
              <a:gd name="T0" fmla="*/ 0 w 329"/>
              <a:gd name="T1" fmla="*/ 652462 h 411"/>
              <a:gd name="T2" fmla="*/ 522287 w 329"/>
              <a:gd name="T3" fmla="*/ 0 h 411"/>
              <a:gd name="T4" fmla="*/ 0 60000 65536"/>
              <a:gd name="T5" fmla="*/ 0 60000 65536"/>
              <a:gd name="T6" fmla="*/ 0 w 329"/>
              <a:gd name="T7" fmla="*/ 0 h 411"/>
              <a:gd name="T8" fmla="*/ 329 w 329"/>
              <a:gd name="T9" fmla="*/ 411 h 411"/>
            </a:gdLst>
            <a:ahLst/>
            <a:cxnLst>
              <a:cxn ang="T4">
                <a:pos x="T0" y="T1"/>
              </a:cxn>
              <a:cxn ang="T5">
                <a:pos x="T2" y="T3"/>
              </a:cxn>
            </a:cxnLst>
            <a:rect l="T6" t="T7" r="T8" b="T9"/>
            <a:pathLst>
              <a:path w="329" h="411">
                <a:moveTo>
                  <a:pt x="0" y="411"/>
                </a:moveTo>
                <a:lnTo>
                  <a:pt x="329" y="0"/>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1087" name="Line 33"/>
          <p:cNvSpPr>
            <a:spLocks noChangeShapeType="1"/>
          </p:cNvSpPr>
          <p:nvPr/>
        </p:nvSpPr>
        <p:spPr bwMode="auto">
          <a:xfrm flipV="1">
            <a:off x="4498975" y="3773488"/>
            <a:ext cx="566738" cy="50800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1088" name="Line 34"/>
          <p:cNvSpPr>
            <a:spLocks noChangeShapeType="1"/>
          </p:cNvSpPr>
          <p:nvPr/>
        </p:nvSpPr>
        <p:spPr bwMode="auto">
          <a:xfrm flipV="1">
            <a:off x="3903663" y="3352800"/>
            <a:ext cx="566737" cy="42068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1089" name="Line 35"/>
          <p:cNvSpPr>
            <a:spLocks noChangeShapeType="1"/>
          </p:cNvSpPr>
          <p:nvPr/>
        </p:nvSpPr>
        <p:spPr bwMode="auto">
          <a:xfrm flipH="1">
            <a:off x="3976688" y="2743200"/>
            <a:ext cx="638175" cy="493713"/>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1090" name="Line 36"/>
          <p:cNvSpPr>
            <a:spLocks noChangeShapeType="1"/>
          </p:cNvSpPr>
          <p:nvPr/>
        </p:nvSpPr>
        <p:spPr bwMode="auto">
          <a:xfrm flipH="1">
            <a:off x="4391025" y="3087688"/>
            <a:ext cx="638175" cy="493712"/>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1091" name="Line 37"/>
          <p:cNvSpPr>
            <a:spLocks noChangeShapeType="1"/>
          </p:cNvSpPr>
          <p:nvPr/>
        </p:nvSpPr>
        <p:spPr bwMode="auto">
          <a:xfrm flipH="1">
            <a:off x="3965575" y="3998913"/>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31092" name="Line 38"/>
          <p:cNvSpPr>
            <a:spLocks noChangeShapeType="1"/>
          </p:cNvSpPr>
          <p:nvPr/>
        </p:nvSpPr>
        <p:spPr bwMode="auto">
          <a:xfrm flipH="1">
            <a:off x="4292600" y="4225925"/>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31093" name="Text Box 39"/>
          <p:cNvSpPr txBox="1">
            <a:spLocks noChangeArrowheads="1"/>
          </p:cNvSpPr>
          <p:nvPr/>
        </p:nvSpPr>
        <p:spPr bwMode="auto">
          <a:xfrm>
            <a:off x="5619750" y="1993900"/>
            <a:ext cx="481013" cy="579438"/>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A</a:t>
            </a:r>
          </a:p>
        </p:txBody>
      </p:sp>
      <p:sp>
        <p:nvSpPr>
          <p:cNvPr id="131094" name="Text Box 40"/>
          <p:cNvSpPr txBox="1">
            <a:spLocks noChangeArrowheads="1"/>
          </p:cNvSpPr>
          <p:nvPr/>
        </p:nvSpPr>
        <p:spPr bwMode="auto">
          <a:xfrm>
            <a:off x="2912853" y="5121275"/>
            <a:ext cx="481222" cy="584775"/>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B</a:t>
            </a:r>
          </a:p>
        </p:txBody>
      </p:sp>
      <p:grpSp>
        <p:nvGrpSpPr>
          <p:cNvPr id="6" name="Group 43"/>
          <p:cNvGrpSpPr>
            <a:grpSpLocks/>
          </p:cNvGrpSpPr>
          <p:nvPr/>
        </p:nvGrpSpPr>
        <p:grpSpPr bwMode="auto">
          <a:xfrm>
            <a:off x="3903663" y="3303588"/>
            <a:ext cx="1697037" cy="1509712"/>
            <a:chOff x="2445" y="2089"/>
            <a:chExt cx="1069" cy="951"/>
          </a:xfrm>
          <a:solidFill>
            <a:srgbClr val="00B0F0"/>
          </a:solidFill>
        </p:grpSpPr>
        <p:sp>
          <p:nvSpPr>
            <p:cNvPr id="131099" name="Freeform 44"/>
            <p:cNvSpPr>
              <a:spLocks/>
            </p:cNvSpPr>
            <p:nvPr/>
          </p:nvSpPr>
          <p:spPr bwMode="auto">
            <a:xfrm>
              <a:off x="2801" y="2354"/>
              <a:ext cx="713" cy="686"/>
            </a:xfrm>
            <a:custGeom>
              <a:avLst/>
              <a:gdLst>
                <a:gd name="T0" fmla="*/ 348 w 713"/>
                <a:gd name="T1" fmla="*/ 0 h 686"/>
                <a:gd name="T2" fmla="*/ 0 w 713"/>
                <a:gd name="T3" fmla="*/ 329 h 686"/>
                <a:gd name="T4" fmla="*/ 384 w 713"/>
                <a:gd name="T5" fmla="*/ 686 h 686"/>
                <a:gd name="T6" fmla="*/ 713 w 713"/>
                <a:gd name="T7" fmla="*/ 283 h 686"/>
                <a:gd name="T8" fmla="*/ 348 w 713"/>
                <a:gd name="T9" fmla="*/ 0 h 686"/>
                <a:gd name="T10" fmla="*/ 0 60000 65536"/>
                <a:gd name="T11" fmla="*/ 0 60000 65536"/>
                <a:gd name="T12" fmla="*/ 0 60000 65536"/>
                <a:gd name="T13" fmla="*/ 0 60000 65536"/>
                <a:gd name="T14" fmla="*/ 0 60000 65536"/>
                <a:gd name="T15" fmla="*/ 0 w 713"/>
                <a:gd name="T16" fmla="*/ 0 h 686"/>
                <a:gd name="T17" fmla="*/ 713 w 713"/>
                <a:gd name="T18" fmla="*/ 686 h 686"/>
              </a:gdLst>
              <a:ahLst/>
              <a:cxnLst>
                <a:cxn ang="T10">
                  <a:pos x="T0" y="T1"/>
                </a:cxn>
                <a:cxn ang="T11">
                  <a:pos x="T2" y="T3"/>
                </a:cxn>
                <a:cxn ang="T12">
                  <a:pos x="T4" y="T5"/>
                </a:cxn>
                <a:cxn ang="T13">
                  <a:pos x="T6" y="T7"/>
                </a:cxn>
                <a:cxn ang="T14">
                  <a:pos x="T8" y="T9"/>
                </a:cxn>
              </a:cxnLst>
              <a:rect l="T15" t="T16" r="T17" b="T18"/>
              <a:pathLst>
                <a:path w="713" h="686">
                  <a:moveTo>
                    <a:pt x="348" y="0"/>
                  </a:moveTo>
                  <a:lnTo>
                    <a:pt x="0" y="329"/>
                  </a:lnTo>
                  <a:lnTo>
                    <a:pt x="384" y="686"/>
                  </a:lnTo>
                  <a:lnTo>
                    <a:pt x="713" y="283"/>
                  </a:lnTo>
                  <a:lnTo>
                    <a:pt x="348" y="0"/>
                  </a:lnTo>
                  <a:close/>
                </a:path>
              </a:pathLst>
            </a:custGeom>
            <a:grpFill/>
            <a:ln w="38100">
              <a:solidFill>
                <a:schemeClr val="tx1"/>
              </a:solidFill>
              <a:round/>
              <a:headEnd/>
              <a:tailEnd/>
            </a:ln>
          </p:spPr>
          <p:txBody>
            <a:bodyPr wrap="none" anchor="ctr"/>
            <a:lstStyle/>
            <a:p>
              <a:endParaRPr lang="en-US" dirty="0">
                <a:latin typeface="Arial" pitchFamily="34" charset="0"/>
              </a:endParaRPr>
            </a:p>
          </p:txBody>
        </p:sp>
        <p:sp>
          <p:nvSpPr>
            <p:cNvPr id="131100" name="Freeform 45"/>
            <p:cNvSpPr>
              <a:spLocks/>
            </p:cNvSpPr>
            <p:nvPr/>
          </p:nvSpPr>
          <p:spPr bwMode="auto">
            <a:xfrm>
              <a:off x="2445" y="2089"/>
              <a:ext cx="713" cy="603"/>
            </a:xfrm>
            <a:custGeom>
              <a:avLst/>
              <a:gdLst>
                <a:gd name="T0" fmla="*/ 0 w 713"/>
                <a:gd name="T1" fmla="*/ 247 h 603"/>
                <a:gd name="T2" fmla="*/ 365 w 713"/>
                <a:gd name="T3" fmla="*/ 603 h 603"/>
                <a:gd name="T4" fmla="*/ 713 w 713"/>
                <a:gd name="T5" fmla="*/ 265 h 603"/>
                <a:gd name="T6" fmla="*/ 347 w 713"/>
                <a:gd name="T7" fmla="*/ 0 h 603"/>
                <a:gd name="T8" fmla="*/ 0 w 713"/>
                <a:gd name="T9" fmla="*/ 2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grpFill/>
            <a:ln w="38100">
              <a:solidFill>
                <a:schemeClr val="tx1"/>
              </a:solidFill>
              <a:round/>
              <a:headEnd/>
              <a:tailEnd/>
            </a:ln>
          </p:spPr>
          <p:txBody>
            <a:bodyPr wrap="none" anchor="ctr"/>
            <a:lstStyle/>
            <a:p>
              <a:endParaRPr lang="en-US" dirty="0">
                <a:latin typeface="Arial" pitchFamily="34" charset="0"/>
              </a:endParaRPr>
            </a:p>
          </p:txBody>
        </p:sp>
      </p:grpSp>
      <p:sp>
        <p:nvSpPr>
          <p:cNvPr id="580654" name="Text Box 46"/>
          <p:cNvSpPr txBox="1">
            <a:spLocks noChangeArrowheads="1"/>
          </p:cNvSpPr>
          <p:nvPr/>
        </p:nvSpPr>
        <p:spPr bwMode="auto">
          <a:xfrm>
            <a:off x="5956300" y="4770438"/>
            <a:ext cx="2911475" cy="1066800"/>
          </a:xfrm>
          <a:prstGeom prst="rect">
            <a:avLst/>
          </a:prstGeom>
          <a:noFill/>
          <a:ln w="9525" algn="ctr">
            <a:noFill/>
            <a:miter lim="800000"/>
            <a:headEnd/>
            <a:tailEnd/>
          </a:ln>
        </p:spPr>
        <p:txBody>
          <a:bodyPr>
            <a:spAutoFit/>
          </a:bodyPr>
          <a:lstStyle/>
          <a:p>
            <a:r>
              <a:rPr lang="en-US" sz="3200" b="1" dirty="0">
                <a:solidFill>
                  <a:srgbClr val="00B0F0"/>
                </a:solidFill>
                <a:latin typeface="Arial" pitchFamily="34" charset="0"/>
              </a:rPr>
              <a:t>Thread B moved later</a:t>
            </a:r>
          </a:p>
        </p:txBody>
      </p:sp>
      <p:sp>
        <p:nvSpPr>
          <p:cNvPr id="580655" name="AutoShape 47"/>
          <p:cNvSpPr>
            <a:spLocks noChangeArrowheads="1"/>
          </p:cNvSpPr>
          <p:nvPr/>
        </p:nvSpPr>
        <p:spPr bwMode="auto">
          <a:xfrm>
            <a:off x="3946525" y="3292475"/>
            <a:ext cx="1052513" cy="1004888"/>
          </a:xfrm>
          <a:prstGeom prst="wedgeRoundRectCallout">
            <a:avLst>
              <a:gd name="adj1" fmla="val 148644"/>
              <a:gd name="adj2" fmla="val 101815"/>
              <a:gd name="adj3" fmla="val 16667"/>
            </a:avLst>
          </a:prstGeom>
          <a:noFill/>
          <a:ln w="38100" algn="ctr">
            <a:solidFill>
              <a:srgbClr val="FF0000"/>
            </a:solidFill>
            <a:miter lim="800000"/>
            <a:headEnd/>
            <a:tailEnd/>
          </a:ln>
        </p:spPr>
        <p:txBody>
          <a:bodyPr/>
          <a:lstStyle/>
          <a:p>
            <a:endParaRPr lang="en-US" sz="3200" b="1" dirty="0">
              <a:latin typeface="Arial" pitchFamily="34" charset="0"/>
            </a:endParaRPr>
          </a:p>
        </p:txBody>
      </p:sp>
      <p:sp>
        <p:nvSpPr>
          <p:cNvPr id="131098" name="AutoShape 55"/>
          <p:cNvSpPr>
            <a:spLocks noChangeArrowheads="1"/>
          </p:cNvSpPr>
          <p:nvPr/>
        </p:nvSpPr>
        <p:spPr bwMode="auto">
          <a:xfrm>
            <a:off x="3376613" y="1330325"/>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80655"/>
                                        </p:tgtEl>
                                        <p:attrNameLst>
                                          <p:attrName>style.visibility</p:attrName>
                                        </p:attrNameLst>
                                      </p:cBhvr>
                                      <p:to>
                                        <p:strVal val="visible"/>
                                      </p:to>
                                    </p:set>
                                    <p:animEffect transition="in" filter="blinds(horizontal)">
                                      <p:cBhvr>
                                        <p:cTn id="11" dur="500"/>
                                        <p:tgtEl>
                                          <p:spTgt spid="580655"/>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580654"/>
                                        </p:tgtEl>
                                        <p:attrNameLst>
                                          <p:attrName>style.visibility</p:attrName>
                                        </p:attrNameLst>
                                      </p:cBhvr>
                                      <p:to>
                                        <p:strVal val="visible"/>
                                      </p:to>
                                    </p:set>
                                    <p:animEffect transition="in" filter="blinds(horizontal)">
                                      <p:cBhvr>
                                        <p:cTn id="14" dur="500"/>
                                        <p:tgtEl>
                                          <p:spTgt spid="580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54" grpId="0"/>
      <p:bldP spid="58065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3" name="Rectangle 7"/>
          <p:cNvSpPr>
            <a:spLocks noGrp="1" noChangeArrowheads="1"/>
          </p:cNvSpPr>
          <p:nvPr>
            <p:ph type="title"/>
          </p:nvPr>
        </p:nvSpPr>
        <p:spPr/>
        <p:txBody>
          <a:bodyPr/>
          <a:lstStyle/>
          <a:p>
            <a:r>
              <a:rPr lang="en-US"/>
              <a:t>Thread </a:t>
            </a:r>
            <a:r>
              <a:rPr lang="en-US">
                <a:solidFill>
                  <a:schemeClr val="accent1"/>
                </a:solidFill>
              </a:rPr>
              <a:t>A</a:t>
            </a:r>
            <a:r>
              <a:rPr lang="en-US"/>
              <a:t> loses if</a:t>
            </a:r>
          </a:p>
        </p:txBody>
      </p:sp>
      <p:sp>
        <p:nvSpPr>
          <p:cNvPr id="132099" name="Slide Number Placeholder 3"/>
          <p:cNvSpPr>
            <a:spLocks noGrp="1"/>
          </p:cNvSpPr>
          <p:nvPr>
            <p:ph type="sldNum" sz="quarter" idx="10"/>
          </p:nvPr>
        </p:nvSpPr>
        <p:spPr>
          <a:noFill/>
        </p:spPr>
        <p:txBody>
          <a:bodyPr/>
          <a:lstStyle/>
          <a:p>
            <a:fld id="{18512129-33B9-4446-B7AB-3654EC39A7E1}" type="slidenum">
              <a:rPr lang="x-none" smtClean="0">
                <a:cs typeface="Arial" pitchFamily="34" charset="0"/>
              </a:rPr>
              <a:pPr/>
              <a:t>103</a:t>
            </a:fld>
            <a:endParaRPr lang="en-US">
              <a:cs typeface="Arial" pitchFamily="34" charset="0"/>
            </a:endParaRPr>
          </a:p>
        </p:txBody>
      </p:sp>
      <p:sp>
        <p:nvSpPr>
          <p:cNvPr id="132098"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132100" name="Freeform 2"/>
          <p:cNvSpPr>
            <a:spLocks/>
          </p:cNvSpPr>
          <p:nvPr/>
        </p:nvSpPr>
        <p:spPr bwMode="auto">
          <a:xfrm>
            <a:off x="4484688" y="3759200"/>
            <a:ext cx="1131887" cy="1033463"/>
          </a:xfrm>
          <a:custGeom>
            <a:avLst/>
            <a:gdLst>
              <a:gd name="T0" fmla="*/ 552450 w 713"/>
              <a:gd name="T1" fmla="*/ 0 h 651"/>
              <a:gd name="T2" fmla="*/ 0 w 713"/>
              <a:gd name="T3" fmla="*/ 522288 h 651"/>
              <a:gd name="T4" fmla="*/ 617537 w 713"/>
              <a:gd name="T5" fmla="*/ 1033463 h 651"/>
              <a:gd name="T6" fmla="*/ 1131887 w 713"/>
              <a:gd name="T7" fmla="*/ 449263 h 651"/>
              <a:gd name="T8" fmla="*/ 552450 w 713"/>
              <a:gd name="T9" fmla="*/ 0 h 651"/>
              <a:gd name="T10" fmla="*/ 0 60000 65536"/>
              <a:gd name="T11" fmla="*/ 0 60000 65536"/>
              <a:gd name="T12" fmla="*/ 0 60000 65536"/>
              <a:gd name="T13" fmla="*/ 0 60000 65536"/>
              <a:gd name="T14" fmla="*/ 0 60000 65536"/>
              <a:gd name="T15" fmla="*/ 0 w 713"/>
              <a:gd name="T16" fmla="*/ 0 h 651"/>
              <a:gd name="T17" fmla="*/ 713 w 713"/>
              <a:gd name="T18" fmla="*/ 651 h 651"/>
            </a:gdLst>
            <a:ahLst/>
            <a:cxnLst>
              <a:cxn ang="T10">
                <a:pos x="T0" y="T1"/>
              </a:cxn>
              <a:cxn ang="T11">
                <a:pos x="T2" y="T3"/>
              </a:cxn>
              <a:cxn ang="T12">
                <a:pos x="T4" y="T5"/>
              </a:cxn>
              <a:cxn ang="T13">
                <a:pos x="T6" y="T7"/>
              </a:cxn>
              <a:cxn ang="T14">
                <a:pos x="T8" y="T9"/>
              </a:cxn>
            </a:cxnLst>
            <a:rect l="T15" t="T16" r="T17" b="T18"/>
            <a:pathLst>
              <a:path w="713" h="651">
                <a:moveTo>
                  <a:pt x="348" y="0"/>
                </a:moveTo>
                <a:lnTo>
                  <a:pt x="0" y="329"/>
                </a:lnTo>
                <a:lnTo>
                  <a:pt x="389" y="651"/>
                </a:lnTo>
                <a:lnTo>
                  <a:pt x="713" y="283"/>
                </a:lnTo>
                <a:lnTo>
                  <a:pt x="34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32101" name="Freeform 3"/>
          <p:cNvSpPr>
            <a:spLocks/>
          </p:cNvSpPr>
          <p:nvPr/>
        </p:nvSpPr>
        <p:spPr bwMode="auto">
          <a:xfrm>
            <a:off x="3367088" y="2874963"/>
            <a:ext cx="2235200" cy="1914525"/>
          </a:xfrm>
          <a:custGeom>
            <a:avLst/>
            <a:gdLst>
              <a:gd name="T0" fmla="*/ 536575 w 1408"/>
              <a:gd name="T1" fmla="*/ 0 h 1206"/>
              <a:gd name="T2" fmla="*/ 0 w 1408"/>
              <a:gd name="T3" fmla="*/ 319087 h 1206"/>
              <a:gd name="T4" fmla="*/ 1698625 w 1408"/>
              <a:gd name="T5" fmla="*/ 1914525 h 1206"/>
              <a:gd name="T6" fmla="*/ 2235200 w 1408"/>
              <a:gd name="T7" fmla="*/ 1290637 h 1206"/>
              <a:gd name="T8" fmla="*/ 536575 w 1408"/>
              <a:gd name="T9" fmla="*/ 0 h 1206"/>
              <a:gd name="T10" fmla="*/ 0 60000 65536"/>
              <a:gd name="T11" fmla="*/ 0 60000 65536"/>
              <a:gd name="T12" fmla="*/ 0 60000 65536"/>
              <a:gd name="T13" fmla="*/ 0 60000 65536"/>
              <a:gd name="T14" fmla="*/ 0 60000 65536"/>
              <a:gd name="T15" fmla="*/ 0 w 1408"/>
              <a:gd name="T16" fmla="*/ 0 h 1206"/>
              <a:gd name="T17" fmla="*/ 1408 w 1408"/>
              <a:gd name="T18" fmla="*/ 1206 h 1206"/>
            </a:gdLst>
            <a:ahLst/>
            <a:cxnLst>
              <a:cxn ang="T10">
                <a:pos x="T0" y="T1"/>
              </a:cxn>
              <a:cxn ang="T11">
                <a:pos x="T2" y="T3"/>
              </a:cxn>
              <a:cxn ang="T12">
                <a:pos x="T4" y="T5"/>
              </a:cxn>
              <a:cxn ang="T13">
                <a:pos x="T6" y="T7"/>
              </a:cxn>
              <a:cxn ang="T14">
                <a:pos x="T8" y="T9"/>
              </a:cxn>
            </a:cxnLst>
            <a:rect l="T15" t="T16" r="T17" b="T18"/>
            <a:pathLst>
              <a:path w="1408" h="1206">
                <a:moveTo>
                  <a:pt x="338" y="0"/>
                </a:moveTo>
                <a:lnTo>
                  <a:pt x="0" y="201"/>
                </a:lnTo>
                <a:lnTo>
                  <a:pt x="1070" y="1206"/>
                </a:lnTo>
                <a:lnTo>
                  <a:pt x="1408" y="813"/>
                </a:lnTo>
                <a:lnTo>
                  <a:pt x="338" y="0"/>
                </a:lnTo>
                <a:close/>
              </a:path>
            </a:pathLst>
          </a:custGeom>
          <a:solidFill>
            <a:srgbClr val="DDDDDD"/>
          </a:solidFill>
          <a:ln w="9525">
            <a:solidFill>
              <a:schemeClr val="tx1"/>
            </a:solidFill>
            <a:round/>
            <a:headEnd/>
            <a:tailEnd/>
          </a:ln>
        </p:spPr>
        <p:txBody>
          <a:bodyPr wrap="none" anchor="ctr"/>
          <a:lstStyle/>
          <a:p>
            <a:endParaRPr lang="en-US" dirty="0">
              <a:latin typeface="Arial" pitchFamily="34" charset="0"/>
            </a:endParaRPr>
          </a:p>
        </p:txBody>
      </p:sp>
      <p:sp>
        <p:nvSpPr>
          <p:cNvPr id="132102" name="AutoShape 4"/>
          <p:cNvSpPr>
            <a:spLocks noChangeArrowheads="1"/>
          </p:cNvSpPr>
          <p:nvPr/>
        </p:nvSpPr>
        <p:spPr bwMode="auto">
          <a:xfrm>
            <a:off x="1209675" y="3678238"/>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66CCFF">
              <a:alpha val="50000"/>
            </a:srgbClr>
          </a:solidFill>
          <a:ln w="9525">
            <a:noFill/>
            <a:round/>
            <a:headEnd/>
            <a:tailEnd/>
          </a:ln>
        </p:spPr>
        <p:txBody>
          <a:bodyPr wrap="none" anchor="ctr"/>
          <a:lstStyle/>
          <a:p>
            <a:endParaRPr lang="en-US" dirty="0">
              <a:latin typeface="Arial" pitchFamily="34" charset="0"/>
            </a:endParaRPr>
          </a:p>
        </p:txBody>
      </p:sp>
      <p:grpSp>
        <p:nvGrpSpPr>
          <p:cNvPr id="132104" name="Group 8"/>
          <p:cNvGrpSpPr>
            <a:grpSpLocks/>
          </p:cNvGrpSpPr>
          <p:nvPr/>
        </p:nvGrpSpPr>
        <p:grpSpPr bwMode="auto">
          <a:xfrm>
            <a:off x="2525713" y="4497388"/>
            <a:ext cx="1676400" cy="1752600"/>
            <a:chOff x="3312" y="2640"/>
            <a:chExt cx="1056" cy="1104"/>
          </a:xfrm>
          <a:effectLst>
            <a:glow rad="101600">
              <a:schemeClr val="accent3">
                <a:satMod val="175000"/>
                <a:alpha val="40000"/>
              </a:schemeClr>
            </a:glow>
          </a:effectLst>
        </p:grpSpPr>
        <p:sp>
          <p:nvSpPr>
            <p:cNvPr id="132136" name="Freeform 9"/>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nvGrpSpPr>
            <p:cNvPr id="132137" name="Group 10"/>
            <p:cNvGrpSpPr>
              <a:grpSpLocks/>
            </p:cNvGrpSpPr>
            <p:nvPr/>
          </p:nvGrpSpPr>
          <p:grpSpPr bwMode="auto">
            <a:xfrm>
              <a:off x="3312" y="2928"/>
              <a:ext cx="837" cy="816"/>
              <a:chOff x="3312" y="2928"/>
              <a:chExt cx="837" cy="816"/>
            </a:xfrm>
          </p:grpSpPr>
          <p:sp>
            <p:nvSpPr>
              <p:cNvPr id="132139" name="Freeform 11"/>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40" name="Freeform 12"/>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41" name="Freeform 13"/>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2142" name="Freeform 14"/>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2143" name="Freeform 15"/>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bg1"/>
                </a:solidFill>
                <a:round/>
                <a:headEnd/>
                <a:tailEnd/>
              </a:ln>
            </p:spPr>
            <p:txBody>
              <a:bodyPr wrap="none" anchor="ctr"/>
              <a:lstStyle/>
              <a:p>
                <a:endParaRPr lang="en-US" dirty="0">
                  <a:latin typeface="Arial" pitchFamily="34" charset="0"/>
                </a:endParaRPr>
              </a:p>
            </p:txBody>
          </p:sp>
          <p:sp>
            <p:nvSpPr>
              <p:cNvPr id="132144" name="Freeform 16"/>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45" name="Freeform 17"/>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2138" name="Freeform 18"/>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grpSp>
        <p:nvGrpSpPr>
          <p:cNvPr id="132105" name="Group 19"/>
          <p:cNvGrpSpPr>
            <a:grpSpLocks/>
          </p:cNvGrpSpPr>
          <p:nvPr/>
        </p:nvGrpSpPr>
        <p:grpSpPr bwMode="auto">
          <a:xfrm>
            <a:off x="4757738" y="1919288"/>
            <a:ext cx="1851025" cy="1143000"/>
            <a:chOff x="3024" y="1680"/>
            <a:chExt cx="1166" cy="720"/>
          </a:xfrm>
          <a:effectLst>
            <a:glow rad="101600">
              <a:schemeClr val="accent3">
                <a:satMod val="175000"/>
                <a:alpha val="40000"/>
              </a:schemeClr>
            </a:glow>
          </a:effectLst>
        </p:grpSpPr>
        <p:sp>
          <p:nvSpPr>
            <p:cNvPr id="132127" name="Freeform 20"/>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28" name="Freeform 21"/>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29" name="Freeform 22"/>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30" name="Freeform 23"/>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2131" name="Freeform 24"/>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2132" name="Freeform 25"/>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Arial" pitchFamily="34" charset="0"/>
              </a:endParaRPr>
            </a:p>
          </p:txBody>
        </p:sp>
        <p:sp>
          <p:nvSpPr>
            <p:cNvPr id="132133" name="Freeform 26"/>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34" name="Freeform 27"/>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132135" name="Freeform 28"/>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grpSp>
      <p:sp>
        <p:nvSpPr>
          <p:cNvPr id="132106" name="Freeform 29"/>
          <p:cNvSpPr>
            <a:spLocks/>
          </p:cNvSpPr>
          <p:nvPr/>
        </p:nvSpPr>
        <p:spPr bwMode="auto">
          <a:xfrm>
            <a:off x="3352800" y="3200400"/>
            <a:ext cx="1741488" cy="1647825"/>
          </a:xfrm>
          <a:custGeom>
            <a:avLst/>
            <a:gdLst>
              <a:gd name="T0" fmla="*/ 0 w 1097"/>
              <a:gd name="T1" fmla="*/ 0 h 1038"/>
              <a:gd name="T2" fmla="*/ 1741488 w 1097"/>
              <a:gd name="T3" fmla="*/ 1647825 h 1038"/>
              <a:gd name="T4" fmla="*/ 0 60000 65536"/>
              <a:gd name="T5" fmla="*/ 0 60000 65536"/>
              <a:gd name="T6" fmla="*/ 0 w 1097"/>
              <a:gd name="T7" fmla="*/ 0 h 1038"/>
              <a:gd name="T8" fmla="*/ 1097 w 1097"/>
              <a:gd name="T9" fmla="*/ 1038 h 1038"/>
            </a:gdLst>
            <a:ahLst/>
            <a:cxnLst>
              <a:cxn ang="T4">
                <a:pos x="T0" y="T1"/>
              </a:cxn>
              <a:cxn ang="T5">
                <a:pos x="T2" y="T3"/>
              </a:cxn>
            </a:cxnLst>
            <a:rect l="T6" t="T7" r="T8" b="T9"/>
            <a:pathLst>
              <a:path w="1097" h="1038">
                <a:moveTo>
                  <a:pt x="0" y="0"/>
                </a:moveTo>
                <a:lnTo>
                  <a:pt x="1097" y="1038"/>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2107" name="Line 30"/>
          <p:cNvSpPr>
            <a:spLocks noChangeShapeType="1"/>
          </p:cNvSpPr>
          <p:nvPr/>
        </p:nvSpPr>
        <p:spPr bwMode="auto">
          <a:xfrm>
            <a:off x="3919538" y="2917825"/>
            <a:ext cx="1697037" cy="129063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2108" name="Line 31"/>
          <p:cNvSpPr>
            <a:spLocks noChangeShapeType="1"/>
          </p:cNvSpPr>
          <p:nvPr/>
        </p:nvSpPr>
        <p:spPr bwMode="auto">
          <a:xfrm flipV="1">
            <a:off x="3381375" y="2903538"/>
            <a:ext cx="552450" cy="319087"/>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2109" name="Freeform 32"/>
          <p:cNvSpPr>
            <a:spLocks/>
          </p:cNvSpPr>
          <p:nvPr/>
        </p:nvSpPr>
        <p:spPr bwMode="auto">
          <a:xfrm>
            <a:off x="5094288" y="4195763"/>
            <a:ext cx="522287" cy="652462"/>
          </a:xfrm>
          <a:custGeom>
            <a:avLst/>
            <a:gdLst>
              <a:gd name="T0" fmla="*/ 0 w 329"/>
              <a:gd name="T1" fmla="*/ 652462 h 411"/>
              <a:gd name="T2" fmla="*/ 522287 w 329"/>
              <a:gd name="T3" fmla="*/ 0 h 411"/>
              <a:gd name="T4" fmla="*/ 0 60000 65536"/>
              <a:gd name="T5" fmla="*/ 0 60000 65536"/>
              <a:gd name="T6" fmla="*/ 0 w 329"/>
              <a:gd name="T7" fmla="*/ 0 h 411"/>
              <a:gd name="T8" fmla="*/ 329 w 329"/>
              <a:gd name="T9" fmla="*/ 411 h 411"/>
            </a:gdLst>
            <a:ahLst/>
            <a:cxnLst>
              <a:cxn ang="T4">
                <a:pos x="T0" y="T1"/>
              </a:cxn>
              <a:cxn ang="T5">
                <a:pos x="T2" y="T3"/>
              </a:cxn>
            </a:cxnLst>
            <a:rect l="T6" t="T7" r="T8" b="T9"/>
            <a:pathLst>
              <a:path w="329" h="411">
                <a:moveTo>
                  <a:pt x="0" y="411"/>
                </a:moveTo>
                <a:lnTo>
                  <a:pt x="329" y="0"/>
                </a:ln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32110" name="Line 33"/>
          <p:cNvSpPr>
            <a:spLocks noChangeShapeType="1"/>
          </p:cNvSpPr>
          <p:nvPr/>
        </p:nvSpPr>
        <p:spPr bwMode="auto">
          <a:xfrm flipV="1">
            <a:off x="4498975" y="3773488"/>
            <a:ext cx="566738" cy="50800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2111" name="Line 34"/>
          <p:cNvSpPr>
            <a:spLocks noChangeShapeType="1"/>
          </p:cNvSpPr>
          <p:nvPr/>
        </p:nvSpPr>
        <p:spPr bwMode="auto">
          <a:xfrm flipV="1">
            <a:off x="3903663" y="3352800"/>
            <a:ext cx="566737" cy="420688"/>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32112" name="Line 35"/>
          <p:cNvSpPr>
            <a:spLocks noChangeShapeType="1"/>
          </p:cNvSpPr>
          <p:nvPr/>
        </p:nvSpPr>
        <p:spPr bwMode="auto">
          <a:xfrm flipH="1">
            <a:off x="3976688" y="2743200"/>
            <a:ext cx="638175" cy="493713"/>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2113" name="Line 36"/>
          <p:cNvSpPr>
            <a:spLocks noChangeShapeType="1"/>
          </p:cNvSpPr>
          <p:nvPr/>
        </p:nvSpPr>
        <p:spPr bwMode="auto">
          <a:xfrm flipH="1">
            <a:off x="4391025" y="3087688"/>
            <a:ext cx="638175" cy="493712"/>
          </a:xfrm>
          <a:prstGeom prst="line">
            <a:avLst/>
          </a:prstGeom>
          <a:noFill/>
          <a:ln w="38100">
            <a:solidFill>
              <a:schemeClr val="accent1"/>
            </a:solidFill>
            <a:prstDash val="sysDot"/>
            <a:round/>
            <a:headEnd/>
            <a:tailEnd/>
          </a:ln>
        </p:spPr>
        <p:txBody>
          <a:bodyPr wrap="none" anchor="ctr"/>
          <a:lstStyle/>
          <a:p>
            <a:endParaRPr lang="en-US" dirty="0">
              <a:latin typeface="Arial" pitchFamily="34" charset="0"/>
            </a:endParaRPr>
          </a:p>
        </p:txBody>
      </p:sp>
      <p:sp>
        <p:nvSpPr>
          <p:cNvPr id="132114" name="Line 38"/>
          <p:cNvSpPr>
            <a:spLocks noChangeShapeType="1"/>
          </p:cNvSpPr>
          <p:nvPr/>
        </p:nvSpPr>
        <p:spPr bwMode="auto">
          <a:xfrm flipH="1">
            <a:off x="4292600" y="4225925"/>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132115" name="Text Box 39"/>
          <p:cNvSpPr txBox="1">
            <a:spLocks noChangeArrowheads="1"/>
          </p:cNvSpPr>
          <p:nvPr/>
        </p:nvSpPr>
        <p:spPr bwMode="auto">
          <a:xfrm>
            <a:off x="5619750" y="1993900"/>
            <a:ext cx="481013" cy="579438"/>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A</a:t>
            </a:r>
          </a:p>
        </p:txBody>
      </p:sp>
      <p:sp>
        <p:nvSpPr>
          <p:cNvPr id="132116" name="Text Box 40"/>
          <p:cNvSpPr txBox="1">
            <a:spLocks noChangeArrowheads="1"/>
          </p:cNvSpPr>
          <p:nvPr/>
        </p:nvSpPr>
        <p:spPr bwMode="auto">
          <a:xfrm>
            <a:off x="2912853" y="5121275"/>
            <a:ext cx="481222" cy="584775"/>
          </a:xfrm>
          <a:prstGeom prst="rect">
            <a:avLst/>
          </a:prstGeom>
          <a:noFill/>
          <a:ln w="9525">
            <a:noFill/>
            <a:miter lim="800000"/>
            <a:headEnd/>
            <a:tailEnd/>
          </a:ln>
        </p:spPr>
        <p:txBody>
          <a:bodyPr wrap="none">
            <a:spAutoFit/>
          </a:bodyPr>
          <a:lstStyle/>
          <a:p>
            <a:pPr algn="r"/>
            <a:r>
              <a:rPr lang="en-US" sz="3200" b="1" dirty="0">
                <a:solidFill>
                  <a:schemeClr val="bg1"/>
                </a:solidFill>
                <a:latin typeface="Arial" pitchFamily="34" charset="0"/>
              </a:rPr>
              <a:t>B</a:t>
            </a:r>
          </a:p>
        </p:txBody>
      </p:sp>
      <p:grpSp>
        <p:nvGrpSpPr>
          <p:cNvPr id="5" name="Group 45"/>
          <p:cNvGrpSpPr>
            <a:grpSpLocks/>
          </p:cNvGrpSpPr>
          <p:nvPr/>
        </p:nvGrpSpPr>
        <p:grpSpPr bwMode="auto">
          <a:xfrm>
            <a:off x="3895725" y="3300413"/>
            <a:ext cx="1697038" cy="1509712"/>
            <a:chOff x="2445" y="2089"/>
            <a:chExt cx="1069" cy="951"/>
          </a:xfrm>
        </p:grpSpPr>
        <p:sp>
          <p:nvSpPr>
            <p:cNvPr id="132125" name="Freeform 46"/>
            <p:cNvSpPr>
              <a:spLocks/>
            </p:cNvSpPr>
            <p:nvPr/>
          </p:nvSpPr>
          <p:spPr bwMode="auto">
            <a:xfrm>
              <a:off x="2801" y="2354"/>
              <a:ext cx="713" cy="686"/>
            </a:xfrm>
            <a:custGeom>
              <a:avLst/>
              <a:gdLst>
                <a:gd name="T0" fmla="*/ 348 w 713"/>
                <a:gd name="T1" fmla="*/ 0 h 686"/>
                <a:gd name="T2" fmla="*/ 0 w 713"/>
                <a:gd name="T3" fmla="*/ 329 h 686"/>
                <a:gd name="T4" fmla="*/ 384 w 713"/>
                <a:gd name="T5" fmla="*/ 686 h 686"/>
                <a:gd name="T6" fmla="*/ 713 w 713"/>
                <a:gd name="T7" fmla="*/ 283 h 686"/>
                <a:gd name="T8" fmla="*/ 348 w 713"/>
                <a:gd name="T9" fmla="*/ 0 h 686"/>
                <a:gd name="T10" fmla="*/ 0 60000 65536"/>
                <a:gd name="T11" fmla="*/ 0 60000 65536"/>
                <a:gd name="T12" fmla="*/ 0 60000 65536"/>
                <a:gd name="T13" fmla="*/ 0 60000 65536"/>
                <a:gd name="T14" fmla="*/ 0 60000 65536"/>
                <a:gd name="T15" fmla="*/ 0 w 713"/>
                <a:gd name="T16" fmla="*/ 0 h 686"/>
                <a:gd name="T17" fmla="*/ 713 w 713"/>
                <a:gd name="T18" fmla="*/ 686 h 686"/>
              </a:gdLst>
              <a:ahLst/>
              <a:cxnLst>
                <a:cxn ang="T10">
                  <a:pos x="T0" y="T1"/>
                </a:cxn>
                <a:cxn ang="T11">
                  <a:pos x="T2" y="T3"/>
                </a:cxn>
                <a:cxn ang="T12">
                  <a:pos x="T4" y="T5"/>
                </a:cxn>
                <a:cxn ang="T13">
                  <a:pos x="T6" y="T7"/>
                </a:cxn>
                <a:cxn ang="T14">
                  <a:pos x="T8" y="T9"/>
                </a:cxn>
              </a:cxnLst>
              <a:rect l="T15" t="T16" r="T17" b="T18"/>
              <a:pathLst>
                <a:path w="713" h="686">
                  <a:moveTo>
                    <a:pt x="348" y="0"/>
                  </a:moveTo>
                  <a:lnTo>
                    <a:pt x="0" y="329"/>
                  </a:lnTo>
                  <a:lnTo>
                    <a:pt x="384" y="686"/>
                  </a:lnTo>
                  <a:lnTo>
                    <a:pt x="713" y="283"/>
                  </a:lnTo>
                  <a:lnTo>
                    <a:pt x="348" y="0"/>
                  </a:lnTo>
                  <a:close/>
                </a:path>
              </a:pathLst>
            </a:custGeom>
            <a:solidFill>
              <a:srgbClr val="00B0F0"/>
            </a:solidFill>
            <a:ln w="9525">
              <a:solidFill>
                <a:schemeClr val="tx1"/>
              </a:solidFill>
              <a:round/>
              <a:headEnd/>
              <a:tailEnd/>
            </a:ln>
          </p:spPr>
          <p:txBody>
            <a:bodyPr wrap="none" anchor="ctr"/>
            <a:lstStyle/>
            <a:p>
              <a:endParaRPr lang="en-US" dirty="0">
                <a:latin typeface="Arial" pitchFamily="34" charset="0"/>
              </a:endParaRPr>
            </a:p>
          </p:txBody>
        </p:sp>
        <p:sp>
          <p:nvSpPr>
            <p:cNvPr id="132126" name="Freeform 47"/>
            <p:cNvSpPr>
              <a:spLocks/>
            </p:cNvSpPr>
            <p:nvPr/>
          </p:nvSpPr>
          <p:spPr bwMode="auto">
            <a:xfrm>
              <a:off x="2445" y="2089"/>
              <a:ext cx="713" cy="603"/>
            </a:xfrm>
            <a:custGeom>
              <a:avLst/>
              <a:gdLst>
                <a:gd name="T0" fmla="*/ 0 w 713"/>
                <a:gd name="T1" fmla="*/ 247 h 603"/>
                <a:gd name="T2" fmla="*/ 365 w 713"/>
                <a:gd name="T3" fmla="*/ 603 h 603"/>
                <a:gd name="T4" fmla="*/ 713 w 713"/>
                <a:gd name="T5" fmla="*/ 265 h 603"/>
                <a:gd name="T6" fmla="*/ 347 w 713"/>
                <a:gd name="T7" fmla="*/ 0 h 603"/>
                <a:gd name="T8" fmla="*/ 0 w 713"/>
                <a:gd name="T9" fmla="*/ 2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rgbClr val="0066FF"/>
            </a:solidFill>
            <a:ln w="9525">
              <a:solidFill>
                <a:schemeClr val="tx1"/>
              </a:solidFill>
              <a:round/>
              <a:headEnd/>
              <a:tailEnd/>
            </a:ln>
          </p:spPr>
          <p:txBody>
            <a:bodyPr wrap="none" anchor="ctr"/>
            <a:lstStyle/>
            <a:p>
              <a:endParaRPr lang="en-US" dirty="0">
                <a:latin typeface="Arial" pitchFamily="34" charset="0"/>
              </a:endParaRPr>
            </a:p>
          </p:txBody>
        </p:sp>
      </p:grpSp>
      <p:sp>
        <p:nvSpPr>
          <p:cNvPr id="567344" name="Text Box 48"/>
          <p:cNvSpPr txBox="1">
            <a:spLocks noChangeArrowheads="1"/>
          </p:cNvSpPr>
          <p:nvPr/>
        </p:nvSpPr>
        <p:spPr bwMode="auto">
          <a:xfrm>
            <a:off x="5956300" y="4770438"/>
            <a:ext cx="2911475" cy="1066800"/>
          </a:xfrm>
          <a:prstGeom prst="rect">
            <a:avLst/>
          </a:prstGeom>
          <a:noFill/>
          <a:ln w="9525" algn="ctr">
            <a:noFill/>
            <a:miter lim="800000"/>
            <a:headEnd/>
            <a:tailEnd/>
          </a:ln>
        </p:spPr>
        <p:txBody>
          <a:bodyPr>
            <a:spAutoFit/>
          </a:bodyPr>
          <a:lstStyle/>
          <a:p>
            <a:r>
              <a:rPr lang="en-US" sz="3200" b="1" dirty="0">
                <a:solidFill>
                  <a:srgbClr val="00B0F0"/>
                </a:solidFill>
                <a:latin typeface="Arial" pitchFamily="34" charset="0"/>
              </a:rPr>
              <a:t>Thread B moved earlier</a:t>
            </a:r>
          </a:p>
        </p:txBody>
      </p:sp>
      <p:grpSp>
        <p:nvGrpSpPr>
          <p:cNvPr id="6" name="Group 50"/>
          <p:cNvGrpSpPr>
            <a:grpSpLocks/>
          </p:cNvGrpSpPr>
          <p:nvPr/>
        </p:nvGrpSpPr>
        <p:grpSpPr bwMode="auto">
          <a:xfrm>
            <a:off x="3379788" y="2898775"/>
            <a:ext cx="1655762" cy="1377950"/>
            <a:chOff x="2139" y="1838"/>
            <a:chExt cx="1043" cy="868"/>
          </a:xfrm>
        </p:grpSpPr>
        <p:sp>
          <p:nvSpPr>
            <p:cNvPr id="132123" name="Freeform 51"/>
            <p:cNvSpPr>
              <a:spLocks/>
            </p:cNvSpPr>
            <p:nvPr/>
          </p:nvSpPr>
          <p:spPr bwMode="auto">
            <a:xfrm>
              <a:off x="2469" y="2103"/>
              <a:ext cx="713" cy="603"/>
            </a:xfrm>
            <a:custGeom>
              <a:avLst/>
              <a:gdLst>
                <a:gd name="T0" fmla="*/ 0 w 713"/>
                <a:gd name="T1" fmla="*/ 247 h 603"/>
                <a:gd name="T2" fmla="*/ 365 w 713"/>
                <a:gd name="T3" fmla="*/ 603 h 603"/>
                <a:gd name="T4" fmla="*/ 713 w 713"/>
                <a:gd name="T5" fmla="*/ 265 h 603"/>
                <a:gd name="T6" fmla="*/ 347 w 713"/>
                <a:gd name="T7" fmla="*/ 0 h 603"/>
                <a:gd name="T8" fmla="*/ 0 w 713"/>
                <a:gd name="T9" fmla="*/ 2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sp>
          <p:nvSpPr>
            <p:cNvPr id="132124" name="Freeform 52"/>
            <p:cNvSpPr>
              <a:spLocks/>
            </p:cNvSpPr>
            <p:nvPr/>
          </p:nvSpPr>
          <p:spPr bwMode="auto">
            <a:xfrm>
              <a:off x="2139" y="1838"/>
              <a:ext cx="668" cy="530"/>
            </a:xfrm>
            <a:custGeom>
              <a:avLst/>
              <a:gdLst>
                <a:gd name="T0" fmla="*/ 320 w 668"/>
                <a:gd name="T1" fmla="*/ 0 h 530"/>
                <a:gd name="T2" fmla="*/ 0 w 668"/>
                <a:gd name="T3" fmla="*/ 183 h 530"/>
                <a:gd name="T4" fmla="*/ 320 w 668"/>
                <a:gd name="T5" fmla="*/ 530 h 530"/>
                <a:gd name="T6" fmla="*/ 668 w 668"/>
                <a:gd name="T7" fmla="*/ 274 h 530"/>
                <a:gd name="T8" fmla="*/ 320 w 668"/>
                <a:gd name="T9" fmla="*/ 0 h 530"/>
                <a:gd name="T10" fmla="*/ 0 60000 65536"/>
                <a:gd name="T11" fmla="*/ 0 60000 65536"/>
                <a:gd name="T12" fmla="*/ 0 60000 65536"/>
                <a:gd name="T13" fmla="*/ 0 60000 65536"/>
                <a:gd name="T14" fmla="*/ 0 60000 65536"/>
                <a:gd name="T15" fmla="*/ 0 w 668"/>
                <a:gd name="T16" fmla="*/ 0 h 530"/>
                <a:gd name="T17" fmla="*/ 668 w 668"/>
                <a:gd name="T18" fmla="*/ 530 h 530"/>
              </a:gdLst>
              <a:ahLst/>
              <a:cxnLst>
                <a:cxn ang="T10">
                  <a:pos x="T0" y="T1"/>
                </a:cxn>
                <a:cxn ang="T11">
                  <a:pos x="T2" y="T3"/>
                </a:cxn>
                <a:cxn ang="T12">
                  <a:pos x="T4" y="T5"/>
                </a:cxn>
                <a:cxn ang="T13">
                  <a:pos x="T6" y="T7"/>
                </a:cxn>
                <a:cxn ang="T14">
                  <a:pos x="T8" y="T9"/>
                </a:cxn>
              </a:cxnLst>
              <a:rect l="T15" t="T16" r="T17" b="T18"/>
              <a:pathLst>
                <a:path w="668" h="530">
                  <a:moveTo>
                    <a:pt x="320" y="0"/>
                  </a:moveTo>
                  <a:lnTo>
                    <a:pt x="0" y="183"/>
                  </a:lnTo>
                  <a:lnTo>
                    <a:pt x="320" y="530"/>
                  </a:lnTo>
                  <a:lnTo>
                    <a:pt x="668" y="274"/>
                  </a:lnTo>
                  <a:lnTo>
                    <a:pt x="320" y="0"/>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grpSp>
      <p:sp>
        <p:nvSpPr>
          <p:cNvPr id="132120" name="Line 37"/>
          <p:cNvSpPr>
            <a:spLocks noChangeShapeType="1"/>
          </p:cNvSpPr>
          <p:nvPr/>
        </p:nvSpPr>
        <p:spPr bwMode="auto">
          <a:xfrm flipH="1">
            <a:off x="3965575" y="3998913"/>
            <a:ext cx="682625" cy="406400"/>
          </a:xfrm>
          <a:prstGeom prst="line">
            <a:avLst/>
          </a:prstGeom>
          <a:noFill/>
          <a:ln w="38100">
            <a:solidFill>
              <a:srgbClr val="0066FF"/>
            </a:solidFill>
            <a:prstDash val="sysDot"/>
            <a:round/>
            <a:headEnd/>
            <a:tailEnd/>
          </a:ln>
        </p:spPr>
        <p:txBody>
          <a:bodyPr wrap="none" anchor="ctr"/>
          <a:lstStyle/>
          <a:p>
            <a:endParaRPr lang="en-US" dirty="0">
              <a:latin typeface="Arial" pitchFamily="34" charset="0"/>
            </a:endParaRPr>
          </a:p>
        </p:txBody>
      </p:sp>
      <p:sp>
        <p:nvSpPr>
          <p:cNvPr id="567345" name="AutoShape 49"/>
          <p:cNvSpPr>
            <a:spLocks noChangeArrowheads="1"/>
          </p:cNvSpPr>
          <p:nvPr/>
        </p:nvSpPr>
        <p:spPr bwMode="auto">
          <a:xfrm>
            <a:off x="3976688" y="3306763"/>
            <a:ext cx="1052512" cy="1004887"/>
          </a:xfrm>
          <a:prstGeom prst="wedgeRoundRectCallout">
            <a:avLst>
              <a:gd name="adj1" fmla="val 148644"/>
              <a:gd name="adj2" fmla="val 101815"/>
              <a:gd name="adj3" fmla="val 16667"/>
            </a:avLst>
          </a:prstGeom>
          <a:noFill/>
          <a:ln w="38100" algn="ctr">
            <a:solidFill>
              <a:srgbClr val="FF0000"/>
            </a:solidFill>
            <a:miter lim="800000"/>
            <a:headEnd/>
            <a:tailEnd/>
          </a:ln>
        </p:spPr>
        <p:txBody>
          <a:bodyPr/>
          <a:lstStyle/>
          <a:p>
            <a:endParaRPr lang="en-US" sz="3200" b="1" dirty="0">
              <a:latin typeface="Arial" pitchFamily="34" charset="0"/>
            </a:endParaRPr>
          </a:p>
        </p:txBody>
      </p:sp>
      <p:sp>
        <p:nvSpPr>
          <p:cNvPr id="132122" name="AutoShape 55"/>
          <p:cNvSpPr>
            <a:spLocks noChangeArrowheads="1"/>
          </p:cNvSpPr>
          <p:nvPr/>
        </p:nvSpPr>
        <p:spPr bwMode="auto">
          <a:xfrm>
            <a:off x="3376613" y="1330325"/>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50000"/>
            </a:schemeClr>
          </a:solidFill>
          <a:ln w="9525">
            <a:noFill/>
            <a:round/>
            <a:headEnd/>
            <a:tailEnd/>
          </a:ln>
        </p:spPr>
        <p:txBody>
          <a:bodyPr wrap="none" anchor="ctr"/>
          <a:lstStyle/>
          <a:p>
            <a:endParaRPr lang="en-US"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67345"/>
                                        </p:tgtEl>
                                        <p:attrNameLst>
                                          <p:attrName>style.visibility</p:attrName>
                                        </p:attrNameLst>
                                      </p:cBhvr>
                                      <p:to>
                                        <p:strVal val="visible"/>
                                      </p:to>
                                    </p:set>
                                    <p:animEffect transition="in" filter="blinds(horizontal)">
                                      <p:cBhvr>
                                        <p:cTn id="15" dur="500"/>
                                        <p:tgtEl>
                                          <p:spTgt spid="56734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67344"/>
                                        </p:tgtEl>
                                        <p:attrNameLst>
                                          <p:attrName>style.visibility</p:attrName>
                                        </p:attrNameLst>
                                      </p:cBhvr>
                                      <p:to>
                                        <p:strVal val="visible"/>
                                      </p:to>
                                    </p:set>
                                    <p:animEffect transition="in" filter="blinds(horizontal)">
                                      <p:cBhvr>
                                        <p:cTn id="18" dur="500"/>
                                        <p:tgtEl>
                                          <p:spTgt spid="567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344" grpId="0"/>
      <p:bldP spid="56734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33123" name="Slide Number Placeholder 4"/>
          <p:cNvSpPr>
            <a:spLocks noGrp="1"/>
          </p:cNvSpPr>
          <p:nvPr>
            <p:ph type="sldNum" sz="quarter" idx="10"/>
          </p:nvPr>
        </p:nvSpPr>
        <p:spPr>
          <a:noFill/>
        </p:spPr>
        <p:txBody>
          <a:bodyPr/>
          <a:lstStyle/>
          <a:p>
            <a:fld id="{DF841445-1672-4773-AB19-9D702033EE95}" type="slidenum">
              <a:rPr lang="x-none" smtClean="0">
                <a:cs typeface="Arial" pitchFamily="34" charset="0"/>
              </a:rPr>
              <a:pPr/>
              <a:t>104</a:t>
            </a:fld>
            <a:endParaRPr lang="en-US">
              <a:cs typeface="Arial" pitchFamily="34" charset="0"/>
            </a:endParaRPr>
          </a:p>
        </p:txBody>
      </p:sp>
      <p:sp>
        <p:nvSpPr>
          <p:cNvPr id="1331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3125" name="Rectangle 3"/>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a:xfrm>
            <a:off x="593725" y="269875"/>
            <a:ext cx="7772400" cy="1143000"/>
          </a:xfrm>
        </p:spPr>
        <p:txBody>
          <a:bodyPr/>
          <a:lstStyle/>
          <a:p>
            <a:r>
              <a:rPr lang="en-US"/>
              <a:t>Multi-Consensus Code</a:t>
            </a:r>
          </a:p>
        </p:txBody>
      </p:sp>
      <p:sp>
        <p:nvSpPr>
          <p:cNvPr id="134147" name="Slide Number Placeholder 4"/>
          <p:cNvSpPr>
            <a:spLocks noGrp="1"/>
          </p:cNvSpPr>
          <p:nvPr>
            <p:ph type="sldNum" sz="quarter" idx="10"/>
          </p:nvPr>
        </p:nvSpPr>
        <p:spPr>
          <a:noFill/>
        </p:spPr>
        <p:txBody>
          <a:bodyPr/>
          <a:lstStyle/>
          <a:p>
            <a:fld id="{7D33ADC4-49FD-4E86-ABEF-A7CEC42150CD}" type="slidenum">
              <a:rPr lang="x-none" smtClean="0">
                <a:cs typeface="Arial" pitchFamily="34" charset="0"/>
              </a:rPr>
              <a:pPr/>
              <a:t>105</a:t>
            </a:fld>
            <a:endParaRPr lang="en-US">
              <a:cs typeface="Arial" pitchFamily="34" charset="0"/>
            </a:endParaRPr>
          </a:p>
        </p:txBody>
      </p:sp>
      <p:sp>
        <p:nvSpPr>
          <p:cNvPr id="13414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4150" name="Text Box 8"/>
          <p:cNvSpPr txBox="1">
            <a:spLocks noChangeArrowheads="1"/>
          </p:cNvSpPr>
          <p:nvPr/>
        </p:nvSpPr>
        <p:spPr bwMode="auto">
          <a:xfrm>
            <a:off x="756771" y="5305583"/>
            <a:ext cx="7614585" cy="1077218"/>
          </a:xfrm>
          <a:prstGeom prst="rect">
            <a:avLst/>
          </a:prstGeom>
          <a:solidFill>
            <a:schemeClr val="bg1"/>
          </a:solidFill>
          <a:ln w="76200" algn="ctr">
            <a:solidFill>
              <a:srgbClr val="FF0000"/>
            </a:solidFill>
            <a:miter lim="800000"/>
            <a:headEnd/>
            <a:tailEnd/>
          </a:ln>
        </p:spPr>
        <p:txBody>
          <a:bodyPr wrap="none">
            <a:spAutoFit/>
          </a:bodyPr>
          <a:lstStyle/>
          <a:p>
            <a:r>
              <a:rPr lang="en-US" sz="3200" dirty="0">
                <a:solidFill>
                  <a:srgbClr val="FFFF00"/>
                </a:solidFill>
                <a:latin typeface="Arial" pitchFamily="34" charset="0"/>
              </a:rPr>
              <a:t>Extends </a:t>
            </a:r>
            <a:r>
              <a:rPr lang="en-US" sz="3200" b="1" dirty="0" err="1">
                <a:solidFill>
                  <a:srgbClr val="FFFF00"/>
                </a:solidFill>
                <a:latin typeface="Courier New" panose="02070309020205020404" pitchFamily="49" charset="0"/>
                <a:cs typeface="Courier New" panose="02070309020205020404" pitchFamily="49" charset="0"/>
              </a:rPr>
              <a:t>ConsensusProtocol</a:t>
            </a:r>
            <a:r>
              <a:rPr lang="en-US" sz="3200" dirty="0">
                <a:solidFill>
                  <a:srgbClr val="FFFF00"/>
                </a:solidFill>
                <a:latin typeface="Arial" pitchFamily="34" charset="0"/>
              </a:rPr>
              <a:t> </a:t>
            </a:r>
          </a:p>
          <a:p>
            <a:r>
              <a:rPr lang="en-US" sz="3200" b="1" dirty="0">
                <a:solidFill>
                  <a:srgbClr val="FFFF00"/>
                </a:solidFill>
                <a:latin typeface="Courier New" panose="02070309020205020404" pitchFamily="49" charset="0"/>
                <a:cs typeface="Courier New" panose="02070309020205020404" pitchFamily="49" charset="0"/>
              </a:rPr>
              <a:t>decide()</a:t>
            </a:r>
            <a:r>
              <a:rPr lang="en-US" sz="3200" dirty="0">
                <a:solidFill>
                  <a:srgbClr val="FFFF00"/>
                </a:solidFill>
                <a:latin typeface="Arial" pitchFamily="34" charset="0"/>
              </a:rPr>
              <a:t> sets j=i-1 and proposes value</a:t>
            </a:r>
          </a:p>
        </p:txBody>
      </p:sp>
      <p:sp>
        <p:nvSpPr>
          <p:cNvPr id="5" name="Rectangle 3">
            <a:extLst>
              <a:ext uri="{FF2B5EF4-FFF2-40B4-BE49-F238E27FC236}">
                <a16:creationId xmlns:a16="http://schemas.microsoft.com/office/drawing/2014/main" id="{30C55B6B-DAA1-C950-716B-E68946D6C7C8}"/>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3F7BB30-3C25-7025-1C35-381B117517F6}"/>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35172" name="Rectangle 4"/>
          <p:cNvSpPr>
            <a:spLocks noGrp="1" noChangeArrowheads="1"/>
          </p:cNvSpPr>
          <p:nvPr>
            <p:ph type="title"/>
          </p:nvPr>
        </p:nvSpPr>
        <p:spPr>
          <a:xfrm>
            <a:off x="593725" y="269875"/>
            <a:ext cx="7772400" cy="1143000"/>
          </a:xfrm>
        </p:spPr>
        <p:txBody>
          <a:bodyPr/>
          <a:lstStyle/>
          <a:p>
            <a:r>
              <a:rPr lang="en-US"/>
              <a:t>Multi-Consensus Code</a:t>
            </a:r>
          </a:p>
        </p:txBody>
      </p:sp>
      <p:sp>
        <p:nvSpPr>
          <p:cNvPr id="135171" name="Slide Number Placeholder 4"/>
          <p:cNvSpPr>
            <a:spLocks noGrp="1"/>
          </p:cNvSpPr>
          <p:nvPr>
            <p:ph type="sldNum" sz="quarter" idx="10"/>
          </p:nvPr>
        </p:nvSpPr>
        <p:spPr>
          <a:noFill/>
        </p:spPr>
        <p:txBody>
          <a:bodyPr/>
          <a:lstStyle/>
          <a:p>
            <a:fld id="{B348D69F-283D-491F-97BA-463AF63AF049}" type="slidenum">
              <a:rPr lang="x-none" smtClean="0">
                <a:cs typeface="Arial" pitchFamily="34" charset="0"/>
              </a:rPr>
              <a:pPr/>
              <a:t>106</a:t>
            </a:fld>
            <a:endParaRPr lang="en-US">
              <a:cs typeface="Arial" pitchFamily="34" charset="0"/>
            </a:endParaRPr>
          </a:p>
        </p:txBody>
      </p:sp>
      <p:sp>
        <p:nvSpPr>
          <p:cNvPr id="13517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5174" name="AutoShape 8"/>
          <p:cNvSpPr>
            <a:spLocks noChangeArrowheads="1"/>
          </p:cNvSpPr>
          <p:nvPr/>
        </p:nvSpPr>
        <p:spPr bwMode="auto">
          <a:xfrm>
            <a:off x="995363" y="1822450"/>
            <a:ext cx="6257925" cy="485775"/>
          </a:xfrm>
          <a:prstGeom prst="wedgeRoundRectCallout">
            <a:avLst>
              <a:gd name="adj1" fmla="val 43102"/>
              <a:gd name="adj2" fmla="val 430718"/>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35175" name="Text Box 9"/>
          <p:cNvSpPr txBox="1">
            <a:spLocks noChangeArrowheads="1"/>
          </p:cNvSpPr>
          <p:nvPr/>
        </p:nvSpPr>
        <p:spPr bwMode="auto">
          <a:xfrm>
            <a:off x="5765800" y="4176533"/>
            <a:ext cx="2414588" cy="1200329"/>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rPr>
              <a:t>Three slots initialized to EMPTY</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57775841-FBAC-5D14-BF0E-224722C35538}"/>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36196"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36195" name="Slide Number Placeholder 4"/>
          <p:cNvSpPr>
            <a:spLocks noGrp="1"/>
          </p:cNvSpPr>
          <p:nvPr>
            <p:ph type="sldNum" sz="quarter" idx="10"/>
          </p:nvPr>
        </p:nvSpPr>
        <p:spPr>
          <a:noFill/>
        </p:spPr>
        <p:txBody>
          <a:bodyPr/>
          <a:lstStyle/>
          <a:p>
            <a:fld id="{2300B298-7335-48FE-AD25-F547DC6AA065}" type="slidenum">
              <a:rPr lang="x-none" smtClean="0">
                <a:cs typeface="Arial" pitchFamily="34" charset="0"/>
              </a:rPr>
              <a:pPr/>
              <a:t>107</a:t>
            </a:fld>
            <a:endParaRPr lang="en-US">
              <a:cs typeface="Arial" pitchFamily="34" charset="0"/>
            </a:endParaRPr>
          </a:p>
        </p:txBody>
      </p:sp>
      <p:sp>
        <p:nvSpPr>
          <p:cNvPr id="13619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6198" name="AutoShape 6"/>
          <p:cNvSpPr>
            <a:spLocks noChangeArrowheads="1"/>
          </p:cNvSpPr>
          <p:nvPr/>
        </p:nvSpPr>
        <p:spPr bwMode="auto">
          <a:xfrm>
            <a:off x="1009650" y="2598738"/>
            <a:ext cx="4687888" cy="485775"/>
          </a:xfrm>
          <a:prstGeom prst="wedgeRoundRectCallout">
            <a:avLst>
              <a:gd name="adj1" fmla="val 46343"/>
              <a:gd name="adj2" fmla="val 320917"/>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36199" name="Text Box 7"/>
          <p:cNvSpPr txBox="1">
            <a:spLocks noChangeArrowheads="1"/>
          </p:cNvSpPr>
          <p:nvPr/>
        </p:nvSpPr>
        <p:spPr bwMode="auto">
          <a:xfrm>
            <a:off x="4460240" y="4349750"/>
            <a:ext cx="3824923" cy="830997"/>
          </a:xfrm>
          <a:prstGeom prst="rect">
            <a:avLst/>
          </a:prstGeom>
          <a:noFill/>
          <a:ln w="38100">
            <a:solidFill>
              <a:srgbClr val="FF0000"/>
            </a:solidFill>
            <a:miter lim="800000"/>
            <a:headEnd/>
            <a:tailEnd/>
          </a:ln>
        </p:spPr>
        <p:txBody>
          <a:bodyPr wrap="square">
            <a:spAutoFit/>
          </a:bodyPr>
          <a:lstStyle/>
          <a:p>
            <a:r>
              <a:rPr lang="en-US" sz="2400" dirty="0">
                <a:solidFill>
                  <a:srgbClr val="FFFF00"/>
                </a:solidFill>
                <a:latin typeface="Arial" pitchFamily="34" charset="0"/>
              </a:rPr>
              <a:t>Assign value 0 to entries 0,1 (or 1 to entries 1,2)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B61B5B3-5960-09C3-7FDF-59D7A3BB8E39}"/>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37220"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37219" name="Slide Number Placeholder 4"/>
          <p:cNvSpPr>
            <a:spLocks noGrp="1"/>
          </p:cNvSpPr>
          <p:nvPr>
            <p:ph type="sldNum" sz="quarter" idx="10"/>
          </p:nvPr>
        </p:nvSpPr>
        <p:spPr>
          <a:noFill/>
        </p:spPr>
        <p:txBody>
          <a:bodyPr/>
          <a:lstStyle/>
          <a:p>
            <a:fld id="{11D7C52D-5795-4F63-82E1-CB7C28957F76}" type="slidenum">
              <a:rPr lang="x-none" smtClean="0">
                <a:cs typeface="Arial" pitchFamily="34" charset="0"/>
              </a:rPr>
              <a:pPr/>
              <a:t>108</a:t>
            </a:fld>
            <a:endParaRPr lang="en-US">
              <a:cs typeface="Arial" pitchFamily="34" charset="0"/>
            </a:endParaRPr>
          </a:p>
        </p:txBody>
      </p:sp>
      <p:sp>
        <p:nvSpPr>
          <p:cNvPr id="13721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7222" name="AutoShape 44"/>
          <p:cNvSpPr>
            <a:spLocks noChangeArrowheads="1"/>
          </p:cNvSpPr>
          <p:nvPr/>
        </p:nvSpPr>
        <p:spPr bwMode="auto">
          <a:xfrm>
            <a:off x="1184275" y="2932113"/>
            <a:ext cx="5770563" cy="485775"/>
          </a:xfrm>
          <a:prstGeom prst="wedgeRoundRectCallout">
            <a:avLst>
              <a:gd name="adj1" fmla="val 44389"/>
              <a:gd name="adj2" fmla="val 276796"/>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37223" name="Text Box 45"/>
          <p:cNvSpPr txBox="1">
            <a:spLocks noChangeArrowheads="1"/>
          </p:cNvSpPr>
          <p:nvPr/>
        </p:nvSpPr>
        <p:spPr bwMode="auto">
          <a:xfrm>
            <a:off x="4967288" y="4687888"/>
            <a:ext cx="3448050"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rPr>
              <a:t>Read the register my thread didn’t assign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681738E-A062-3870-79C6-151EFF07477A}"/>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38246"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38243" name="Slide Number Placeholder 4"/>
          <p:cNvSpPr>
            <a:spLocks noGrp="1"/>
          </p:cNvSpPr>
          <p:nvPr>
            <p:ph type="sldNum" sz="quarter" idx="10"/>
          </p:nvPr>
        </p:nvSpPr>
        <p:spPr>
          <a:noFill/>
        </p:spPr>
        <p:txBody>
          <a:bodyPr/>
          <a:lstStyle/>
          <a:p>
            <a:fld id="{50A986E2-A6BE-488D-9302-B21C0500A84B}" type="slidenum">
              <a:rPr lang="x-none" smtClean="0">
                <a:cs typeface="Arial" pitchFamily="34" charset="0"/>
              </a:rPr>
              <a:pPr/>
              <a:t>109</a:t>
            </a:fld>
            <a:endParaRPr lang="en-US">
              <a:cs typeface="Arial" pitchFamily="34" charset="0"/>
            </a:endParaRPr>
          </a:p>
        </p:txBody>
      </p:sp>
      <p:sp>
        <p:nvSpPr>
          <p:cNvPr id="13824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8247" name="AutoShape 44"/>
          <p:cNvSpPr>
            <a:spLocks noChangeArrowheads="1"/>
          </p:cNvSpPr>
          <p:nvPr/>
        </p:nvSpPr>
        <p:spPr bwMode="auto">
          <a:xfrm>
            <a:off x="1263652" y="3002445"/>
            <a:ext cx="2422524" cy="485775"/>
          </a:xfrm>
          <a:prstGeom prst="wedgeRoundRectCallout">
            <a:avLst>
              <a:gd name="adj1" fmla="val 79703"/>
              <a:gd name="adj2" fmla="val 185292"/>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38248" name="Text Box 45"/>
          <p:cNvSpPr txBox="1">
            <a:spLocks noChangeArrowheads="1"/>
          </p:cNvSpPr>
          <p:nvPr/>
        </p:nvSpPr>
        <p:spPr bwMode="auto">
          <a:xfrm>
            <a:off x="4544219" y="3727450"/>
            <a:ext cx="3182937"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rPr>
              <a:t>Other thread didn’t move, so I win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2E8880D-C768-6C44-96B4-70AA441F0F7A}"/>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a:t>
            </a:r>
            <a:r>
              <a:rPr lang="en-US" sz="2000" b="0" dirty="0">
                <a:solidFill>
                  <a:srgbClr val="FFFF00"/>
                </a:solidFill>
                <a:effectLst/>
                <a:latin typeface="Consolas" panose="020B0609020204030204" pitchFamily="49" charset="0"/>
              </a:rPr>
              <a:t>ds …{</a:t>
            </a:r>
          </a:p>
          <a:p>
            <a:pPr algn="l"/>
            <a:r>
              <a:rPr lang="en-US" sz="2000" b="0" dirty="0">
                <a:solidFill>
                  <a:srgbClr val="FFFF00"/>
                </a:solidFill>
                <a:effectLst/>
                <a:latin typeface="Consolas" panose="020B0609020204030204" pitchFamily="49" charset="0"/>
              </a:rPr>
              <a:t>  Assign2 a = new Assign2(3, EMPTY);</a:t>
            </a:r>
          </a:p>
          <a:p>
            <a:pPr algn="l"/>
            <a:r>
              <a:rPr lang="en-US" sz="2000" b="0" dirty="0">
                <a:solidFill>
                  <a:srgbClr val="FFFF00"/>
                </a:solidFill>
                <a:effectLst/>
                <a:latin typeface="Consolas" panose="020B0609020204030204" pitchFamily="49" charset="0"/>
              </a:rPr>
              <a:t>  public T decide(T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39270"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39267" name="Slide Number Placeholder 4"/>
          <p:cNvSpPr>
            <a:spLocks noGrp="1"/>
          </p:cNvSpPr>
          <p:nvPr>
            <p:ph type="sldNum" sz="quarter" idx="10"/>
          </p:nvPr>
        </p:nvSpPr>
        <p:spPr>
          <a:noFill/>
        </p:spPr>
        <p:txBody>
          <a:bodyPr/>
          <a:lstStyle/>
          <a:p>
            <a:fld id="{BD62B10E-A7A6-47F7-82F3-681F7A72E808}" type="slidenum">
              <a:rPr lang="x-none" smtClean="0">
                <a:cs typeface="Arial" pitchFamily="34" charset="0"/>
              </a:rPr>
              <a:pPr/>
              <a:t>110</a:t>
            </a:fld>
            <a:endParaRPr lang="en-US">
              <a:cs typeface="Arial" pitchFamily="34" charset="0"/>
            </a:endParaRPr>
          </a:p>
        </p:txBody>
      </p:sp>
      <p:sp>
        <p:nvSpPr>
          <p:cNvPr id="13926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39271" name="AutoShape 6"/>
          <p:cNvSpPr>
            <a:spLocks noChangeArrowheads="1"/>
          </p:cNvSpPr>
          <p:nvPr/>
        </p:nvSpPr>
        <p:spPr bwMode="auto">
          <a:xfrm>
            <a:off x="3722688" y="2977187"/>
            <a:ext cx="2544762" cy="485775"/>
          </a:xfrm>
          <a:prstGeom prst="wedgeRoundRectCallout">
            <a:avLst>
              <a:gd name="adj1" fmla="val -10815"/>
              <a:gd name="adj2" fmla="val 117972"/>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39272" name="Text Box 7"/>
          <p:cNvSpPr txBox="1">
            <a:spLocks noChangeArrowheads="1"/>
          </p:cNvSpPr>
          <p:nvPr/>
        </p:nvSpPr>
        <p:spPr bwMode="auto">
          <a:xfrm>
            <a:off x="4367213" y="3921352"/>
            <a:ext cx="3487737"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rPr>
              <a:t>Other thread moved later so I win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A94987D-FCBC-4A2D-0D67-44BD49B5EAB5}"/>
              </a:ext>
            </a:extLst>
          </p:cNvPr>
          <p:cNvSpPr>
            <a:spLocks noChangeArrowheads="1"/>
          </p:cNvSpPr>
          <p:nvPr/>
        </p:nvSpPr>
        <p:spPr bwMode="auto">
          <a:xfrm>
            <a:off x="814388" y="1481138"/>
            <a:ext cx="743743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MultiConsensus</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Assign2</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 EMPTY);</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assign</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i+</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((i+</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3</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==EMPTY||</a:t>
            </a:r>
            <a:r>
              <a:rPr lang="en-US" sz="2000" b="0" dirty="0">
                <a:solidFill>
                  <a:srgbClr val="9CDCFE"/>
                </a:solidFill>
                <a:effectLst/>
                <a:latin typeface="Consolas" panose="020B0609020204030204" pitchFamily="49" charset="0"/>
              </a:rPr>
              <a:t>other</a:t>
            </a:r>
            <a:r>
              <a:rPr lang="en-US" sz="2000" b="0" dirty="0">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1318" name="Rectangle 2"/>
          <p:cNvSpPr>
            <a:spLocks noGrp="1" noChangeArrowheads="1"/>
          </p:cNvSpPr>
          <p:nvPr>
            <p:ph type="title"/>
          </p:nvPr>
        </p:nvSpPr>
        <p:spPr>
          <a:xfrm>
            <a:off x="593725" y="269875"/>
            <a:ext cx="7772400" cy="1143000"/>
          </a:xfrm>
        </p:spPr>
        <p:txBody>
          <a:bodyPr/>
          <a:lstStyle/>
          <a:p>
            <a:r>
              <a:rPr lang="en-US"/>
              <a:t>Multi-Consensus Code</a:t>
            </a:r>
          </a:p>
        </p:txBody>
      </p:sp>
      <p:sp>
        <p:nvSpPr>
          <p:cNvPr id="141315" name="Slide Number Placeholder 4"/>
          <p:cNvSpPr>
            <a:spLocks noGrp="1"/>
          </p:cNvSpPr>
          <p:nvPr>
            <p:ph type="sldNum" sz="quarter" idx="10"/>
          </p:nvPr>
        </p:nvSpPr>
        <p:spPr>
          <a:noFill/>
        </p:spPr>
        <p:txBody>
          <a:bodyPr/>
          <a:lstStyle/>
          <a:p>
            <a:fld id="{F8665806-D0D0-4FFE-A655-6151FA176322}" type="slidenum">
              <a:rPr lang="x-none" smtClean="0">
                <a:cs typeface="Arial" pitchFamily="34" charset="0"/>
              </a:rPr>
              <a:pPr/>
              <a:t>111</a:t>
            </a:fld>
            <a:endParaRPr lang="en-US">
              <a:cs typeface="Arial" pitchFamily="34" charset="0"/>
            </a:endParaRPr>
          </a:p>
        </p:txBody>
      </p:sp>
      <p:sp>
        <p:nvSpPr>
          <p:cNvPr id="14131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rPr>
              <a:t>Art of Multiprocessor Programming</a:t>
            </a:r>
          </a:p>
        </p:txBody>
      </p:sp>
      <p:sp>
        <p:nvSpPr>
          <p:cNvPr id="141320" name="AutoShape 84"/>
          <p:cNvSpPr>
            <a:spLocks noChangeArrowheads="1"/>
          </p:cNvSpPr>
          <p:nvPr/>
        </p:nvSpPr>
        <p:spPr bwMode="auto">
          <a:xfrm>
            <a:off x="1247774" y="3791279"/>
            <a:ext cx="3048001" cy="760413"/>
          </a:xfrm>
          <a:prstGeom prst="wedgeRoundRectCallout">
            <a:avLst>
              <a:gd name="adj1" fmla="val 57148"/>
              <a:gd name="adj2" fmla="val -4907"/>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41321" name="Text Box 85"/>
          <p:cNvSpPr txBox="1">
            <a:spLocks noChangeArrowheads="1"/>
          </p:cNvSpPr>
          <p:nvPr/>
        </p:nvSpPr>
        <p:spPr bwMode="auto">
          <a:xfrm>
            <a:off x="4732338" y="4418013"/>
            <a:ext cx="3487737" cy="830997"/>
          </a:xfrm>
          <a:prstGeom prst="rect">
            <a:avLst/>
          </a:prstGeom>
          <a:noFill/>
          <a:ln w="38100">
            <a:solidFill>
              <a:srgbClr val="FF0000"/>
            </a:solidFill>
            <a:miter lim="800000"/>
            <a:headEnd/>
            <a:tailEnd/>
          </a:ln>
        </p:spPr>
        <p:txBody>
          <a:bodyPr>
            <a:spAutoFit/>
          </a:bodyPr>
          <a:lstStyle/>
          <a:p>
            <a:r>
              <a:rPr lang="en-US" sz="2400" dirty="0">
                <a:solidFill>
                  <a:srgbClr val="FFFF00"/>
                </a:solidFill>
                <a:latin typeface="Arial" pitchFamily="34" charset="0"/>
              </a:rPr>
              <a:t>Other thread moved first, so I lose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2"/>
          <p:cNvSpPr>
            <a:spLocks noGrp="1" noChangeArrowheads="1"/>
          </p:cNvSpPr>
          <p:nvPr>
            <p:ph type="title"/>
          </p:nvPr>
        </p:nvSpPr>
        <p:spPr/>
        <p:txBody>
          <a:bodyPr/>
          <a:lstStyle/>
          <a:p>
            <a:r>
              <a:rPr lang="en-US"/>
              <a:t>Summary</a:t>
            </a:r>
          </a:p>
        </p:txBody>
      </p:sp>
      <p:sp>
        <p:nvSpPr>
          <p:cNvPr id="142339" name="Slide Number Placeholder 4"/>
          <p:cNvSpPr>
            <a:spLocks noGrp="1"/>
          </p:cNvSpPr>
          <p:nvPr>
            <p:ph type="sldNum" sz="quarter" idx="10"/>
          </p:nvPr>
        </p:nvSpPr>
        <p:spPr>
          <a:noFill/>
        </p:spPr>
        <p:txBody>
          <a:bodyPr/>
          <a:lstStyle/>
          <a:p>
            <a:fld id="{95D725FA-BA26-47BC-A71E-6DBC70306202}" type="slidenum">
              <a:rPr lang="x-none" smtClean="0">
                <a:cs typeface="Arial" pitchFamily="34" charset="0"/>
              </a:rPr>
              <a:pPr/>
              <a:t>112</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7A9C7858-19BD-9F17-86B4-029A4B4A396F}"/>
              </a:ext>
            </a:extLst>
          </p:cNvPr>
          <p:cNvSpPr txBox="1"/>
          <p:nvPr/>
        </p:nvSpPr>
        <p:spPr bwMode="auto">
          <a:xfrm>
            <a:off x="1177291" y="2057400"/>
            <a:ext cx="5878284"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a thread can assign atomically to 2 out of 3 array locations</a:t>
            </a:r>
            <a:endParaRPr lang="en-US" sz="2800" i="1" dirty="0">
              <a:solidFill>
                <a:srgbClr val="FFFF00"/>
              </a:solidFill>
            </a:endParaRPr>
          </a:p>
        </p:txBody>
      </p:sp>
      <p:sp>
        <p:nvSpPr>
          <p:cNvPr id="3" name="TextBox 2">
            <a:extLst>
              <a:ext uri="{FF2B5EF4-FFF2-40B4-BE49-F238E27FC236}">
                <a16:creationId xmlns:a16="http://schemas.microsoft.com/office/drawing/2014/main" id="{DC403EBD-E35E-40FF-2118-2E4307BED685}"/>
              </a:ext>
            </a:extLst>
          </p:cNvPr>
          <p:cNvSpPr txBox="1"/>
          <p:nvPr/>
        </p:nvSpPr>
        <p:spPr bwMode="auto">
          <a:xfrm>
            <a:off x="1177292" y="3864099"/>
            <a:ext cx="17468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Therefore</a:t>
            </a:r>
          </a:p>
        </p:txBody>
      </p:sp>
      <p:sp>
        <p:nvSpPr>
          <p:cNvPr id="4" name="TextBox 3">
            <a:extLst>
              <a:ext uri="{FF2B5EF4-FFF2-40B4-BE49-F238E27FC236}">
                <a16:creationId xmlns:a16="http://schemas.microsoft.com/office/drawing/2014/main" id="{30349B59-49EC-4B9A-3C92-B2D6F57DABB6}"/>
              </a:ext>
            </a:extLst>
          </p:cNvPr>
          <p:cNvSpPr txBox="1"/>
          <p:nvPr/>
        </p:nvSpPr>
        <p:spPr bwMode="auto">
          <a:xfrm>
            <a:off x="2015491" y="3176193"/>
            <a:ext cx="532964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Then we can solve 2-consensus</a:t>
            </a:r>
          </a:p>
        </p:txBody>
      </p:sp>
      <p:sp>
        <p:nvSpPr>
          <p:cNvPr id="5" name="TextBox 4">
            <a:extLst>
              <a:ext uri="{FF2B5EF4-FFF2-40B4-BE49-F238E27FC236}">
                <a16:creationId xmlns:a16="http://schemas.microsoft.com/office/drawing/2014/main" id="{F7D12954-265B-6AEC-A5F2-4ABA05AEE53D}"/>
              </a:ext>
            </a:extLst>
          </p:cNvPr>
          <p:cNvSpPr txBox="1"/>
          <p:nvPr/>
        </p:nvSpPr>
        <p:spPr bwMode="auto">
          <a:xfrm>
            <a:off x="2015491" y="4552005"/>
            <a:ext cx="499490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wait-free multi-assignment</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4F4D9B23-C686-3805-CEE9-ABFE08DBB93D}"/>
              </a:ext>
            </a:extLst>
          </p:cNvPr>
          <p:cNvSpPr txBox="1"/>
          <p:nvPr/>
        </p:nvSpPr>
        <p:spPr bwMode="auto">
          <a:xfrm>
            <a:off x="2015491" y="5239912"/>
            <a:ext cx="444825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read/write registers</a:t>
            </a:r>
            <a:endParaRPr lang="en-US" altLang="ja-JP"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2"/>
          <p:cNvSpPr>
            <a:spLocks noGrp="1" noChangeArrowheads="1"/>
          </p:cNvSpPr>
          <p:nvPr>
            <p:ph type="title"/>
          </p:nvPr>
        </p:nvSpPr>
        <p:spPr/>
        <p:txBody>
          <a:bodyPr/>
          <a:lstStyle/>
          <a:p>
            <a:r>
              <a:rPr lang="en-US"/>
              <a:t>Read-Modify-Write Objects</a:t>
            </a:r>
          </a:p>
        </p:txBody>
      </p:sp>
      <p:sp>
        <p:nvSpPr>
          <p:cNvPr id="143363" name="Slide Number Placeholder 4"/>
          <p:cNvSpPr>
            <a:spLocks noGrp="1"/>
          </p:cNvSpPr>
          <p:nvPr>
            <p:ph type="sldNum" sz="quarter" idx="10"/>
          </p:nvPr>
        </p:nvSpPr>
        <p:spPr>
          <a:noFill/>
        </p:spPr>
        <p:txBody>
          <a:bodyPr/>
          <a:lstStyle/>
          <a:p>
            <a:fld id="{7B90D235-209C-482E-9AB8-06C22BD67804}" type="slidenum">
              <a:rPr lang="x-none" smtClean="0">
                <a:cs typeface="Arial" pitchFamily="34" charset="0"/>
              </a:rPr>
              <a:pPr/>
              <a:t>113</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80EA4C69-DF31-980C-186F-5E91BF709206}"/>
              </a:ext>
            </a:extLst>
          </p:cNvPr>
          <p:cNvSpPr txBox="1"/>
          <p:nvPr/>
        </p:nvSpPr>
        <p:spPr bwMode="auto">
          <a:xfrm>
            <a:off x="1748791" y="2567215"/>
            <a:ext cx="222068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Method call</a:t>
            </a:r>
            <a:endParaRPr lang="en-US" sz="2800" dirty="0">
              <a:solidFill>
                <a:srgbClr val="FFFF00"/>
              </a:solidFill>
              <a:latin typeface="Courier New" pitchFamily="49" charset="0"/>
            </a:endParaRPr>
          </a:p>
        </p:txBody>
      </p:sp>
      <p:sp>
        <p:nvSpPr>
          <p:cNvPr id="5" name="TextBox 4">
            <a:extLst>
              <a:ext uri="{FF2B5EF4-FFF2-40B4-BE49-F238E27FC236}">
                <a16:creationId xmlns:a16="http://schemas.microsoft.com/office/drawing/2014/main" id="{BA88C0AF-8717-0497-6D06-0000E4118D0A}"/>
              </a:ext>
            </a:extLst>
          </p:cNvPr>
          <p:cNvSpPr txBox="1"/>
          <p:nvPr/>
        </p:nvSpPr>
        <p:spPr bwMode="auto">
          <a:xfrm>
            <a:off x="2653667" y="3946948"/>
            <a:ext cx="358793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Replaces </a:t>
            </a:r>
            <a:r>
              <a:rPr lang="en-US" sz="2800" b="1" dirty="0">
                <a:solidFill>
                  <a:schemeClr val="bg2"/>
                </a:solidFill>
              </a:rPr>
              <a:t>x</a:t>
            </a:r>
            <a:r>
              <a:rPr lang="en-US" sz="2800" dirty="0">
                <a:solidFill>
                  <a:srgbClr val="FFFF00"/>
                </a:solidFill>
              </a:rPr>
              <a:t> with </a:t>
            </a:r>
            <a:r>
              <a:rPr lang="en-US" sz="2800" b="1" dirty="0">
                <a:solidFill>
                  <a:schemeClr val="bg2"/>
                </a:solidFill>
                <a:latin typeface="Courier New" pitchFamily="49" charset="0"/>
                <a:cs typeface="Courier New" pitchFamily="49" charset="0"/>
              </a:rPr>
              <a:t>f</a:t>
            </a:r>
            <a:r>
              <a:rPr lang="en-US" sz="2800" b="1" dirty="0">
                <a:solidFill>
                  <a:schemeClr val="bg2"/>
                </a:solidFill>
              </a:rPr>
              <a:t>(x)</a:t>
            </a:r>
            <a:endParaRPr lang="en-US" sz="2800" dirty="0">
              <a:solidFill>
                <a:schemeClr val="bg2"/>
              </a:solidFill>
            </a:endParaRPr>
          </a:p>
        </p:txBody>
      </p:sp>
      <p:sp>
        <p:nvSpPr>
          <p:cNvPr id="7" name="TextBox 3">
            <a:extLst>
              <a:ext uri="{FF2B5EF4-FFF2-40B4-BE49-F238E27FC236}">
                <a16:creationId xmlns:a16="http://schemas.microsoft.com/office/drawing/2014/main" id="{05D81860-FC28-877F-E17B-6B8660D6FC11}"/>
              </a:ext>
            </a:extLst>
          </p:cNvPr>
          <p:cNvSpPr txBox="1"/>
          <p:nvPr/>
        </p:nvSpPr>
        <p:spPr bwMode="auto">
          <a:xfrm>
            <a:off x="2653667" y="3250330"/>
            <a:ext cx="492904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Returns object’s prior value </a:t>
            </a:r>
            <a:r>
              <a:rPr lang="en-US" sz="2800" b="1" dirty="0">
                <a:solidFill>
                  <a:schemeClr val="bg2"/>
                </a:solidFill>
              </a:rPr>
              <a:t>x</a:t>
            </a:r>
            <a:endParaRPr lang="en-US" sz="2800" dirty="0">
              <a:solidFill>
                <a:schemeClr val="bg2"/>
              </a:solidFill>
            </a:endParaRPr>
          </a:p>
        </p:txBody>
      </p:sp>
      <p:sp>
        <p:nvSpPr>
          <p:cNvPr id="8" name="TextBox 7">
            <a:extLst>
              <a:ext uri="{FF2B5EF4-FFF2-40B4-BE49-F238E27FC236}">
                <a16:creationId xmlns:a16="http://schemas.microsoft.com/office/drawing/2014/main" id="{58B560AB-9F7D-78B6-96E3-D8C1650F8995}"/>
              </a:ext>
            </a:extLst>
          </p:cNvPr>
          <p:cNvSpPr txBox="1"/>
          <p:nvPr/>
        </p:nvSpPr>
        <p:spPr bwMode="auto">
          <a:xfrm>
            <a:off x="2643131" y="4582181"/>
            <a:ext cx="379861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For some function </a:t>
            </a:r>
            <a:r>
              <a:rPr lang="en-US" sz="2800" b="1" dirty="0">
                <a:solidFill>
                  <a:schemeClr val="bg2"/>
                </a:solidFill>
                <a:latin typeface="Courier New" pitchFamily="49" charset="0"/>
                <a:cs typeface="Courier New" pitchFamily="49" charset="0"/>
              </a:rPr>
              <a:t>f()</a:t>
            </a:r>
            <a:r>
              <a:rPr lang="en-US" sz="2800" dirty="0">
                <a:solidFill>
                  <a:srgbClr val="FFFF00"/>
                </a:solidFill>
              </a:rPr>
              <a:t> </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Grp="1" noChangeArrowheads="1"/>
          </p:cNvSpPr>
          <p:nvPr>
            <p:ph type="title"/>
          </p:nvPr>
        </p:nvSpPr>
        <p:spPr/>
        <p:txBody>
          <a:bodyPr/>
          <a:lstStyle/>
          <a:p>
            <a:r>
              <a:rPr lang="en-US"/>
              <a:t>Read-Modify-Write</a:t>
            </a:r>
          </a:p>
        </p:txBody>
      </p:sp>
      <p:sp>
        <p:nvSpPr>
          <p:cNvPr id="144387" name="Slide Number Placeholder 4"/>
          <p:cNvSpPr>
            <a:spLocks noGrp="1"/>
          </p:cNvSpPr>
          <p:nvPr>
            <p:ph type="sldNum" sz="quarter" idx="10"/>
          </p:nvPr>
        </p:nvSpPr>
        <p:spPr>
          <a:noFill/>
        </p:spPr>
        <p:txBody>
          <a:bodyPr/>
          <a:lstStyle/>
          <a:p>
            <a:fld id="{8D15AE49-9CAE-4D19-ABB5-07A91BC64663}" type="slidenum">
              <a:rPr lang="x-none" smtClean="0">
                <a:cs typeface="Arial" pitchFamily="34" charset="0"/>
              </a:rPr>
              <a:pPr/>
              <a:t>114</a:t>
            </a:fld>
            <a:endParaRPr lang="en-US">
              <a:cs typeface="Arial" pitchFamily="34" charset="0"/>
            </a:endParaRPr>
          </a:p>
        </p:txBody>
      </p:sp>
      <p:sp>
        <p:nvSpPr>
          <p:cNvPr id="144388" name="Rectangle 3"/>
          <p:cNvSpPr>
            <a:spLocks noChangeArrowheads="1"/>
          </p:cNvSpPr>
          <p:nvPr/>
        </p:nvSpPr>
        <p:spPr bwMode="auto">
          <a:xfrm>
            <a:off x="838200" y="1752600"/>
            <a:ext cx="73152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mumble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Rectangle 3"/>
          <p:cNvSpPr>
            <a:spLocks noChangeArrowheads="1"/>
          </p:cNvSpPr>
          <p:nvPr/>
        </p:nvSpPr>
        <p:spPr bwMode="auto">
          <a:xfrm>
            <a:off x="838200" y="1752600"/>
            <a:ext cx="7315200" cy="4154984"/>
          </a:xfrm>
          <a:prstGeom prst="rect">
            <a:avLst/>
          </a:prstGeom>
          <a:solidFill>
            <a:schemeClr val="tx1"/>
          </a:solidFill>
          <a:ln w="9525">
            <a:noFill/>
            <a:miter lim="800000"/>
            <a:headEnd/>
            <a:tailEnd/>
          </a:ln>
        </p:spPr>
        <p:txBody>
          <a:bodyPr>
            <a:spAutoFit/>
          </a:bodyPr>
          <a:lstStyle/>
          <a:p>
            <a:pPr algn="l"/>
            <a:r>
              <a:rPr lang="en-US" sz="2400" b="0">
                <a:solidFill>
                  <a:srgbClr val="569CD6"/>
                </a:solidFill>
                <a:effectLst/>
                <a:latin typeface="Consolas" panose="020B0609020204030204" pitchFamily="49" charset="0"/>
              </a:rPr>
              <a:t>public</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abstract</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class</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RMWRegister</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private</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public</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synchronized</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DCDCAA"/>
                </a:solidFill>
                <a:effectLst/>
                <a:latin typeface="Consolas" panose="020B0609020204030204" pitchFamily="49" charset="0"/>
              </a:rPr>
              <a:t>getAndMumble</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prior</a:t>
            </a:r>
            <a:r>
              <a:rPr lang="en-US" sz="2400" b="0">
                <a:solidFill>
                  <a:srgbClr val="D4D4D4"/>
                </a:solidFill>
                <a:effectLst/>
                <a:latin typeface="Consolas" panose="020B0609020204030204" pitchFamily="49" charset="0"/>
              </a:rPr>
              <a:t>  =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 = </a:t>
            </a:r>
            <a:r>
              <a:rPr lang="en-US" sz="2400" b="0">
                <a:solidFill>
                  <a:srgbClr val="DCDCAA"/>
                </a:solidFill>
                <a:effectLst/>
                <a:latin typeface="Consolas" panose="020B0609020204030204" pitchFamily="49" charset="0"/>
              </a:rPr>
              <a:t>mumble</a:t>
            </a:r>
            <a:r>
              <a:rPr lang="en-US" sz="2400" b="0">
                <a:solidFill>
                  <a:srgbClr val="D4D4D4"/>
                </a:solidFill>
                <a:effectLst/>
                <a:latin typeface="Consolas" panose="020B0609020204030204" pitchFamily="49" charset="0"/>
              </a:rPr>
              <a:t>(</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r>
              <a:rPr lang="en-US" sz="2400" b="0">
                <a:solidFill>
                  <a:srgbClr val="C586C0"/>
                </a:solidFill>
                <a:effectLst/>
                <a:latin typeface="Consolas" panose="020B0609020204030204" pitchFamily="49" charset="0"/>
              </a:rPr>
              <a:t>return</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prior</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endParaRPr lang="en-US" sz="2400" b="0" dirty="0">
              <a:solidFill>
                <a:srgbClr val="D4D4D4"/>
              </a:solidFill>
              <a:effectLst/>
              <a:latin typeface="Consolas" panose="020B0609020204030204" pitchFamily="49" charset="0"/>
            </a:endParaRPr>
          </a:p>
        </p:txBody>
      </p:sp>
      <p:sp>
        <p:nvSpPr>
          <p:cNvPr id="145413" name="Rectangle 4"/>
          <p:cNvSpPr>
            <a:spLocks noGrp="1" noChangeArrowheads="1"/>
          </p:cNvSpPr>
          <p:nvPr>
            <p:ph type="title"/>
          </p:nvPr>
        </p:nvSpPr>
        <p:spPr/>
        <p:txBody>
          <a:bodyPr/>
          <a:lstStyle/>
          <a:p>
            <a:r>
              <a:rPr lang="en-US"/>
              <a:t>Read-Modify-Write</a:t>
            </a:r>
          </a:p>
        </p:txBody>
      </p:sp>
      <p:sp>
        <p:nvSpPr>
          <p:cNvPr id="145411" name="Slide Number Placeholder 4"/>
          <p:cNvSpPr>
            <a:spLocks noGrp="1"/>
          </p:cNvSpPr>
          <p:nvPr>
            <p:ph type="sldNum" sz="quarter" idx="10"/>
          </p:nvPr>
        </p:nvSpPr>
        <p:spPr>
          <a:noFill/>
        </p:spPr>
        <p:txBody>
          <a:bodyPr/>
          <a:lstStyle/>
          <a:p>
            <a:fld id="{8FA3642A-DDF1-4E1D-BDEC-EDA2CD3FAC22}" type="slidenum">
              <a:rPr lang="x-none" smtClean="0">
                <a:cs typeface="Arial" pitchFamily="34" charset="0"/>
              </a:rPr>
              <a:pPr/>
              <a:t>115</a:t>
            </a:fld>
            <a:endParaRPr lang="en-US">
              <a:cs typeface="Arial" pitchFamily="34" charset="0"/>
            </a:endParaRPr>
          </a:p>
        </p:txBody>
      </p:sp>
      <p:sp>
        <p:nvSpPr>
          <p:cNvPr id="14541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45414" name="AutoShape 6"/>
          <p:cNvSpPr>
            <a:spLocks noChangeArrowheads="1"/>
          </p:cNvSpPr>
          <p:nvPr/>
        </p:nvSpPr>
        <p:spPr bwMode="auto">
          <a:xfrm>
            <a:off x="1606550" y="3614738"/>
            <a:ext cx="3636963" cy="411162"/>
          </a:xfrm>
          <a:prstGeom prst="wedgeRoundRectCallout">
            <a:avLst>
              <a:gd name="adj1" fmla="val 57069"/>
              <a:gd name="adj2" fmla="val 286292"/>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45415" name="Text Box 7"/>
          <p:cNvSpPr txBox="1">
            <a:spLocks noChangeArrowheads="1"/>
          </p:cNvSpPr>
          <p:nvPr/>
        </p:nvSpPr>
        <p:spPr bwMode="auto">
          <a:xfrm>
            <a:off x="4165600" y="5105401"/>
            <a:ext cx="3187700" cy="519112"/>
          </a:xfrm>
          <a:prstGeom prst="rect">
            <a:avLst/>
          </a:prstGeom>
          <a:solidFill>
            <a:schemeClr val="bg1"/>
          </a:solid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Return prior value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39621AB-F745-CFD6-F5AD-1D7FFB0CDE4E}"/>
              </a:ext>
            </a:extLst>
          </p:cNvPr>
          <p:cNvSpPr>
            <a:spLocks noChangeArrowheads="1"/>
          </p:cNvSpPr>
          <p:nvPr/>
        </p:nvSpPr>
        <p:spPr bwMode="auto">
          <a:xfrm>
            <a:off x="838200" y="1752600"/>
            <a:ext cx="7315200" cy="4154984"/>
          </a:xfrm>
          <a:prstGeom prst="rect">
            <a:avLst/>
          </a:prstGeom>
          <a:solidFill>
            <a:schemeClr val="tx1"/>
          </a:solidFill>
          <a:ln w="9525">
            <a:noFill/>
            <a:miter lim="800000"/>
            <a:headEnd/>
            <a:tailEnd/>
          </a:ln>
        </p:spPr>
        <p:txBody>
          <a:bodyPr>
            <a:spAutoFit/>
          </a:bodyPr>
          <a:lstStyle/>
          <a:p>
            <a:pPr algn="l"/>
            <a:r>
              <a:rPr lang="en-US" sz="2400" b="0">
                <a:solidFill>
                  <a:srgbClr val="569CD6"/>
                </a:solidFill>
                <a:effectLst/>
                <a:latin typeface="Consolas" panose="020B0609020204030204" pitchFamily="49" charset="0"/>
              </a:rPr>
              <a:t>public</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abstract</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class</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RMWRegister</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private</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public</a:t>
            </a:r>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569CD6"/>
                </a:solidFill>
                <a:effectLst/>
                <a:latin typeface="Consolas" panose="020B0609020204030204" pitchFamily="49" charset="0"/>
              </a:rPr>
              <a:t>synchronized</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DCDCAA"/>
                </a:solidFill>
                <a:effectLst/>
                <a:latin typeface="Consolas" panose="020B0609020204030204" pitchFamily="49" charset="0"/>
              </a:rPr>
              <a:t>getAndMumble</a:t>
            </a:r>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r>
              <a:rPr lang="en-US" sz="2400" b="0">
                <a:solidFill>
                  <a:srgbClr val="4EC9B0"/>
                </a:solidFill>
                <a:effectLst/>
                <a:latin typeface="Consolas" panose="020B0609020204030204" pitchFamily="49" charset="0"/>
              </a:rPr>
              <a:t>int</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prior</a:t>
            </a:r>
            <a:r>
              <a:rPr lang="en-US" sz="2400" b="0">
                <a:solidFill>
                  <a:srgbClr val="D4D4D4"/>
                </a:solidFill>
                <a:effectLst/>
                <a:latin typeface="Consolas" panose="020B0609020204030204" pitchFamily="49" charset="0"/>
              </a:rPr>
              <a:t>  =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 = </a:t>
            </a:r>
            <a:r>
              <a:rPr lang="en-US" sz="2400" b="0">
                <a:solidFill>
                  <a:srgbClr val="DCDCAA"/>
                </a:solidFill>
                <a:effectLst/>
                <a:latin typeface="Consolas" panose="020B0609020204030204" pitchFamily="49" charset="0"/>
              </a:rPr>
              <a:t>mumble</a:t>
            </a:r>
            <a:r>
              <a:rPr lang="en-US" sz="2400" b="0">
                <a:solidFill>
                  <a:srgbClr val="D4D4D4"/>
                </a:solidFill>
                <a:effectLst/>
                <a:latin typeface="Consolas" panose="020B0609020204030204" pitchFamily="49" charset="0"/>
              </a:rPr>
              <a:t>(</a:t>
            </a:r>
            <a:r>
              <a:rPr lang="en-US" sz="2400" b="0">
                <a:solidFill>
                  <a:srgbClr val="9CDCFE"/>
                </a:solidFill>
                <a:effectLst/>
                <a:latin typeface="Consolas" panose="020B0609020204030204" pitchFamily="49" charset="0"/>
              </a:rPr>
              <a:t>value</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r>
              <a:rPr lang="en-US" sz="2400" b="0">
                <a:solidFill>
                  <a:srgbClr val="C586C0"/>
                </a:solidFill>
                <a:effectLst/>
                <a:latin typeface="Consolas" panose="020B0609020204030204" pitchFamily="49" charset="0"/>
              </a:rPr>
              <a:t>return</a:t>
            </a:r>
            <a:r>
              <a:rPr lang="en-US" sz="2400" b="0">
                <a:solidFill>
                  <a:srgbClr val="D4D4D4"/>
                </a:solidFill>
                <a:effectLst/>
                <a:latin typeface="Consolas" panose="020B0609020204030204" pitchFamily="49" charset="0"/>
              </a:rPr>
              <a:t> </a:t>
            </a:r>
            <a:r>
              <a:rPr lang="en-US" sz="2400" b="0">
                <a:solidFill>
                  <a:srgbClr val="9CDCFE"/>
                </a:solidFill>
                <a:effectLst/>
                <a:latin typeface="Consolas" panose="020B0609020204030204" pitchFamily="49" charset="0"/>
              </a:rPr>
              <a:t>prior</a:t>
            </a:r>
            <a:r>
              <a:rPr lang="en-US" sz="2400" b="0">
                <a:solidFill>
                  <a:srgbClr val="D4D4D4"/>
                </a:solidFill>
                <a:effectLst/>
                <a:latin typeface="Consolas" panose="020B0609020204030204" pitchFamily="49" charset="0"/>
              </a:rPr>
              <a:t>;</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p>
          <a:p>
            <a:pPr algn="l"/>
            <a:r>
              <a:rPr lang="en-US" sz="2400" b="0">
                <a:solidFill>
                  <a:srgbClr val="D4D4D4"/>
                </a:solidFill>
                <a:effectLst/>
                <a:latin typeface="Consolas" panose="020B0609020204030204" pitchFamily="49" charset="0"/>
              </a:rPr>
              <a:t> </a:t>
            </a:r>
            <a:endParaRPr lang="en-US" sz="2400" b="0" dirty="0">
              <a:solidFill>
                <a:srgbClr val="D4D4D4"/>
              </a:solidFill>
              <a:effectLst/>
              <a:latin typeface="Consolas" panose="020B0609020204030204" pitchFamily="49" charset="0"/>
            </a:endParaRPr>
          </a:p>
        </p:txBody>
      </p:sp>
      <p:sp>
        <p:nvSpPr>
          <p:cNvPr id="146437" name="Rectangle 4"/>
          <p:cNvSpPr>
            <a:spLocks noGrp="1" noChangeArrowheads="1"/>
          </p:cNvSpPr>
          <p:nvPr>
            <p:ph type="title"/>
          </p:nvPr>
        </p:nvSpPr>
        <p:spPr/>
        <p:txBody>
          <a:bodyPr/>
          <a:lstStyle/>
          <a:p>
            <a:r>
              <a:rPr lang="en-US"/>
              <a:t>Read-Modify-Write</a:t>
            </a:r>
          </a:p>
        </p:txBody>
      </p:sp>
      <p:sp>
        <p:nvSpPr>
          <p:cNvPr id="146435" name="Slide Number Placeholder 4"/>
          <p:cNvSpPr>
            <a:spLocks noGrp="1"/>
          </p:cNvSpPr>
          <p:nvPr>
            <p:ph type="sldNum" sz="quarter" idx="10"/>
          </p:nvPr>
        </p:nvSpPr>
        <p:spPr>
          <a:noFill/>
        </p:spPr>
        <p:txBody>
          <a:bodyPr/>
          <a:lstStyle/>
          <a:p>
            <a:fld id="{A668DB8C-7853-4DDB-9133-A79A4F560550}" type="slidenum">
              <a:rPr lang="x-none" smtClean="0">
                <a:cs typeface="Arial" pitchFamily="34" charset="0"/>
              </a:rPr>
              <a:pPr/>
              <a:t>116</a:t>
            </a:fld>
            <a:endParaRPr lang="en-US">
              <a:cs typeface="Arial" pitchFamily="34" charset="0"/>
            </a:endParaRPr>
          </a:p>
        </p:txBody>
      </p:sp>
      <p:sp>
        <p:nvSpPr>
          <p:cNvPr id="14643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46438" name="AutoShape 6"/>
          <p:cNvSpPr>
            <a:spLocks noChangeArrowheads="1"/>
          </p:cNvSpPr>
          <p:nvPr/>
        </p:nvSpPr>
        <p:spPr bwMode="auto">
          <a:xfrm>
            <a:off x="1620838" y="4008438"/>
            <a:ext cx="4200525" cy="366712"/>
          </a:xfrm>
          <a:prstGeom prst="wedgeRoundRectCallout">
            <a:avLst>
              <a:gd name="adj1" fmla="val 39681"/>
              <a:gd name="adj2" fmla="val 221431"/>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46439" name="Text Box 7"/>
          <p:cNvSpPr txBox="1">
            <a:spLocks noChangeArrowheads="1"/>
          </p:cNvSpPr>
          <p:nvPr/>
        </p:nvSpPr>
        <p:spPr bwMode="auto">
          <a:xfrm>
            <a:off x="3124200" y="5105401"/>
            <a:ext cx="5021262"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Apply function to current value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2"/>
          <p:cNvSpPr>
            <a:spLocks noGrp="1" noChangeArrowheads="1"/>
          </p:cNvSpPr>
          <p:nvPr>
            <p:ph type="title"/>
          </p:nvPr>
        </p:nvSpPr>
        <p:spPr/>
        <p:txBody>
          <a:bodyPr/>
          <a:lstStyle/>
          <a:p>
            <a:r>
              <a:rPr lang="en-US"/>
              <a:t>RMW Everywhere!</a:t>
            </a:r>
          </a:p>
        </p:txBody>
      </p:sp>
      <p:sp>
        <p:nvSpPr>
          <p:cNvPr id="147459" name="Slide Number Placeholder 4"/>
          <p:cNvSpPr>
            <a:spLocks noGrp="1"/>
          </p:cNvSpPr>
          <p:nvPr>
            <p:ph type="sldNum" sz="quarter" idx="10"/>
          </p:nvPr>
        </p:nvSpPr>
        <p:spPr>
          <a:noFill/>
        </p:spPr>
        <p:txBody>
          <a:bodyPr/>
          <a:lstStyle/>
          <a:p>
            <a:fld id="{FAB14A97-26F8-43AC-AED2-2B439E396600}" type="slidenum">
              <a:rPr lang="x-none" smtClean="0">
                <a:cs typeface="Arial" pitchFamily="34" charset="0"/>
              </a:rPr>
              <a:pPr/>
              <a:t>117</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
        <p:nvSpPr>
          <p:cNvPr id="2" name="TextBox 1">
            <a:extLst>
              <a:ext uri="{FF2B5EF4-FFF2-40B4-BE49-F238E27FC236}">
                <a16:creationId xmlns:a16="http://schemas.microsoft.com/office/drawing/2014/main" id="{ED773B7C-77EA-3CB2-A208-43B1C8BF2342}"/>
              </a:ext>
            </a:extLst>
          </p:cNvPr>
          <p:cNvSpPr txBox="1"/>
          <p:nvPr/>
        </p:nvSpPr>
        <p:spPr bwMode="auto">
          <a:xfrm>
            <a:off x="558166" y="2364921"/>
            <a:ext cx="742841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Most hardware synchronization instructions</a:t>
            </a:r>
            <a:endParaRPr lang="en-US" sz="2800" dirty="0">
              <a:solidFill>
                <a:srgbClr val="FFFF00"/>
              </a:solidFill>
              <a:latin typeface="Courier New" pitchFamily="49" charset="0"/>
            </a:endParaRPr>
          </a:p>
        </p:txBody>
      </p:sp>
      <p:sp>
        <p:nvSpPr>
          <p:cNvPr id="3" name="TextBox 2">
            <a:extLst>
              <a:ext uri="{FF2B5EF4-FFF2-40B4-BE49-F238E27FC236}">
                <a16:creationId xmlns:a16="http://schemas.microsoft.com/office/drawing/2014/main" id="{2B8A0AC4-1ECF-8E11-5D94-0AC13DF30340}"/>
              </a:ext>
            </a:extLst>
          </p:cNvPr>
          <p:cNvSpPr txBox="1"/>
          <p:nvPr/>
        </p:nvSpPr>
        <p:spPr bwMode="auto">
          <a:xfrm>
            <a:off x="558167" y="3744654"/>
            <a:ext cx="18200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 rest</a:t>
            </a:r>
          </a:p>
        </p:txBody>
      </p:sp>
      <p:sp>
        <p:nvSpPr>
          <p:cNvPr id="4" name="TextBox 3">
            <a:extLst>
              <a:ext uri="{FF2B5EF4-FFF2-40B4-BE49-F238E27FC236}">
                <a16:creationId xmlns:a16="http://schemas.microsoft.com/office/drawing/2014/main" id="{F2632BF4-65C6-FA05-F382-735BFECDC9E5}"/>
              </a:ext>
            </a:extLst>
          </p:cNvPr>
          <p:cNvSpPr txBox="1"/>
          <p:nvPr/>
        </p:nvSpPr>
        <p:spPr bwMode="auto">
          <a:xfrm>
            <a:off x="1443992" y="3048036"/>
            <a:ext cx="333538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are RMW methods</a:t>
            </a:r>
          </a:p>
        </p:txBody>
      </p:sp>
      <p:sp>
        <p:nvSpPr>
          <p:cNvPr id="5" name="TextBox 4">
            <a:extLst>
              <a:ext uri="{FF2B5EF4-FFF2-40B4-BE49-F238E27FC236}">
                <a16:creationId xmlns:a16="http://schemas.microsoft.com/office/drawing/2014/main" id="{8D5D5127-72CD-1D52-AE98-E4059C23BE69}"/>
              </a:ext>
            </a:extLst>
          </p:cNvPr>
          <p:cNvSpPr txBox="1"/>
          <p:nvPr/>
        </p:nvSpPr>
        <p:spPr bwMode="auto">
          <a:xfrm>
            <a:off x="1433457" y="4379887"/>
            <a:ext cx="779599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Can be easily transformed into RMW methods</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4"/>
          <p:cNvSpPr>
            <a:spLocks noGrp="1" noChangeArrowheads="1"/>
          </p:cNvSpPr>
          <p:nvPr>
            <p:ph type="title"/>
          </p:nvPr>
        </p:nvSpPr>
        <p:spPr/>
        <p:txBody>
          <a:bodyPr/>
          <a:lstStyle/>
          <a:p>
            <a:r>
              <a:rPr lang="en-US"/>
              <a:t>Example: Read</a:t>
            </a:r>
          </a:p>
        </p:txBody>
      </p:sp>
      <p:sp>
        <p:nvSpPr>
          <p:cNvPr id="148483" name="Slide Number Placeholder 4"/>
          <p:cNvSpPr>
            <a:spLocks noGrp="1"/>
          </p:cNvSpPr>
          <p:nvPr>
            <p:ph type="sldNum" sz="quarter" idx="10"/>
          </p:nvPr>
        </p:nvSpPr>
        <p:spPr>
          <a:noFill/>
        </p:spPr>
        <p:txBody>
          <a:bodyPr/>
          <a:lstStyle/>
          <a:p>
            <a:fld id="{1B9DE161-1028-4128-AE5D-B8DCC186455E}" type="slidenum">
              <a:rPr lang="x-none" smtClean="0">
                <a:cs typeface="Arial" pitchFamily="34" charset="0"/>
              </a:rPr>
              <a:pPr/>
              <a:t>118</a:t>
            </a:fld>
            <a:endParaRPr lang="en-US">
              <a:cs typeface="Arial" pitchFamily="34" charset="0"/>
            </a:endParaRPr>
          </a:p>
        </p:txBody>
      </p:sp>
      <p:sp>
        <p:nvSpPr>
          <p:cNvPr id="148484" name="Rectangle 3"/>
          <p:cNvSpPr>
            <a:spLocks noChangeArrowheads="1"/>
          </p:cNvSpPr>
          <p:nvPr/>
        </p:nvSpPr>
        <p:spPr bwMode="auto">
          <a:xfrm>
            <a:off x="838200" y="1752600"/>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3E1B8BA-696A-204B-CC33-499994FAF352}"/>
              </a:ext>
            </a:extLst>
          </p:cNvPr>
          <p:cNvSpPr>
            <a:spLocks noChangeArrowheads="1"/>
          </p:cNvSpPr>
          <p:nvPr/>
        </p:nvSpPr>
        <p:spPr bwMode="auto">
          <a:xfrm>
            <a:off x="838200" y="1752600"/>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49509" name="Rectangle 4"/>
          <p:cNvSpPr>
            <a:spLocks noGrp="1" noChangeArrowheads="1"/>
          </p:cNvSpPr>
          <p:nvPr>
            <p:ph type="title"/>
          </p:nvPr>
        </p:nvSpPr>
        <p:spPr/>
        <p:txBody>
          <a:bodyPr/>
          <a:lstStyle/>
          <a:p>
            <a:r>
              <a:rPr lang="en-US"/>
              <a:t>Example: Read</a:t>
            </a:r>
          </a:p>
        </p:txBody>
      </p:sp>
      <p:sp>
        <p:nvSpPr>
          <p:cNvPr id="149507" name="Slide Number Placeholder 4"/>
          <p:cNvSpPr>
            <a:spLocks noGrp="1"/>
          </p:cNvSpPr>
          <p:nvPr>
            <p:ph type="sldNum" sz="quarter" idx="10"/>
          </p:nvPr>
        </p:nvSpPr>
        <p:spPr>
          <a:noFill/>
        </p:spPr>
        <p:txBody>
          <a:bodyPr/>
          <a:lstStyle/>
          <a:p>
            <a:fld id="{2A6F00CB-80C6-492C-98A9-0E3C66148921}" type="slidenum">
              <a:rPr lang="x-none" smtClean="0">
                <a:cs typeface="Arial" pitchFamily="34" charset="0"/>
              </a:rPr>
              <a:pPr/>
              <a:t>119</a:t>
            </a:fld>
            <a:endParaRPr lang="en-US">
              <a:cs typeface="Arial" pitchFamily="34" charset="0"/>
            </a:endParaRPr>
          </a:p>
        </p:txBody>
      </p:sp>
      <p:sp>
        <p:nvSpPr>
          <p:cNvPr id="14950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49510" name="AutoShape 6"/>
          <p:cNvSpPr>
            <a:spLocks noChangeArrowheads="1"/>
          </p:cNvSpPr>
          <p:nvPr/>
        </p:nvSpPr>
        <p:spPr bwMode="auto">
          <a:xfrm>
            <a:off x="1381125" y="3298032"/>
            <a:ext cx="2849245" cy="366712"/>
          </a:xfrm>
          <a:prstGeom prst="wedgeRoundRectCallout">
            <a:avLst>
              <a:gd name="adj1" fmla="val 34014"/>
              <a:gd name="adj2" fmla="val 183333"/>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49511" name="Text Box 7"/>
          <p:cNvSpPr txBox="1">
            <a:spLocks noChangeArrowheads="1"/>
          </p:cNvSpPr>
          <p:nvPr/>
        </p:nvSpPr>
        <p:spPr bwMode="auto">
          <a:xfrm>
            <a:off x="3040698" y="4336792"/>
            <a:ext cx="3708400" cy="1077218"/>
          </a:xfrm>
          <a:prstGeom prst="rect">
            <a:avLst/>
          </a:prstGeom>
          <a:noFill/>
          <a:ln w="38100">
            <a:solidFill>
              <a:srgbClr val="FF0000"/>
            </a:solidFill>
            <a:miter lim="800000"/>
            <a:headEnd/>
            <a:tailEnd/>
          </a:ln>
        </p:spPr>
        <p:txBody>
          <a:bodyPr>
            <a:spAutoFit/>
          </a:bodyPr>
          <a:lstStyle/>
          <a:p>
            <a:r>
              <a:rPr lang="en-US" sz="3200" dirty="0">
                <a:solidFill>
                  <a:srgbClr val="FFFF00"/>
                </a:solidFill>
                <a:latin typeface="Arial" pitchFamily="34" charset="0"/>
                <a:cs typeface="Arial" pitchFamily="34" charset="0"/>
              </a:rPr>
              <a:t>apply f(x)=x, the identity function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Rectangle 4"/>
          <p:cNvSpPr>
            <a:spLocks noGrp="1" noChangeArrowheads="1"/>
          </p:cNvSpPr>
          <p:nvPr>
            <p:ph type="title"/>
          </p:nvPr>
        </p:nvSpPr>
        <p:spPr/>
        <p:txBody>
          <a:bodyPr/>
          <a:lstStyle/>
          <a:p>
            <a:r>
              <a:rPr lang="en-US"/>
              <a:t>Example: getAndSet</a:t>
            </a:r>
          </a:p>
        </p:txBody>
      </p:sp>
      <p:sp>
        <p:nvSpPr>
          <p:cNvPr id="150531" name="Slide Number Placeholder 4"/>
          <p:cNvSpPr>
            <a:spLocks noGrp="1"/>
          </p:cNvSpPr>
          <p:nvPr>
            <p:ph type="sldNum" sz="quarter" idx="10"/>
          </p:nvPr>
        </p:nvSpPr>
        <p:spPr>
          <a:noFill/>
        </p:spPr>
        <p:txBody>
          <a:bodyPr/>
          <a:lstStyle/>
          <a:p>
            <a:fld id="{E62A8F97-8A4C-4DB0-B5F9-F815766FB4F6}" type="slidenum">
              <a:rPr lang="x-none" smtClean="0">
                <a:cs typeface="Arial" pitchFamily="34" charset="0"/>
              </a:rPr>
              <a:pPr/>
              <a:t>120</a:t>
            </a:fld>
            <a:endParaRPr lang="en-US">
              <a:cs typeface="Arial" pitchFamily="34" charset="0"/>
            </a:endParaRPr>
          </a:p>
        </p:txBody>
      </p:sp>
      <p:sp>
        <p:nvSpPr>
          <p:cNvPr id="150532" name="Rectangle 3"/>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584BA25-80F1-57F8-FC3B-7B0B58C1365D}"/>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51557" name="Rectangle 4"/>
          <p:cNvSpPr>
            <a:spLocks noGrp="1" noChangeArrowheads="1"/>
          </p:cNvSpPr>
          <p:nvPr>
            <p:ph type="title"/>
          </p:nvPr>
        </p:nvSpPr>
        <p:spPr/>
        <p:txBody>
          <a:bodyPr/>
          <a:lstStyle/>
          <a:p>
            <a:r>
              <a:rPr lang="en-US"/>
              <a:t>Example: getAndSet (swap)</a:t>
            </a:r>
          </a:p>
        </p:txBody>
      </p:sp>
      <p:sp>
        <p:nvSpPr>
          <p:cNvPr id="151555" name="Slide Number Placeholder 4"/>
          <p:cNvSpPr>
            <a:spLocks noGrp="1"/>
          </p:cNvSpPr>
          <p:nvPr>
            <p:ph type="sldNum" sz="quarter" idx="10"/>
          </p:nvPr>
        </p:nvSpPr>
        <p:spPr>
          <a:noFill/>
        </p:spPr>
        <p:txBody>
          <a:bodyPr/>
          <a:lstStyle/>
          <a:p>
            <a:fld id="{B152E181-E3AD-4253-85DA-93D86CE9C496}" type="slidenum">
              <a:rPr lang="x-none" smtClean="0">
                <a:cs typeface="Arial" pitchFamily="34" charset="0"/>
              </a:rPr>
              <a:pPr/>
              <a:t>121</a:t>
            </a:fld>
            <a:endParaRPr lang="en-US" dirty="0">
              <a:cs typeface="Arial" pitchFamily="34" charset="0"/>
            </a:endParaRPr>
          </a:p>
        </p:txBody>
      </p:sp>
      <p:sp>
        <p:nvSpPr>
          <p:cNvPr id="15155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51558" name="AutoShape 6"/>
          <p:cNvSpPr>
            <a:spLocks noChangeArrowheads="1"/>
          </p:cNvSpPr>
          <p:nvPr/>
        </p:nvSpPr>
        <p:spPr bwMode="auto">
          <a:xfrm>
            <a:off x="1283336" y="3563621"/>
            <a:ext cx="1640839" cy="432118"/>
          </a:xfrm>
          <a:prstGeom prst="wedgeRoundRectCallout">
            <a:avLst>
              <a:gd name="adj1" fmla="val 52968"/>
              <a:gd name="adj2" fmla="val 233551"/>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1559" name="Text Box 7"/>
          <p:cNvSpPr txBox="1">
            <a:spLocks noChangeArrowheads="1"/>
          </p:cNvSpPr>
          <p:nvPr/>
        </p:nvSpPr>
        <p:spPr bwMode="auto">
          <a:xfrm>
            <a:off x="2103755" y="5019140"/>
            <a:ext cx="3005137" cy="519112"/>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f(x)=v is constant</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4"/>
          <p:cNvSpPr>
            <a:spLocks noGrp="1" noChangeArrowheads="1"/>
          </p:cNvSpPr>
          <p:nvPr>
            <p:ph type="title"/>
          </p:nvPr>
        </p:nvSpPr>
        <p:spPr/>
        <p:txBody>
          <a:bodyPr/>
          <a:lstStyle/>
          <a:p>
            <a:r>
              <a:rPr lang="en-US"/>
              <a:t>getAndIncrement</a:t>
            </a:r>
          </a:p>
        </p:txBody>
      </p:sp>
      <p:sp>
        <p:nvSpPr>
          <p:cNvPr id="152579" name="Slide Number Placeholder 4"/>
          <p:cNvSpPr>
            <a:spLocks noGrp="1"/>
          </p:cNvSpPr>
          <p:nvPr>
            <p:ph type="sldNum" sz="quarter" idx="10"/>
          </p:nvPr>
        </p:nvSpPr>
        <p:spPr>
          <a:noFill/>
        </p:spPr>
        <p:txBody>
          <a:bodyPr/>
          <a:lstStyle/>
          <a:p>
            <a:fld id="{9D850F9E-12D8-43A8-900A-0D735308CE8A}" type="slidenum">
              <a:rPr lang="x-none" smtClean="0">
                <a:cs typeface="Arial" pitchFamily="34" charset="0"/>
              </a:rPr>
              <a:pPr/>
              <a:t>122</a:t>
            </a:fld>
            <a:endParaRPr lang="en-US">
              <a:cs typeface="Arial" pitchFamily="34" charset="0"/>
            </a:endParaRPr>
          </a:p>
        </p:txBody>
      </p:sp>
      <p:sp>
        <p:nvSpPr>
          <p:cNvPr id="152580" name="Rectangle 3"/>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B2FDB08-BC8B-2650-33D5-54FBB2AA54FC}"/>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53605" name="Rectangle 4"/>
          <p:cNvSpPr>
            <a:spLocks noGrp="1" noChangeArrowheads="1"/>
          </p:cNvSpPr>
          <p:nvPr>
            <p:ph type="title"/>
          </p:nvPr>
        </p:nvSpPr>
        <p:spPr/>
        <p:txBody>
          <a:bodyPr/>
          <a:lstStyle/>
          <a:p>
            <a:r>
              <a:rPr lang="en-US"/>
              <a:t>getAndIncrement</a:t>
            </a:r>
          </a:p>
        </p:txBody>
      </p:sp>
      <p:sp>
        <p:nvSpPr>
          <p:cNvPr id="153603" name="Slide Number Placeholder 4"/>
          <p:cNvSpPr>
            <a:spLocks noGrp="1"/>
          </p:cNvSpPr>
          <p:nvPr>
            <p:ph type="sldNum" sz="quarter" idx="10"/>
          </p:nvPr>
        </p:nvSpPr>
        <p:spPr>
          <a:noFill/>
        </p:spPr>
        <p:txBody>
          <a:bodyPr/>
          <a:lstStyle/>
          <a:p>
            <a:fld id="{D94857B1-19A5-4620-9AEF-D686D492E10C}" type="slidenum">
              <a:rPr lang="x-none" smtClean="0">
                <a:cs typeface="Arial" pitchFamily="34" charset="0"/>
              </a:rPr>
              <a:pPr/>
              <a:t>123</a:t>
            </a:fld>
            <a:endParaRPr lang="en-US">
              <a:cs typeface="Arial" pitchFamily="34" charset="0"/>
            </a:endParaRPr>
          </a:p>
        </p:txBody>
      </p:sp>
      <p:sp>
        <p:nvSpPr>
          <p:cNvPr id="15360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53607" name="AutoShape 6"/>
          <p:cNvSpPr>
            <a:spLocks noChangeArrowheads="1"/>
          </p:cNvSpPr>
          <p:nvPr/>
        </p:nvSpPr>
        <p:spPr bwMode="auto">
          <a:xfrm>
            <a:off x="1276351" y="3645426"/>
            <a:ext cx="2609850" cy="428625"/>
          </a:xfrm>
          <a:prstGeom prst="wedgeRoundRectCallout">
            <a:avLst>
              <a:gd name="adj1" fmla="val 4588"/>
              <a:gd name="adj2" fmla="val 207037"/>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3608" name="Text Box 7"/>
          <p:cNvSpPr txBox="1">
            <a:spLocks noChangeArrowheads="1"/>
          </p:cNvSpPr>
          <p:nvPr/>
        </p:nvSpPr>
        <p:spPr bwMode="auto">
          <a:xfrm>
            <a:off x="1758950" y="4957494"/>
            <a:ext cx="1889125"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f(x) = x+1</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9" name="Rectangle 4"/>
          <p:cNvSpPr>
            <a:spLocks noGrp="1" noChangeArrowheads="1"/>
          </p:cNvSpPr>
          <p:nvPr>
            <p:ph type="title"/>
          </p:nvPr>
        </p:nvSpPr>
        <p:spPr/>
        <p:txBody>
          <a:bodyPr/>
          <a:lstStyle/>
          <a:p>
            <a:r>
              <a:rPr lang="en-US"/>
              <a:t>getAndAdd</a:t>
            </a:r>
          </a:p>
        </p:txBody>
      </p:sp>
      <p:sp>
        <p:nvSpPr>
          <p:cNvPr id="154627" name="Slide Number Placeholder 4"/>
          <p:cNvSpPr>
            <a:spLocks noGrp="1"/>
          </p:cNvSpPr>
          <p:nvPr>
            <p:ph type="sldNum" sz="quarter" idx="10"/>
          </p:nvPr>
        </p:nvSpPr>
        <p:spPr>
          <a:noFill/>
        </p:spPr>
        <p:txBody>
          <a:bodyPr/>
          <a:lstStyle/>
          <a:p>
            <a:fld id="{F22DE66B-C84A-4F93-A0B6-663EB44D0DA2}" type="slidenum">
              <a:rPr lang="x-none" smtClean="0">
                <a:cs typeface="Arial" pitchFamily="34" charset="0"/>
              </a:rPr>
              <a:pPr/>
              <a:t>124</a:t>
            </a:fld>
            <a:endParaRPr lang="en-US">
              <a:cs typeface="Arial" pitchFamily="34" charset="0"/>
            </a:endParaRPr>
          </a:p>
        </p:txBody>
      </p:sp>
      <p:sp>
        <p:nvSpPr>
          <p:cNvPr id="154628" name="Rectangle 3"/>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B145E7F-090F-62D9-1560-6CDF341DA307}"/>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55653" name="Rectangle 4"/>
          <p:cNvSpPr>
            <a:spLocks noGrp="1" noChangeArrowheads="1"/>
          </p:cNvSpPr>
          <p:nvPr>
            <p:ph type="title"/>
          </p:nvPr>
        </p:nvSpPr>
        <p:spPr/>
        <p:txBody>
          <a:bodyPr/>
          <a:lstStyle/>
          <a:p>
            <a:r>
              <a:rPr lang="en-US"/>
              <a:t>Example: getAndAdd</a:t>
            </a:r>
          </a:p>
        </p:txBody>
      </p:sp>
      <p:sp>
        <p:nvSpPr>
          <p:cNvPr id="155651" name="Slide Number Placeholder 4"/>
          <p:cNvSpPr>
            <a:spLocks noGrp="1"/>
          </p:cNvSpPr>
          <p:nvPr>
            <p:ph type="sldNum" sz="quarter" idx="10"/>
          </p:nvPr>
        </p:nvSpPr>
        <p:spPr>
          <a:noFill/>
        </p:spPr>
        <p:txBody>
          <a:bodyPr/>
          <a:lstStyle/>
          <a:p>
            <a:fld id="{8F1B938D-0205-4DB7-938E-6CC999785F83}" type="slidenum">
              <a:rPr lang="x-none" smtClean="0">
                <a:cs typeface="Arial" pitchFamily="34" charset="0"/>
              </a:rPr>
              <a:pPr/>
              <a:t>125</a:t>
            </a:fld>
            <a:endParaRPr lang="en-US">
              <a:cs typeface="Arial" pitchFamily="34" charset="0"/>
            </a:endParaRPr>
          </a:p>
        </p:txBody>
      </p:sp>
      <p:sp>
        <p:nvSpPr>
          <p:cNvPr id="15565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55654" name="AutoShape 6"/>
          <p:cNvSpPr>
            <a:spLocks noChangeArrowheads="1"/>
          </p:cNvSpPr>
          <p:nvPr/>
        </p:nvSpPr>
        <p:spPr bwMode="auto">
          <a:xfrm>
            <a:off x="1270635" y="3621614"/>
            <a:ext cx="2806065" cy="428625"/>
          </a:xfrm>
          <a:prstGeom prst="wedgeRoundRectCallout">
            <a:avLst>
              <a:gd name="adj1" fmla="val 4588"/>
              <a:gd name="adj2" fmla="val 207037"/>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5655" name="Text Box 7"/>
          <p:cNvSpPr txBox="1">
            <a:spLocks noChangeArrowheads="1"/>
          </p:cNvSpPr>
          <p:nvPr/>
        </p:nvSpPr>
        <p:spPr bwMode="auto">
          <a:xfrm>
            <a:off x="1765300" y="4760387"/>
            <a:ext cx="1997075"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f(x) = </a:t>
            </a:r>
            <a:r>
              <a:rPr lang="en-US" dirty="0" err="1">
                <a:solidFill>
                  <a:srgbClr val="FFFF00"/>
                </a:solidFill>
                <a:latin typeface="Arial" pitchFamily="34" charset="0"/>
                <a:cs typeface="Arial" pitchFamily="34" charset="0"/>
              </a:rPr>
              <a:t>x+a</a:t>
            </a:r>
            <a:endParaRPr lang="en-US" dirty="0">
              <a:solidFill>
                <a:srgbClr val="FFFF00"/>
              </a:solidFill>
              <a:latin typeface="Arial" pitchFamily="34" charset="0"/>
              <a:cs typeface="Arial"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4"/>
          <p:cNvSpPr>
            <a:spLocks noGrp="1" noChangeArrowheads="1"/>
          </p:cNvSpPr>
          <p:nvPr>
            <p:ph type="title"/>
          </p:nvPr>
        </p:nvSpPr>
        <p:spPr/>
        <p:txBody>
          <a:bodyPr/>
          <a:lstStyle/>
          <a:p>
            <a:r>
              <a:rPr lang="en-US"/>
              <a:t>compareAndSet</a:t>
            </a:r>
          </a:p>
        </p:txBody>
      </p:sp>
      <p:sp>
        <p:nvSpPr>
          <p:cNvPr id="156675" name="Slide Number Placeholder 4"/>
          <p:cNvSpPr>
            <a:spLocks noGrp="1"/>
          </p:cNvSpPr>
          <p:nvPr>
            <p:ph type="sldNum" sz="quarter" idx="10"/>
          </p:nvPr>
        </p:nvSpPr>
        <p:spPr>
          <a:noFill/>
        </p:spPr>
        <p:txBody>
          <a:bodyPr/>
          <a:lstStyle/>
          <a:p>
            <a:fld id="{A5A8DE0A-7086-4F8D-A22A-D28407B5164A}" type="slidenum">
              <a:rPr lang="x-none" smtClean="0">
                <a:cs typeface="Arial" pitchFamily="34" charset="0"/>
              </a:rPr>
              <a:pPr/>
              <a:t>126</a:t>
            </a:fld>
            <a:endParaRPr lang="en-US">
              <a:cs typeface="Arial" pitchFamily="34" charset="0"/>
            </a:endParaRPr>
          </a:p>
        </p:txBody>
      </p:sp>
      <p:sp>
        <p:nvSpPr>
          <p:cNvPr id="156676" name="Rectangle 3"/>
          <p:cNvSpPr>
            <a:spLocks noChangeArrowheads="1"/>
          </p:cNvSpPr>
          <p:nvPr/>
        </p:nvSpPr>
        <p:spPr bwMode="auto">
          <a:xfrm>
            <a:off x="838200" y="1752600"/>
            <a:ext cx="76200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CASObject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Tree>
    <p:extLst>
      <p:ext uri="{BB962C8B-B14F-4D97-AF65-F5344CB8AC3E}">
        <p14:creationId xmlns:p14="http://schemas.microsoft.com/office/powerpoint/2010/main" val="35988105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E142BA70-D587-7AB9-BE32-97AF960E2753}"/>
              </a:ext>
            </a:extLst>
          </p:cNvPr>
          <p:cNvSpPr>
            <a:spLocks noChangeArrowheads="1"/>
          </p:cNvSpPr>
          <p:nvPr/>
        </p:nvSpPr>
        <p:spPr bwMode="auto">
          <a:xfrm>
            <a:off x="838200" y="1752600"/>
            <a:ext cx="76200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CASObject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157701" name="Rectangle 4"/>
          <p:cNvSpPr>
            <a:spLocks noGrp="1" noChangeArrowheads="1"/>
          </p:cNvSpPr>
          <p:nvPr>
            <p:ph type="title"/>
          </p:nvPr>
        </p:nvSpPr>
        <p:spPr/>
        <p:txBody>
          <a:bodyPr/>
          <a:lstStyle/>
          <a:p>
            <a:r>
              <a:rPr lang="en-US"/>
              <a:t>compareAndSet</a:t>
            </a:r>
          </a:p>
        </p:txBody>
      </p:sp>
      <p:sp>
        <p:nvSpPr>
          <p:cNvPr id="157699" name="Slide Number Placeholder 4"/>
          <p:cNvSpPr>
            <a:spLocks noGrp="1"/>
          </p:cNvSpPr>
          <p:nvPr>
            <p:ph type="sldNum" sz="quarter" idx="10"/>
          </p:nvPr>
        </p:nvSpPr>
        <p:spPr>
          <a:noFill/>
        </p:spPr>
        <p:txBody>
          <a:bodyPr/>
          <a:lstStyle/>
          <a:p>
            <a:fld id="{E63886FD-F264-4ABA-8276-B4BF2FD8BEE2}" type="slidenum">
              <a:rPr lang="x-none" smtClean="0">
                <a:cs typeface="Arial" pitchFamily="34" charset="0"/>
              </a:rPr>
              <a:pPr/>
              <a:t>127</a:t>
            </a:fld>
            <a:endParaRPr lang="en-US">
              <a:cs typeface="Arial" pitchFamily="34" charset="0"/>
            </a:endParaRPr>
          </a:p>
        </p:txBody>
      </p:sp>
      <p:sp>
        <p:nvSpPr>
          <p:cNvPr id="15769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57702" name="AutoShape 6"/>
          <p:cNvSpPr>
            <a:spLocks noChangeArrowheads="1"/>
          </p:cNvSpPr>
          <p:nvPr/>
        </p:nvSpPr>
        <p:spPr bwMode="auto">
          <a:xfrm>
            <a:off x="3455989" y="2718009"/>
            <a:ext cx="1706562" cy="473075"/>
          </a:xfrm>
          <a:prstGeom prst="wedgeRoundRectCallout">
            <a:avLst>
              <a:gd name="adj1" fmla="val 21755"/>
              <a:gd name="adj2" fmla="val 452685"/>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7703" name="Text Box 7"/>
          <p:cNvSpPr txBox="1">
            <a:spLocks noChangeArrowheads="1"/>
          </p:cNvSpPr>
          <p:nvPr/>
        </p:nvSpPr>
        <p:spPr bwMode="auto">
          <a:xfrm>
            <a:off x="3332481" y="5314950"/>
            <a:ext cx="4268470" cy="523220"/>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If value is as expected, …</a:t>
            </a:r>
          </a:p>
        </p:txBody>
      </p:sp>
      <p:sp>
        <p:nvSpPr>
          <p:cNvPr id="157704" name="AutoShape 8"/>
          <p:cNvSpPr>
            <a:spLocks noChangeArrowheads="1"/>
          </p:cNvSpPr>
          <p:nvPr/>
        </p:nvSpPr>
        <p:spPr bwMode="auto">
          <a:xfrm>
            <a:off x="1137708" y="3632736"/>
            <a:ext cx="2491318" cy="427037"/>
          </a:xfrm>
          <a:prstGeom prst="wedgeRoundRectCallout">
            <a:avLst>
              <a:gd name="adj1" fmla="val 60133"/>
              <a:gd name="adj2" fmla="val 317410"/>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Tree>
    <p:extLst>
      <p:ext uri="{BB962C8B-B14F-4D97-AF65-F5344CB8AC3E}">
        <p14:creationId xmlns:p14="http://schemas.microsoft.com/office/powerpoint/2010/main" val="10032576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9ED7A902-5661-63F7-BFEB-9E52ECC6637C}"/>
              </a:ext>
            </a:extLst>
          </p:cNvPr>
          <p:cNvSpPr>
            <a:spLocks noChangeArrowheads="1"/>
          </p:cNvSpPr>
          <p:nvPr/>
        </p:nvSpPr>
        <p:spPr bwMode="auto">
          <a:xfrm>
            <a:off x="838200" y="1752600"/>
            <a:ext cx="76200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CASObject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158725" name="Rectangle 4"/>
          <p:cNvSpPr>
            <a:spLocks noGrp="1" noChangeArrowheads="1"/>
          </p:cNvSpPr>
          <p:nvPr>
            <p:ph type="title"/>
          </p:nvPr>
        </p:nvSpPr>
        <p:spPr/>
        <p:txBody>
          <a:bodyPr/>
          <a:lstStyle/>
          <a:p>
            <a:r>
              <a:rPr lang="en-US"/>
              <a:t>compareAndSet</a:t>
            </a:r>
          </a:p>
        </p:txBody>
      </p:sp>
      <p:sp>
        <p:nvSpPr>
          <p:cNvPr id="158723" name="Slide Number Placeholder 4"/>
          <p:cNvSpPr>
            <a:spLocks noGrp="1"/>
          </p:cNvSpPr>
          <p:nvPr>
            <p:ph type="sldNum" sz="quarter" idx="10"/>
          </p:nvPr>
        </p:nvSpPr>
        <p:spPr>
          <a:noFill/>
        </p:spPr>
        <p:txBody>
          <a:bodyPr/>
          <a:lstStyle/>
          <a:p>
            <a:fld id="{D6E943F6-95C8-4E83-8F1F-57C1F33BF603}" type="slidenum">
              <a:rPr lang="x-none" smtClean="0">
                <a:cs typeface="Arial" pitchFamily="34" charset="0"/>
              </a:rPr>
              <a:pPr/>
              <a:t>128</a:t>
            </a:fld>
            <a:endParaRPr lang="en-US">
              <a:cs typeface="Arial" pitchFamily="34" charset="0"/>
            </a:endParaRPr>
          </a:p>
        </p:txBody>
      </p:sp>
      <p:sp>
        <p:nvSpPr>
          <p:cNvPr id="1587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58726" name="AutoShape 10"/>
          <p:cNvSpPr>
            <a:spLocks noChangeArrowheads="1"/>
          </p:cNvSpPr>
          <p:nvPr/>
        </p:nvSpPr>
        <p:spPr bwMode="auto">
          <a:xfrm>
            <a:off x="3382962" y="2953068"/>
            <a:ext cx="1684338" cy="473075"/>
          </a:xfrm>
          <a:prstGeom prst="wedgeRoundRectCallout">
            <a:avLst>
              <a:gd name="adj1" fmla="val 21972"/>
              <a:gd name="adj2" fmla="val 331676"/>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8727" name="Text Box 11"/>
          <p:cNvSpPr txBox="1">
            <a:spLocks noChangeArrowheads="1"/>
          </p:cNvSpPr>
          <p:nvPr/>
        </p:nvSpPr>
        <p:spPr bwMode="auto">
          <a:xfrm>
            <a:off x="3546157" y="4852972"/>
            <a:ext cx="2204085"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 replace it</a:t>
            </a:r>
          </a:p>
        </p:txBody>
      </p:sp>
      <p:sp>
        <p:nvSpPr>
          <p:cNvPr id="158728" name="AutoShape 12"/>
          <p:cNvSpPr>
            <a:spLocks noChangeArrowheads="1"/>
          </p:cNvSpPr>
          <p:nvPr/>
        </p:nvSpPr>
        <p:spPr bwMode="auto">
          <a:xfrm>
            <a:off x="1206500" y="3567753"/>
            <a:ext cx="2688590" cy="427037"/>
          </a:xfrm>
          <a:prstGeom prst="wedgeRoundRectCallout">
            <a:avLst>
              <a:gd name="adj1" fmla="val 75706"/>
              <a:gd name="adj2" fmla="val 238352"/>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Tree>
    <p:extLst>
      <p:ext uri="{BB962C8B-B14F-4D97-AF65-F5344CB8AC3E}">
        <p14:creationId xmlns:p14="http://schemas.microsoft.com/office/powerpoint/2010/main" val="29003366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DFBD0D2-8BC1-DF45-0545-CEA39EFEEB2A}"/>
              </a:ext>
            </a:extLst>
          </p:cNvPr>
          <p:cNvSpPr>
            <a:spLocks noChangeArrowheads="1"/>
          </p:cNvSpPr>
          <p:nvPr/>
        </p:nvSpPr>
        <p:spPr bwMode="auto">
          <a:xfrm>
            <a:off x="838200" y="1752600"/>
            <a:ext cx="76200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CASObject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159749" name="Rectangle 4"/>
          <p:cNvSpPr>
            <a:spLocks noGrp="1" noChangeArrowheads="1"/>
          </p:cNvSpPr>
          <p:nvPr>
            <p:ph type="title"/>
          </p:nvPr>
        </p:nvSpPr>
        <p:spPr/>
        <p:txBody>
          <a:bodyPr/>
          <a:lstStyle/>
          <a:p>
            <a:r>
              <a:rPr lang="en-US"/>
              <a:t>compareAndSet</a:t>
            </a:r>
          </a:p>
        </p:txBody>
      </p:sp>
      <p:sp>
        <p:nvSpPr>
          <p:cNvPr id="159747" name="Slide Number Placeholder 4"/>
          <p:cNvSpPr>
            <a:spLocks noGrp="1"/>
          </p:cNvSpPr>
          <p:nvPr>
            <p:ph type="sldNum" sz="quarter" idx="10"/>
          </p:nvPr>
        </p:nvSpPr>
        <p:spPr>
          <a:noFill/>
        </p:spPr>
        <p:txBody>
          <a:bodyPr/>
          <a:lstStyle/>
          <a:p>
            <a:fld id="{035A433B-88CD-4C9D-88F2-A9DFB6E7292E}" type="slidenum">
              <a:rPr lang="x-none" smtClean="0">
                <a:cs typeface="Arial" pitchFamily="34" charset="0"/>
              </a:rPr>
              <a:pPr/>
              <a:t>129</a:t>
            </a:fld>
            <a:endParaRPr lang="en-US">
              <a:cs typeface="Arial" pitchFamily="34" charset="0"/>
            </a:endParaRPr>
          </a:p>
        </p:txBody>
      </p:sp>
      <p:sp>
        <p:nvSpPr>
          <p:cNvPr id="15974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59750" name="AutoShape 6"/>
          <p:cNvSpPr>
            <a:spLocks noChangeArrowheads="1"/>
          </p:cNvSpPr>
          <p:nvPr/>
        </p:nvSpPr>
        <p:spPr bwMode="auto">
          <a:xfrm>
            <a:off x="3643312" y="3609557"/>
            <a:ext cx="1843088" cy="473075"/>
          </a:xfrm>
          <a:prstGeom prst="wedgeRoundRectCallout">
            <a:avLst>
              <a:gd name="adj1" fmla="val -4690"/>
              <a:gd name="adj2" fmla="val 246981"/>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59751" name="Text Box 7"/>
          <p:cNvSpPr txBox="1">
            <a:spLocks noChangeArrowheads="1"/>
          </p:cNvSpPr>
          <p:nvPr/>
        </p:nvSpPr>
        <p:spPr bwMode="auto">
          <a:xfrm>
            <a:off x="2973705" y="5159791"/>
            <a:ext cx="2969895"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Report success</a:t>
            </a:r>
          </a:p>
        </p:txBody>
      </p:sp>
    </p:spTree>
    <p:extLst>
      <p:ext uri="{BB962C8B-B14F-4D97-AF65-F5344CB8AC3E}">
        <p14:creationId xmlns:p14="http://schemas.microsoft.com/office/powerpoint/2010/main" val="42301593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DE682132-723D-6952-F242-AE53A1D5C4DE}"/>
              </a:ext>
            </a:extLst>
          </p:cNvPr>
          <p:cNvSpPr>
            <a:spLocks noChangeArrowheads="1"/>
          </p:cNvSpPr>
          <p:nvPr/>
        </p:nvSpPr>
        <p:spPr bwMode="auto">
          <a:xfrm>
            <a:off x="838200" y="1752600"/>
            <a:ext cx="76200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CASObject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160773" name="Rectangle 4"/>
          <p:cNvSpPr>
            <a:spLocks noGrp="1" noChangeArrowheads="1"/>
          </p:cNvSpPr>
          <p:nvPr>
            <p:ph type="title"/>
          </p:nvPr>
        </p:nvSpPr>
        <p:spPr/>
        <p:txBody>
          <a:bodyPr/>
          <a:lstStyle/>
          <a:p>
            <a:r>
              <a:rPr lang="en-US"/>
              <a:t>compareAndSet</a:t>
            </a:r>
          </a:p>
        </p:txBody>
      </p:sp>
      <p:sp>
        <p:nvSpPr>
          <p:cNvPr id="160771" name="Slide Number Placeholder 4"/>
          <p:cNvSpPr>
            <a:spLocks noGrp="1"/>
          </p:cNvSpPr>
          <p:nvPr>
            <p:ph type="sldNum" sz="quarter" idx="10"/>
          </p:nvPr>
        </p:nvSpPr>
        <p:spPr>
          <a:noFill/>
        </p:spPr>
        <p:txBody>
          <a:bodyPr/>
          <a:lstStyle/>
          <a:p>
            <a:fld id="{2F8DFF56-FD3A-4D70-BE4E-787BC971CDFE}" type="slidenum">
              <a:rPr lang="x-none" smtClean="0">
                <a:cs typeface="Arial" pitchFamily="34" charset="0"/>
              </a:rPr>
              <a:pPr/>
              <a:t>130</a:t>
            </a:fld>
            <a:endParaRPr lang="en-US">
              <a:cs typeface="Arial" pitchFamily="34" charset="0"/>
            </a:endParaRPr>
          </a:p>
        </p:txBody>
      </p:sp>
      <p:sp>
        <p:nvSpPr>
          <p:cNvPr id="16077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60774" name="Text Box 7"/>
          <p:cNvSpPr txBox="1">
            <a:spLocks noChangeArrowheads="1"/>
          </p:cNvSpPr>
          <p:nvPr/>
        </p:nvSpPr>
        <p:spPr bwMode="auto">
          <a:xfrm>
            <a:off x="4198787" y="4152382"/>
            <a:ext cx="4016375" cy="523340"/>
          </a:xfrm>
          <a:prstGeom prst="rect">
            <a:avLst/>
          </a:prstGeom>
          <a:noFill/>
          <a:ln w="38100">
            <a:solidFill>
              <a:srgbClr val="FF0000"/>
            </a:solidFill>
            <a:miter lim="800000"/>
            <a:headEnd/>
            <a:tailEnd/>
          </a:ln>
        </p:spPr>
        <p:txBody>
          <a:bodyPr wrap="none">
            <a:noAutofit/>
          </a:bodyPr>
          <a:lstStyle/>
          <a:p>
            <a:pPr algn="l"/>
            <a:r>
              <a:rPr lang="en-US" dirty="0">
                <a:solidFill>
                  <a:srgbClr val="FFFF00"/>
                </a:solidFill>
                <a:latin typeface="Arial" pitchFamily="34" charset="0"/>
                <a:cs typeface="Arial" pitchFamily="34" charset="0"/>
              </a:rPr>
              <a:t>Otherwise report failure</a:t>
            </a:r>
          </a:p>
        </p:txBody>
      </p:sp>
      <p:sp>
        <p:nvSpPr>
          <p:cNvPr id="160775" name="AutoShape 8"/>
          <p:cNvSpPr>
            <a:spLocks noChangeArrowheads="1"/>
          </p:cNvSpPr>
          <p:nvPr/>
        </p:nvSpPr>
        <p:spPr bwMode="auto">
          <a:xfrm>
            <a:off x="1165226" y="4248685"/>
            <a:ext cx="2216150" cy="427037"/>
          </a:xfrm>
          <a:prstGeom prst="wedgeRoundRectCallout">
            <a:avLst>
              <a:gd name="adj1" fmla="val 83102"/>
              <a:gd name="adj2" fmla="val -21375"/>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Tree>
    <p:extLst>
      <p:ext uri="{BB962C8B-B14F-4D97-AF65-F5344CB8AC3E}">
        <p14:creationId xmlns:p14="http://schemas.microsoft.com/office/powerpoint/2010/main" val="26838612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7" name="Rectangle 5"/>
          <p:cNvSpPr>
            <a:spLocks noGrp="1" noChangeArrowheads="1"/>
          </p:cNvSpPr>
          <p:nvPr>
            <p:ph type="title"/>
          </p:nvPr>
        </p:nvSpPr>
        <p:spPr>
          <a:xfrm>
            <a:off x="700088" y="387350"/>
            <a:ext cx="7772400" cy="1143000"/>
          </a:xfrm>
        </p:spPr>
        <p:txBody>
          <a:bodyPr/>
          <a:lstStyle/>
          <a:p>
            <a:r>
              <a:rPr lang="en-US"/>
              <a:t>Read-Modify-Write</a:t>
            </a:r>
          </a:p>
        </p:txBody>
      </p:sp>
      <p:sp>
        <p:nvSpPr>
          <p:cNvPr id="161795" name="Slide Number Placeholder 4"/>
          <p:cNvSpPr>
            <a:spLocks noGrp="1"/>
          </p:cNvSpPr>
          <p:nvPr>
            <p:ph type="sldNum" sz="quarter" idx="10"/>
          </p:nvPr>
        </p:nvSpPr>
        <p:spPr>
          <a:noFill/>
        </p:spPr>
        <p:txBody>
          <a:bodyPr/>
          <a:lstStyle/>
          <a:p>
            <a:fld id="{7DE2DEF3-D298-41A3-BC3B-BE7A92A1E5C1}" type="slidenum">
              <a:rPr lang="x-none" smtClean="0">
                <a:cs typeface="Arial" pitchFamily="34" charset="0"/>
              </a:rPr>
              <a:pPr/>
              <a:t>131</a:t>
            </a:fld>
            <a:endParaRPr lang="en-US">
              <a:cs typeface="Arial" pitchFamily="34" charset="0"/>
            </a:endParaRPr>
          </a:p>
        </p:txBody>
      </p:sp>
      <p:sp>
        <p:nvSpPr>
          <p:cNvPr id="161794" name="Footer Placeholder 3"/>
          <p:cNvSpPr>
            <a:spLocks noGrp="1"/>
          </p:cNvSpPr>
          <p:nvPr>
            <p:ph type="ftr" sz="quarter" idx="11"/>
          </p:nvPr>
        </p:nvSpPr>
        <p:spPr bwMode="auto">
          <a:xfrm>
            <a:off x="3171825"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61796" name="Rectangle 4"/>
          <p:cNvSpPr>
            <a:spLocks noChangeArrowheads="1"/>
          </p:cNvSpPr>
          <p:nvPr/>
        </p:nvSpPr>
        <p:spPr bwMode="auto">
          <a:xfrm>
            <a:off x="838200" y="1752600"/>
            <a:ext cx="73152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61798" name="Text Box 7"/>
          <p:cNvSpPr txBox="1">
            <a:spLocks noChangeArrowheads="1"/>
          </p:cNvSpPr>
          <p:nvPr/>
        </p:nvSpPr>
        <p:spPr bwMode="auto">
          <a:xfrm>
            <a:off x="1298576" y="4960768"/>
            <a:ext cx="4235450" cy="519113"/>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Let’s think about f(x)…</a:t>
            </a:r>
          </a:p>
        </p:txBody>
      </p:sp>
      <p:sp>
        <p:nvSpPr>
          <p:cNvPr id="161799" name="AutoShape 8"/>
          <p:cNvSpPr>
            <a:spLocks noChangeArrowheads="1"/>
          </p:cNvSpPr>
          <p:nvPr/>
        </p:nvSpPr>
        <p:spPr bwMode="auto">
          <a:xfrm>
            <a:off x="1447800" y="3610718"/>
            <a:ext cx="2786063" cy="457200"/>
          </a:xfrm>
          <a:prstGeom prst="wedgeRoundRectCallout">
            <a:avLst>
              <a:gd name="adj1" fmla="val -27894"/>
              <a:gd name="adj2" fmla="val 218750"/>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2"/>
          <p:cNvSpPr>
            <a:spLocks noGrp="1" noChangeArrowheads="1"/>
          </p:cNvSpPr>
          <p:nvPr>
            <p:ph type="title"/>
          </p:nvPr>
        </p:nvSpPr>
        <p:spPr/>
        <p:txBody>
          <a:bodyPr/>
          <a:lstStyle/>
          <a:p>
            <a:r>
              <a:rPr lang="en-US"/>
              <a:t>Definition</a:t>
            </a:r>
          </a:p>
        </p:txBody>
      </p:sp>
      <p:sp>
        <p:nvSpPr>
          <p:cNvPr id="162819" name="Slide Number Placeholder 4"/>
          <p:cNvSpPr>
            <a:spLocks noGrp="1"/>
          </p:cNvSpPr>
          <p:nvPr>
            <p:ph type="sldNum" sz="quarter" idx="10"/>
          </p:nvPr>
        </p:nvSpPr>
        <p:spPr>
          <a:noFill/>
        </p:spPr>
        <p:txBody>
          <a:bodyPr/>
          <a:lstStyle/>
          <a:p>
            <a:fld id="{37689B52-A5EA-442F-8D0F-B3AC0B6C40D7}" type="slidenum">
              <a:rPr lang="x-none" smtClean="0">
                <a:cs typeface="Arial" pitchFamily="34" charset="0"/>
              </a:rPr>
              <a:pPr/>
              <a:t>132</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4C97D22D-6320-9A8A-514E-F2D2B79764DA}"/>
              </a:ext>
            </a:extLst>
          </p:cNvPr>
          <p:cNvSpPr txBox="1"/>
          <p:nvPr/>
        </p:nvSpPr>
        <p:spPr bwMode="auto">
          <a:xfrm>
            <a:off x="1676400" y="2120286"/>
            <a:ext cx="308283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RMW method</a:t>
            </a:r>
            <a:endParaRPr lang="en-US" sz="2800" dirty="0">
              <a:solidFill>
                <a:srgbClr val="FFFF00"/>
              </a:solidFill>
              <a:latin typeface="Courier New" pitchFamily="49" charset="0"/>
            </a:endParaRPr>
          </a:p>
        </p:txBody>
      </p:sp>
      <p:sp>
        <p:nvSpPr>
          <p:cNvPr id="5" name="TextBox 4">
            <a:extLst>
              <a:ext uri="{FF2B5EF4-FFF2-40B4-BE49-F238E27FC236}">
                <a16:creationId xmlns:a16="http://schemas.microsoft.com/office/drawing/2014/main" id="{47FB6C3A-CE44-179F-3656-AEC94FA659CB}"/>
              </a:ext>
            </a:extLst>
          </p:cNvPr>
          <p:cNvSpPr txBox="1"/>
          <p:nvPr/>
        </p:nvSpPr>
        <p:spPr bwMode="auto">
          <a:xfrm>
            <a:off x="1676400" y="3486516"/>
            <a:ext cx="602632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 is </a:t>
            </a:r>
            <a:r>
              <a:rPr lang="en-US" sz="2800" i="1" dirty="0">
                <a:solidFill>
                  <a:schemeClr val="bg2"/>
                </a:solidFill>
              </a:rPr>
              <a:t>non-trivial</a:t>
            </a:r>
            <a:r>
              <a:rPr lang="en-US" sz="2800" dirty="0">
                <a:solidFill>
                  <a:srgbClr val="FFFF00"/>
                </a:solidFill>
              </a:rPr>
              <a:t> if there exists a value v</a:t>
            </a:r>
          </a:p>
        </p:txBody>
      </p:sp>
      <p:sp>
        <p:nvSpPr>
          <p:cNvPr id="7" name="TextBox 3">
            <a:extLst>
              <a:ext uri="{FF2B5EF4-FFF2-40B4-BE49-F238E27FC236}">
                <a16:creationId xmlns:a16="http://schemas.microsoft.com/office/drawing/2014/main" id="{F7011EE9-8192-ABE4-8652-86A7381F5A61}"/>
              </a:ext>
            </a:extLst>
          </p:cNvPr>
          <p:cNvSpPr txBox="1"/>
          <p:nvPr/>
        </p:nvSpPr>
        <p:spPr bwMode="auto">
          <a:xfrm>
            <a:off x="2505075" y="2803401"/>
            <a:ext cx="333538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With function f(x)</a:t>
            </a:r>
          </a:p>
        </p:txBody>
      </p:sp>
      <p:sp>
        <p:nvSpPr>
          <p:cNvPr id="8" name="TextBox 7">
            <a:extLst>
              <a:ext uri="{FF2B5EF4-FFF2-40B4-BE49-F238E27FC236}">
                <a16:creationId xmlns:a16="http://schemas.microsoft.com/office/drawing/2014/main" id="{1586ECA1-8FA0-B04E-51FD-0A7BFD145C60}"/>
              </a:ext>
            </a:extLst>
          </p:cNvPr>
          <p:cNvSpPr txBox="1"/>
          <p:nvPr/>
        </p:nvSpPr>
        <p:spPr bwMode="auto">
          <a:xfrm>
            <a:off x="2505075" y="4169631"/>
            <a:ext cx="308283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Such that v ≠ f(v)</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3"/>
          <p:cNvSpPr>
            <a:spLocks noGrp="1" noChangeArrowheads="1"/>
          </p:cNvSpPr>
          <p:nvPr>
            <p:ph type="title"/>
          </p:nvPr>
        </p:nvSpPr>
        <p:spPr/>
        <p:txBody>
          <a:bodyPr/>
          <a:lstStyle/>
          <a:p>
            <a:r>
              <a:rPr lang="en-US"/>
              <a:t>Par Example</a:t>
            </a:r>
          </a:p>
        </p:txBody>
      </p:sp>
      <p:sp>
        <p:nvSpPr>
          <p:cNvPr id="163843" name="Slide Number Placeholder 4"/>
          <p:cNvSpPr>
            <a:spLocks noGrp="1"/>
          </p:cNvSpPr>
          <p:nvPr>
            <p:ph type="sldNum" sz="quarter" idx="10"/>
          </p:nvPr>
        </p:nvSpPr>
        <p:spPr>
          <a:noFill/>
        </p:spPr>
        <p:txBody>
          <a:bodyPr/>
          <a:lstStyle/>
          <a:p>
            <a:fld id="{7E9F9476-9C9C-4352-995D-7AE143AD0671}" type="slidenum">
              <a:rPr lang="x-none" smtClean="0">
                <a:cs typeface="Arial" pitchFamily="34" charset="0"/>
              </a:rPr>
              <a:pPr/>
              <a:t>133</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3248D54A-B239-D7DD-C419-66FE5D959480}"/>
              </a:ext>
            </a:extLst>
          </p:cNvPr>
          <p:cNvSpPr txBox="1"/>
          <p:nvPr/>
        </p:nvSpPr>
        <p:spPr bwMode="auto">
          <a:xfrm>
            <a:off x="1958341" y="2320311"/>
            <a:ext cx="357051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latin typeface="Courier New" pitchFamily="49" charset="0"/>
              </a:rPr>
              <a:t>Identity(x) = x</a:t>
            </a:r>
            <a:endParaRPr lang="en-US" sz="2800" dirty="0">
              <a:solidFill>
                <a:srgbClr val="FFFF00"/>
              </a:solidFill>
              <a:latin typeface="Courier New" pitchFamily="49" charset="0"/>
            </a:endParaRPr>
          </a:p>
        </p:txBody>
      </p:sp>
      <p:sp>
        <p:nvSpPr>
          <p:cNvPr id="5" name="TextBox 4">
            <a:extLst>
              <a:ext uri="{FF2B5EF4-FFF2-40B4-BE49-F238E27FC236}">
                <a16:creationId xmlns:a16="http://schemas.microsoft.com/office/drawing/2014/main" id="{9A5621F7-AA88-0DE7-2139-8BB4D8B18ACC}"/>
              </a:ext>
            </a:extLst>
          </p:cNvPr>
          <p:cNvSpPr txBox="1"/>
          <p:nvPr/>
        </p:nvSpPr>
        <p:spPr bwMode="auto">
          <a:xfrm>
            <a:off x="1958341" y="3762131"/>
            <a:ext cx="421494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latin typeface="Courier New" pitchFamily="49" charset="0"/>
              </a:rPr>
              <a:t>increment(x) = x+1</a:t>
            </a:r>
            <a:endParaRPr lang="en-US" sz="2800" dirty="0">
              <a:solidFill>
                <a:srgbClr val="FFFF00"/>
              </a:solidFill>
            </a:endParaRPr>
          </a:p>
        </p:txBody>
      </p:sp>
      <p:sp>
        <p:nvSpPr>
          <p:cNvPr id="7" name="TextBox 3">
            <a:extLst>
              <a:ext uri="{FF2B5EF4-FFF2-40B4-BE49-F238E27FC236}">
                <a16:creationId xmlns:a16="http://schemas.microsoft.com/office/drawing/2014/main" id="{AB714AB8-512F-582A-D1A9-69026CE99773}"/>
              </a:ext>
            </a:extLst>
          </p:cNvPr>
          <p:cNvSpPr txBox="1"/>
          <p:nvPr/>
        </p:nvSpPr>
        <p:spPr bwMode="auto">
          <a:xfrm>
            <a:off x="2987041" y="3041221"/>
            <a:ext cx="1471747"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 is trivial </a:t>
            </a:r>
          </a:p>
        </p:txBody>
      </p:sp>
      <p:sp>
        <p:nvSpPr>
          <p:cNvPr id="8" name="TextBox 7">
            <a:extLst>
              <a:ext uri="{FF2B5EF4-FFF2-40B4-BE49-F238E27FC236}">
                <a16:creationId xmlns:a16="http://schemas.microsoft.com/office/drawing/2014/main" id="{88B11945-6EF3-FF68-34B7-552CB1ED15BB}"/>
              </a:ext>
            </a:extLst>
          </p:cNvPr>
          <p:cNvSpPr txBox="1"/>
          <p:nvPr/>
        </p:nvSpPr>
        <p:spPr bwMode="auto">
          <a:xfrm>
            <a:off x="2987041" y="4483041"/>
            <a:ext cx="223810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is non-trivial</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Rectangle 2"/>
          <p:cNvSpPr>
            <a:spLocks noGrp="1" noChangeArrowheads="1"/>
          </p:cNvSpPr>
          <p:nvPr>
            <p:ph type="title"/>
          </p:nvPr>
        </p:nvSpPr>
        <p:spPr/>
        <p:txBody>
          <a:bodyPr/>
          <a:lstStyle/>
          <a:p>
            <a:r>
              <a:rPr lang="en-US" dirty="0"/>
              <a:t>Theorem</a:t>
            </a:r>
          </a:p>
        </p:txBody>
      </p:sp>
      <p:sp>
        <p:nvSpPr>
          <p:cNvPr id="164867" name="Slide Number Placeholder 4"/>
          <p:cNvSpPr>
            <a:spLocks noGrp="1"/>
          </p:cNvSpPr>
          <p:nvPr>
            <p:ph type="sldNum" sz="quarter" idx="10"/>
          </p:nvPr>
        </p:nvSpPr>
        <p:spPr>
          <a:noFill/>
        </p:spPr>
        <p:txBody>
          <a:bodyPr/>
          <a:lstStyle/>
          <a:p>
            <a:fld id="{91E195E1-5DF8-4613-8863-83CC8D809605}" type="slidenum">
              <a:rPr lang="x-none" smtClean="0">
                <a:cs typeface="Arial" pitchFamily="34" charset="0"/>
              </a:rPr>
              <a:pPr/>
              <a:t>134</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ACEDA6E7-D435-C2C2-10D4-24AE040C0881}"/>
              </a:ext>
            </a:extLst>
          </p:cNvPr>
          <p:cNvSpPr txBox="1"/>
          <p:nvPr/>
        </p:nvSpPr>
        <p:spPr bwMode="auto">
          <a:xfrm>
            <a:off x="568235" y="1882161"/>
            <a:ext cx="7889965"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Any non-trivial RMW object has consensus number at least 2</a:t>
            </a:r>
            <a:endParaRPr lang="en-US" sz="2800" dirty="0">
              <a:solidFill>
                <a:srgbClr val="FFFF00"/>
              </a:solidFill>
              <a:latin typeface="Courier New" pitchFamily="49" charset="0"/>
            </a:endParaRPr>
          </a:p>
        </p:txBody>
      </p:sp>
      <p:sp>
        <p:nvSpPr>
          <p:cNvPr id="5" name="TextBox 4">
            <a:extLst>
              <a:ext uri="{FF2B5EF4-FFF2-40B4-BE49-F238E27FC236}">
                <a16:creationId xmlns:a16="http://schemas.microsoft.com/office/drawing/2014/main" id="{911C521E-CE6C-7C48-C23C-D35B415C426E}"/>
              </a:ext>
            </a:extLst>
          </p:cNvPr>
          <p:cNvSpPr txBox="1"/>
          <p:nvPr/>
        </p:nvSpPr>
        <p:spPr bwMode="auto">
          <a:xfrm>
            <a:off x="568235" y="4566029"/>
            <a:ext cx="6118859"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Hardware RMW instructions not just a convenience</a:t>
            </a:r>
          </a:p>
        </p:txBody>
      </p:sp>
      <p:sp>
        <p:nvSpPr>
          <p:cNvPr id="7" name="TextBox 3">
            <a:extLst>
              <a:ext uri="{FF2B5EF4-FFF2-40B4-BE49-F238E27FC236}">
                <a16:creationId xmlns:a16="http://schemas.microsoft.com/office/drawing/2014/main" id="{D985E6F3-6392-8585-54EE-882D5AFCEF2B}"/>
              </a:ext>
            </a:extLst>
          </p:cNvPr>
          <p:cNvSpPr txBox="1"/>
          <p:nvPr/>
        </p:nvSpPr>
        <p:spPr bwMode="auto">
          <a:xfrm>
            <a:off x="568235" y="3224095"/>
            <a:ext cx="7889964"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 wait-free implementation of RMW registers from atomic registers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2"/>
          <p:cNvSpPr>
            <a:spLocks noGrp="1" noChangeArrowheads="1"/>
          </p:cNvSpPr>
          <p:nvPr>
            <p:ph type="title"/>
          </p:nvPr>
        </p:nvSpPr>
        <p:spPr/>
        <p:txBody>
          <a:bodyPr/>
          <a:lstStyle/>
          <a:p>
            <a:r>
              <a:rPr lang="en-US"/>
              <a:t>Reminder</a:t>
            </a:r>
          </a:p>
        </p:txBody>
      </p:sp>
      <p:sp>
        <p:nvSpPr>
          <p:cNvPr id="165891" name="Slide Number Placeholder 4"/>
          <p:cNvSpPr>
            <a:spLocks noGrp="1"/>
          </p:cNvSpPr>
          <p:nvPr>
            <p:ph type="sldNum" sz="quarter" idx="10"/>
          </p:nvPr>
        </p:nvSpPr>
        <p:spPr>
          <a:noFill/>
        </p:spPr>
        <p:txBody>
          <a:bodyPr/>
          <a:lstStyle/>
          <a:p>
            <a:fld id="{42DA33E5-1700-48A8-8BE8-D579F5337472}" type="slidenum">
              <a:rPr lang="x-none" smtClean="0">
                <a:cs typeface="Arial" pitchFamily="34" charset="0"/>
              </a:rPr>
              <a:pPr/>
              <a:t>135</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CB85CBB8-7C71-984A-20B8-CE796334815C}"/>
              </a:ext>
            </a:extLst>
          </p:cNvPr>
          <p:cNvSpPr txBox="1"/>
          <p:nvPr/>
        </p:nvSpPr>
        <p:spPr bwMode="auto">
          <a:xfrm>
            <a:off x="243841" y="1750340"/>
            <a:ext cx="573894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Subclasses of </a:t>
            </a:r>
            <a:r>
              <a:rPr lang="en-US" sz="2800" b="1" dirty="0">
                <a:solidFill>
                  <a:srgbClr val="FFFF00"/>
                </a:solidFill>
                <a:latin typeface="Courier New" pitchFamily="49" charset="0"/>
              </a:rPr>
              <a:t>consensus</a:t>
            </a:r>
            <a:r>
              <a:rPr lang="en-US" sz="2800" dirty="0">
                <a:solidFill>
                  <a:srgbClr val="FFFF00"/>
                </a:solidFill>
                <a:latin typeface="Courier New" pitchFamily="49" charset="0"/>
              </a:rPr>
              <a:t> </a:t>
            </a:r>
            <a:r>
              <a:rPr lang="en-US" sz="2800" dirty="0">
                <a:solidFill>
                  <a:srgbClr val="FFFF00"/>
                </a:solidFill>
              </a:rPr>
              <a:t>have</a:t>
            </a:r>
            <a:endParaRPr lang="en-US" sz="2800" dirty="0">
              <a:solidFill>
                <a:srgbClr val="FFFF00"/>
              </a:solidFill>
              <a:latin typeface="Courier New" pitchFamily="49" charset="0"/>
            </a:endParaRPr>
          </a:p>
        </p:txBody>
      </p:sp>
      <p:sp>
        <p:nvSpPr>
          <p:cNvPr id="5" name="TextBox 4">
            <a:extLst>
              <a:ext uri="{FF2B5EF4-FFF2-40B4-BE49-F238E27FC236}">
                <a16:creationId xmlns:a16="http://schemas.microsoft.com/office/drawing/2014/main" id="{82E23058-FDCE-5555-2F3E-BE9D7C074B00}"/>
              </a:ext>
            </a:extLst>
          </p:cNvPr>
          <p:cNvSpPr txBox="1"/>
          <p:nvPr/>
        </p:nvSpPr>
        <p:spPr bwMode="auto">
          <a:xfrm>
            <a:off x="1191052" y="3200990"/>
            <a:ext cx="628758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which just stores x into </a:t>
            </a:r>
            <a:r>
              <a:rPr lang="en-US" sz="2800" b="1" dirty="0">
                <a:solidFill>
                  <a:srgbClr val="FFFF00"/>
                </a:solidFill>
                <a:latin typeface="Courier New" pitchFamily="49" charset="0"/>
              </a:rPr>
              <a:t>proposed[</a:t>
            </a:r>
            <a:r>
              <a:rPr lang="en-US" sz="2800" b="1" dirty="0" err="1">
                <a:solidFill>
                  <a:srgbClr val="FFFF00"/>
                </a:solidFill>
                <a:latin typeface="Courier New" pitchFamily="49" charset="0"/>
              </a:rPr>
              <a:t>i</a:t>
            </a:r>
            <a:r>
              <a:rPr lang="en-US" sz="2800" b="1" dirty="0">
                <a:solidFill>
                  <a:srgbClr val="FFFF00"/>
                </a:solidFill>
                <a:latin typeface="Courier New" pitchFamily="49" charset="0"/>
              </a:rPr>
              <a:t>]</a:t>
            </a:r>
            <a:endParaRPr lang="en-US" sz="2800" dirty="0">
              <a:solidFill>
                <a:srgbClr val="FFFF00"/>
              </a:solidFill>
            </a:endParaRPr>
          </a:p>
        </p:txBody>
      </p:sp>
      <p:sp>
        <p:nvSpPr>
          <p:cNvPr id="7" name="TextBox 3">
            <a:extLst>
              <a:ext uri="{FF2B5EF4-FFF2-40B4-BE49-F238E27FC236}">
                <a16:creationId xmlns:a16="http://schemas.microsoft.com/office/drawing/2014/main" id="{6D6346E8-E96F-9B5D-5763-7D38DAF27DA9}"/>
              </a:ext>
            </a:extLst>
          </p:cNvPr>
          <p:cNvSpPr txBox="1"/>
          <p:nvPr/>
        </p:nvSpPr>
        <p:spPr bwMode="auto">
          <a:xfrm>
            <a:off x="243841" y="2475665"/>
            <a:ext cx="383285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latin typeface="Courier New" pitchFamily="49" charset="0"/>
              </a:rPr>
              <a:t>propose(x)</a:t>
            </a:r>
            <a:r>
              <a:rPr lang="en-US" sz="2800" dirty="0">
                <a:solidFill>
                  <a:srgbClr val="FFFF00"/>
                </a:solidFill>
                <a:latin typeface="Courier New" pitchFamily="49" charset="0"/>
              </a:rPr>
              <a:t> </a:t>
            </a:r>
            <a:r>
              <a:rPr lang="en-US" sz="2800" dirty="0">
                <a:solidFill>
                  <a:srgbClr val="FFFF00"/>
                </a:solidFill>
              </a:rPr>
              <a:t>method</a:t>
            </a:r>
          </a:p>
        </p:txBody>
      </p:sp>
      <p:sp>
        <p:nvSpPr>
          <p:cNvPr id="9" name="TextBox 8">
            <a:extLst>
              <a:ext uri="{FF2B5EF4-FFF2-40B4-BE49-F238E27FC236}">
                <a16:creationId xmlns:a16="http://schemas.microsoft.com/office/drawing/2014/main" id="{4EB1BC68-45BD-DC03-8D13-A0C7E912B3B4}"/>
              </a:ext>
            </a:extLst>
          </p:cNvPr>
          <p:cNvSpPr txBox="1"/>
          <p:nvPr/>
        </p:nvSpPr>
        <p:spPr bwMode="auto">
          <a:xfrm>
            <a:off x="243841" y="3926315"/>
            <a:ext cx="449960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latin typeface="Courier New" pitchFamily="49" charset="0"/>
              </a:rPr>
              <a:t>decide(value)</a:t>
            </a:r>
            <a:r>
              <a:rPr lang="en-US" sz="2800" dirty="0">
                <a:solidFill>
                  <a:srgbClr val="FFFF00"/>
                </a:solidFill>
                <a:latin typeface="Courier New" pitchFamily="49" charset="0"/>
              </a:rPr>
              <a:t> </a:t>
            </a:r>
            <a:r>
              <a:rPr lang="en-US" sz="2800" dirty="0">
                <a:solidFill>
                  <a:srgbClr val="FFFF00"/>
                </a:solidFill>
              </a:rPr>
              <a:t>method</a:t>
            </a:r>
            <a:endParaRPr lang="en-US" altLang="ja-JP" sz="2800" b="0" dirty="0">
              <a:solidFill>
                <a:srgbClr val="FFFF00"/>
              </a:solidFill>
              <a:latin typeface="Arial" charset="0"/>
            </a:endParaRPr>
          </a:p>
        </p:txBody>
      </p:sp>
      <p:sp>
        <p:nvSpPr>
          <p:cNvPr id="10" name="TextBox 9">
            <a:extLst>
              <a:ext uri="{FF2B5EF4-FFF2-40B4-BE49-F238E27FC236}">
                <a16:creationId xmlns:a16="http://schemas.microsoft.com/office/drawing/2014/main" id="{67650983-53A5-DA2C-EE54-BF818E5E1FC5}"/>
              </a:ext>
            </a:extLst>
          </p:cNvPr>
          <p:cNvSpPr txBox="1"/>
          <p:nvPr/>
        </p:nvSpPr>
        <p:spPr bwMode="auto">
          <a:xfrm>
            <a:off x="1191053" y="4651640"/>
            <a:ext cx="544787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which determines winning value</a:t>
            </a:r>
            <a:endParaRPr lang="en-US" sz="2800" b="0" dirty="0">
              <a:solidFill>
                <a:srgbClr val="FFFF00"/>
              </a:solidFill>
              <a:latin typeface="Arial" charset="0"/>
            </a:endParaRPr>
          </a:p>
        </p:txBody>
      </p:sp>
      <p:sp>
        <p:nvSpPr>
          <p:cNvPr id="11" name="TextBox 10">
            <a:extLst>
              <a:ext uri="{FF2B5EF4-FFF2-40B4-BE49-F238E27FC236}">
                <a16:creationId xmlns:a16="http://schemas.microsoft.com/office/drawing/2014/main" id="{89D4F82E-07CF-6482-6080-58867E00AE8E}"/>
              </a:ext>
            </a:extLst>
          </p:cNvPr>
          <p:cNvSpPr txBox="1"/>
          <p:nvPr/>
        </p:nvSpPr>
        <p:spPr bwMode="auto">
          <a:xfrm>
            <a:off x="1191052" y="5376965"/>
            <a:ext cx="544787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customized, app-specific method</a:t>
            </a:r>
            <a:endParaRPr lang="en-US" sz="280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0" grpId="0" animBg="1"/>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3"/>
          <p:cNvSpPr>
            <a:spLocks noGrp="1" noChangeArrowheads="1"/>
          </p:cNvSpPr>
          <p:nvPr>
            <p:ph type="title"/>
          </p:nvPr>
        </p:nvSpPr>
        <p:spPr>
          <a:xfrm>
            <a:off x="604838" y="384175"/>
            <a:ext cx="7772400" cy="1143000"/>
          </a:xfrm>
        </p:spPr>
        <p:txBody>
          <a:bodyPr/>
          <a:lstStyle/>
          <a:p>
            <a:r>
              <a:rPr lang="en-US" dirty="0"/>
              <a:t>Proof</a:t>
            </a:r>
          </a:p>
        </p:txBody>
      </p:sp>
      <p:sp>
        <p:nvSpPr>
          <p:cNvPr id="166915" name="Slide Number Placeholder 3"/>
          <p:cNvSpPr>
            <a:spLocks noGrp="1"/>
          </p:cNvSpPr>
          <p:nvPr>
            <p:ph type="sldNum" sz="quarter" idx="10"/>
          </p:nvPr>
        </p:nvSpPr>
        <p:spPr>
          <a:noFill/>
        </p:spPr>
        <p:txBody>
          <a:bodyPr/>
          <a:lstStyle/>
          <a:p>
            <a:fld id="{DB5BD893-5F6D-48E3-A367-8A6FAE2AB97C}" type="slidenum">
              <a:rPr lang="x-none" smtClean="0">
                <a:cs typeface="Arial" pitchFamily="34" charset="0"/>
              </a:rPr>
              <a:pPr/>
              <a:t>136</a:t>
            </a:fld>
            <a:endParaRPr lang="en-US">
              <a:cs typeface="Arial" pitchFamily="34" charset="0"/>
            </a:endParaRPr>
          </a:p>
        </p:txBody>
      </p:sp>
      <p:sp>
        <p:nvSpPr>
          <p:cNvPr id="166917" name="Rectangle 4"/>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RMWConsensus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r</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C74E2F4C-A5CE-984E-3DFD-822C8280FA92}"/>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RMWConsensus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r</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67941" name="Rectangle 3"/>
          <p:cNvSpPr>
            <a:spLocks noGrp="1" noChangeArrowheads="1"/>
          </p:cNvSpPr>
          <p:nvPr>
            <p:ph type="title"/>
          </p:nvPr>
        </p:nvSpPr>
        <p:spPr>
          <a:xfrm>
            <a:off x="604838" y="384175"/>
            <a:ext cx="7772400" cy="1143000"/>
          </a:xfrm>
        </p:spPr>
        <p:txBody>
          <a:bodyPr/>
          <a:lstStyle/>
          <a:p>
            <a:r>
              <a:rPr lang="en-US"/>
              <a:t>Proof</a:t>
            </a:r>
          </a:p>
        </p:txBody>
      </p:sp>
      <p:sp>
        <p:nvSpPr>
          <p:cNvPr id="167939" name="Slide Number Placeholder 3"/>
          <p:cNvSpPr>
            <a:spLocks noGrp="1"/>
          </p:cNvSpPr>
          <p:nvPr>
            <p:ph type="sldNum" sz="quarter" idx="10"/>
          </p:nvPr>
        </p:nvSpPr>
        <p:spPr>
          <a:noFill/>
        </p:spPr>
        <p:txBody>
          <a:bodyPr/>
          <a:lstStyle/>
          <a:p>
            <a:fld id="{3A0C70A9-EF3B-4D0E-A05D-BBD0859D4A50}" type="slidenum">
              <a:rPr lang="x-none" smtClean="0">
                <a:cs typeface="Arial" pitchFamily="34" charset="0"/>
              </a:rPr>
              <a:pPr/>
              <a:t>137</a:t>
            </a:fld>
            <a:endParaRPr lang="en-US">
              <a:cs typeface="Arial" pitchFamily="34" charset="0"/>
            </a:endParaRPr>
          </a:p>
        </p:txBody>
      </p:sp>
      <p:sp>
        <p:nvSpPr>
          <p:cNvPr id="167938"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67942" name="Text Box 6"/>
          <p:cNvSpPr txBox="1">
            <a:spLocks noChangeArrowheads="1"/>
          </p:cNvSpPr>
          <p:nvPr/>
        </p:nvSpPr>
        <p:spPr bwMode="auto">
          <a:xfrm>
            <a:off x="4167189" y="4000500"/>
            <a:ext cx="2386011" cy="523220"/>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Initialized to v</a:t>
            </a:r>
          </a:p>
        </p:txBody>
      </p:sp>
      <p:sp>
        <p:nvSpPr>
          <p:cNvPr id="167943" name="AutoShape 7"/>
          <p:cNvSpPr>
            <a:spLocks noChangeArrowheads="1"/>
          </p:cNvSpPr>
          <p:nvPr/>
        </p:nvSpPr>
        <p:spPr bwMode="auto">
          <a:xfrm>
            <a:off x="1103313" y="2178050"/>
            <a:ext cx="3868737" cy="487363"/>
          </a:xfrm>
          <a:prstGeom prst="wedgeRoundRectCallout">
            <a:avLst>
              <a:gd name="adj1" fmla="val 45620"/>
              <a:gd name="adj2" fmla="val 282898"/>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D007FA1-DF52-B9EF-66E9-64B106D1BC83}"/>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RMWConsensus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r</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68964" name="Rectangle 3"/>
          <p:cNvSpPr>
            <a:spLocks noGrp="1" noChangeArrowheads="1"/>
          </p:cNvSpPr>
          <p:nvPr>
            <p:ph type="title"/>
          </p:nvPr>
        </p:nvSpPr>
        <p:spPr>
          <a:xfrm>
            <a:off x="604838" y="384175"/>
            <a:ext cx="7772400" cy="1143000"/>
          </a:xfrm>
        </p:spPr>
        <p:txBody>
          <a:bodyPr/>
          <a:lstStyle/>
          <a:p>
            <a:r>
              <a:rPr lang="en-US" dirty="0"/>
              <a:t>Proof</a:t>
            </a:r>
          </a:p>
        </p:txBody>
      </p:sp>
      <p:sp>
        <p:nvSpPr>
          <p:cNvPr id="168963" name="Slide Number Placeholder 3"/>
          <p:cNvSpPr>
            <a:spLocks noGrp="1"/>
          </p:cNvSpPr>
          <p:nvPr>
            <p:ph type="sldNum" sz="quarter" idx="10"/>
          </p:nvPr>
        </p:nvSpPr>
        <p:spPr>
          <a:noFill/>
        </p:spPr>
        <p:txBody>
          <a:bodyPr/>
          <a:lstStyle/>
          <a:p>
            <a:fld id="{CDC0CC98-7A65-4E97-B3EC-6E3D11AA2350}" type="slidenum">
              <a:rPr lang="x-none" smtClean="0">
                <a:cs typeface="Arial" pitchFamily="34" charset="0"/>
              </a:rPr>
              <a:pPr/>
              <a:t>138</a:t>
            </a:fld>
            <a:endParaRPr lang="en-US">
              <a:cs typeface="Arial" pitchFamily="34" charset="0"/>
            </a:endParaRPr>
          </a:p>
        </p:txBody>
      </p:sp>
      <p:sp>
        <p:nvSpPr>
          <p:cNvPr id="168962"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68966" name="Text Box 6"/>
          <p:cNvSpPr txBox="1">
            <a:spLocks noChangeArrowheads="1"/>
          </p:cNvSpPr>
          <p:nvPr/>
        </p:nvSpPr>
        <p:spPr bwMode="auto">
          <a:xfrm>
            <a:off x="6019800" y="2230438"/>
            <a:ext cx="2073275" cy="519112"/>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Am I first?</a:t>
            </a:r>
          </a:p>
        </p:txBody>
      </p:sp>
      <p:sp>
        <p:nvSpPr>
          <p:cNvPr id="168967" name="AutoShape 7"/>
          <p:cNvSpPr>
            <a:spLocks noChangeArrowheads="1"/>
          </p:cNvSpPr>
          <p:nvPr/>
        </p:nvSpPr>
        <p:spPr bwMode="auto">
          <a:xfrm>
            <a:off x="1210092" y="3185319"/>
            <a:ext cx="3961983" cy="487362"/>
          </a:xfrm>
          <a:prstGeom prst="wedgeRoundRectCallout">
            <a:avLst>
              <a:gd name="adj1" fmla="val 69533"/>
              <a:gd name="adj2" fmla="val -181268"/>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618AC33-CF6A-F102-C873-0BEF6C9E8E77}"/>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RMWConsensus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r</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69989" name="Rectangle 3"/>
          <p:cNvSpPr>
            <a:spLocks noGrp="1" noChangeArrowheads="1"/>
          </p:cNvSpPr>
          <p:nvPr>
            <p:ph type="title"/>
          </p:nvPr>
        </p:nvSpPr>
        <p:spPr>
          <a:xfrm>
            <a:off x="604838" y="384175"/>
            <a:ext cx="7772400" cy="1143000"/>
          </a:xfrm>
        </p:spPr>
        <p:txBody>
          <a:bodyPr/>
          <a:lstStyle/>
          <a:p>
            <a:r>
              <a:rPr lang="en-US"/>
              <a:t>Proof</a:t>
            </a:r>
          </a:p>
        </p:txBody>
      </p:sp>
      <p:sp>
        <p:nvSpPr>
          <p:cNvPr id="169987" name="Slide Number Placeholder 3"/>
          <p:cNvSpPr>
            <a:spLocks noGrp="1"/>
          </p:cNvSpPr>
          <p:nvPr>
            <p:ph type="sldNum" sz="quarter" idx="10"/>
          </p:nvPr>
        </p:nvSpPr>
        <p:spPr>
          <a:noFill/>
        </p:spPr>
        <p:txBody>
          <a:bodyPr/>
          <a:lstStyle/>
          <a:p>
            <a:fld id="{FA925366-8539-4A9D-B662-E3EE457AF111}" type="slidenum">
              <a:rPr lang="x-none" smtClean="0">
                <a:cs typeface="Arial" pitchFamily="34" charset="0"/>
              </a:rPr>
              <a:pPr/>
              <a:t>139</a:t>
            </a:fld>
            <a:endParaRPr lang="en-US">
              <a:cs typeface="Arial" pitchFamily="34" charset="0"/>
            </a:endParaRPr>
          </a:p>
        </p:txBody>
      </p:sp>
      <p:sp>
        <p:nvSpPr>
          <p:cNvPr id="169986"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69990" name="AutoShape 6"/>
          <p:cNvSpPr>
            <a:spLocks noChangeArrowheads="1"/>
          </p:cNvSpPr>
          <p:nvPr/>
        </p:nvSpPr>
        <p:spPr bwMode="auto">
          <a:xfrm>
            <a:off x="1303338" y="3244056"/>
            <a:ext cx="3860800" cy="369888"/>
          </a:xfrm>
          <a:prstGeom prst="wedgeRoundRectCallout">
            <a:avLst>
              <a:gd name="adj1" fmla="val 68009"/>
              <a:gd name="adj2" fmla="val -147426"/>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69991" name="Text Box 7"/>
          <p:cNvSpPr txBox="1">
            <a:spLocks noChangeArrowheads="1"/>
          </p:cNvSpPr>
          <p:nvPr/>
        </p:nvSpPr>
        <p:spPr bwMode="auto">
          <a:xfrm>
            <a:off x="5999957" y="2468562"/>
            <a:ext cx="2605087" cy="946150"/>
          </a:xfrm>
          <a:prstGeom prst="rect">
            <a:avLst/>
          </a:prstGeom>
          <a:no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Yes, return my input</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06EAAC83-4D6C-7CA7-530F-15F30B372E33}"/>
              </a:ext>
            </a:extLst>
          </p:cNvPr>
          <p:cNvSpPr>
            <a:spLocks noChangeArrowheads="1"/>
          </p:cNvSpPr>
          <p:nvPr/>
        </p:nvSpPr>
        <p:spPr bwMode="auto">
          <a:xfrm>
            <a:off x="1011238" y="1665288"/>
            <a:ext cx="73152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RMWConsensus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ConsensusProtocol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decide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propose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r</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getAndMumble</a:t>
            </a:r>
            <a:r>
              <a:rPr lang="en-US" sz="2000" b="0" dirty="0">
                <a:solidFill>
                  <a:srgbClr val="D4D4D4"/>
                </a:solidFill>
                <a:effectLst/>
                <a:latin typeface="Consolas" panose="020B0609020204030204" pitchFamily="49" charset="0"/>
              </a:rPr>
              <a:t>() == v)</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else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proposed[j];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171013" name="Rectangle 3"/>
          <p:cNvSpPr>
            <a:spLocks noGrp="1" noChangeArrowheads="1"/>
          </p:cNvSpPr>
          <p:nvPr>
            <p:ph type="title"/>
          </p:nvPr>
        </p:nvSpPr>
        <p:spPr>
          <a:xfrm>
            <a:off x="604838" y="384175"/>
            <a:ext cx="7772400" cy="1143000"/>
          </a:xfrm>
        </p:spPr>
        <p:txBody>
          <a:bodyPr/>
          <a:lstStyle/>
          <a:p>
            <a:r>
              <a:rPr lang="en-US"/>
              <a:t>Proof</a:t>
            </a:r>
          </a:p>
        </p:txBody>
      </p:sp>
      <p:sp>
        <p:nvSpPr>
          <p:cNvPr id="171011" name="Slide Number Placeholder 3"/>
          <p:cNvSpPr>
            <a:spLocks noGrp="1"/>
          </p:cNvSpPr>
          <p:nvPr>
            <p:ph type="sldNum" sz="quarter" idx="10"/>
          </p:nvPr>
        </p:nvSpPr>
        <p:spPr>
          <a:noFill/>
        </p:spPr>
        <p:txBody>
          <a:bodyPr/>
          <a:lstStyle/>
          <a:p>
            <a:fld id="{80E93B04-41E5-4413-A385-0832F2213676}" type="slidenum">
              <a:rPr lang="x-none" smtClean="0">
                <a:cs typeface="Arial" pitchFamily="34" charset="0"/>
              </a:rPr>
              <a:pPr/>
              <a:t>140</a:t>
            </a:fld>
            <a:endParaRPr lang="en-US">
              <a:cs typeface="Arial" pitchFamily="34" charset="0"/>
            </a:endParaRPr>
          </a:p>
        </p:txBody>
      </p:sp>
      <p:sp>
        <p:nvSpPr>
          <p:cNvPr id="171010" name="Footer Placeholder 2"/>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171015" name="AutoShape 6"/>
          <p:cNvSpPr>
            <a:spLocks noChangeArrowheads="1"/>
          </p:cNvSpPr>
          <p:nvPr/>
        </p:nvSpPr>
        <p:spPr bwMode="auto">
          <a:xfrm>
            <a:off x="1233488" y="4139974"/>
            <a:ext cx="3338512" cy="458152"/>
          </a:xfrm>
          <a:prstGeom prst="wedgeRoundRectCallout">
            <a:avLst>
              <a:gd name="adj1" fmla="val 60032"/>
              <a:gd name="adj2" fmla="val -164944"/>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
        <p:nvSpPr>
          <p:cNvPr id="171016" name="Text Box 7"/>
          <p:cNvSpPr txBox="1">
            <a:spLocks noChangeArrowheads="1"/>
          </p:cNvSpPr>
          <p:nvPr/>
        </p:nvSpPr>
        <p:spPr bwMode="auto">
          <a:xfrm>
            <a:off x="4902246" y="2955925"/>
            <a:ext cx="3105150" cy="946150"/>
          </a:xfrm>
          <a:prstGeom prst="rect">
            <a:avLst/>
          </a:prstGeom>
          <a:no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No, return other’s input</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AEB30F-94AE-8C5C-C68B-1C099B15B0D0}"/>
              </a:ext>
            </a:extLst>
          </p:cNvPr>
          <p:cNvSpPr>
            <a:spLocks noGrp="1"/>
          </p:cNvSpPr>
          <p:nvPr>
            <p:ph type="title"/>
          </p:nvPr>
        </p:nvSpPr>
        <p:spPr/>
        <p:txBody>
          <a:bodyPr/>
          <a:lstStyle/>
          <a:p>
            <a:r>
              <a:rPr lang="en-US" dirty="0"/>
              <a:t>Proof</a:t>
            </a:r>
          </a:p>
        </p:txBody>
      </p:sp>
      <p:sp>
        <p:nvSpPr>
          <p:cNvPr id="8" name="TextBox 7">
            <a:extLst>
              <a:ext uri="{FF2B5EF4-FFF2-40B4-BE49-F238E27FC236}">
                <a16:creationId xmlns:a16="http://schemas.microsoft.com/office/drawing/2014/main" id="{E1B379CB-F622-996F-A75D-638EBACE2A55}"/>
              </a:ext>
            </a:extLst>
          </p:cNvPr>
          <p:cNvSpPr txBox="1"/>
          <p:nvPr/>
        </p:nvSpPr>
        <p:spPr bwMode="auto">
          <a:xfrm>
            <a:off x="1650432" y="2395948"/>
            <a:ext cx="323589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have just seen</a:t>
            </a:r>
          </a:p>
        </p:txBody>
      </p:sp>
      <p:sp>
        <p:nvSpPr>
          <p:cNvPr id="9" name="TextBox 8">
            <a:extLst>
              <a:ext uri="{FF2B5EF4-FFF2-40B4-BE49-F238E27FC236}">
                <a16:creationId xmlns:a16="http://schemas.microsoft.com/office/drawing/2014/main" id="{47189EF5-B7E5-F8AD-AB11-20DB2F970704}"/>
              </a:ext>
            </a:extLst>
          </p:cNvPr>
          <p:cNvSpPr txBox="1"/>
          <p:nvPr/>
        </p:nvSpPr>
        <p:spPr bwMode="auto">
          <a:xfrm>
            <a:off x="1650432" y="4462053"/>
            <a:ext cx="608550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any (non-trivial) RMW Object</a:t>
            </a:r>
          </a:p>
        </p:txBody>
      </p:sp>
      <p:sp>
        <p:nvSpPr>
          <p:cNvPr id="10" name="TextBox 3">
            <a:extLst>
              <a:ext uri="{FF2B5EF4-FFF2-40B4-BE49-F238E27FC236}">
                <a16:creationId xmlns:a16="http://schemas.microsoft.com/office/drawing/2014/main" id="{7DFA0BC9-E6E8-7712-59F8-CDC97DB13910}"/>
              </a:ext>
            </a:extLst>
          </p:cNvPr>
          <p:cNvSpPr txBox="1"/>
          <p:nvPr/>
        </p:nvSpPr>
        <p:spPr bwMode="auto">
          <a:xfrm>
            <a:off x="1650432" y="3429000"/>
            <a:ext cx="516946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2-thread consensus protocol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2"/>
          <p:cNvSpPr>
            <a:spLocks noGrp="1" noChangeArrowheads="1"/>
          </p:cNvSpPr>
          <p:nvPr>
            <p:ph type="title"/>
          </p:nvPr>
        </p:nvSpPr>
        <p:spPr/>
        <p:txBody>
          <a:bodyPr/>
          <a:lstStyle/>
          <a:p>
            <a:r>
              <a:rPr lang="en-US"/>
              <a:t>Interfering RMW</a:t>
            </a:r>
          </a:p>
        </p:txBody>
      </p:sp>
      <p:sp>
        <p:nvSpPr>
          <p:cNvPr id="173059" name="Slide Number Placeholder 4"/>
          <p:cNvSpPr>
            <a:spLocks noGrp="1"/>
          </p:cNvSpPr>
          <p:nvPr>
            <p:ph type="sldNum" sz="quarter" idx="10"/>
          </p:nvPr>
        </p:nvSpPr>
        <p:spPr>
          <a:noFill/>
        </p:spPr>
        <p:txBody>
          <a:bodyPr/>
          <a:lstStyle/>
          <a:p>
            <a:fld id="{B2A0D522-8ACA-4A5B-ABA4-82527D887869}" type="slidenum">
              <a:rPr lang="x-none" smtClean="0">
                <a:cs typeface="Arial" pitchFamily="34" charset="0"/>
              </a:rPr>
              <a:pPr/>
              <a:t>142</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84B7B287-5BB2-1127-4916-E6BC00DBEAF3}"/>
              </a:ext>
            </a:extLst>
          </p:cNvPr>
          <p:cNvSpPr txBox="1"/>
          <p:nvPr/>
        </p:nvSpPr>
        <p:spPr bwMode="auto">
          <a:xfrm>
            <a:off x="1948699" y="1587751"/>
            <a:ext cx="5950518"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Let F be a set of functions such that for all f</a:t>
            </a:r>
            <a:r>
              <a:rPr lang="en-US" sz="2800" baseline="-25000" dirty="0">
                <a:solidFill>
                  <a:srgbClr val="FFFF00"/>
                </a:solidFill>
              </a:rPr>
              <a:t>i</a:t>
            </a:r>
            <a:r>
              <a:rPr lang="en-US" sz="2800" dirty="0">
                <a:solidFill>
                  <a:srgbClr val="FFFF00"/>
                </a:solidFill>
              </a:rPr>
              <a:t> and f</a:t>
            </a:r>
            <a:r>
              <a:rPr lang="en-US" sz="2800" baseline="-25000" dirty="0">
                <a:solidFill>
                  <a:srgbClr val="FFFF00"/>
                </a:solidFill>
              </a:rPr>
              <a:t>j, </a:t>
            </a:r>
            <a:r>
              <a:rPr lang="en-US" sz="2800" dirty="0">
                <a:solidFill>
                  <a:srgbClr val="FFFF00"/>
                </a:solidFill>
              </a:rPr>
              <a:t>either</a:t>
            </a:r>
          </a:p>
        </p:txBody>
      </p:sp>
      <p:sp>
        <p:nvSpPr>
          <p:cNvPr id="5" name="TextBox 4">
            <a:extLst>
              <a:ext uri="{FF2B5EF4-FFF2-40B4-BE49-F238E27FC236}">
                <a16:creationId xmlns:a16="http://schemas.microsoft.com/office/drawing/2014/main" id="{8ACA5E46-32A5-6EC5-259E-75A9BA79D9DA}"/>
              </a:ext>
            </a:extLst>
          </p:cNvPr>
          <p:cNvSpPr txBox="1"/>
          <p:nvPr/>
        </p:nvSpPr>
        <p:spPr bwMode="auto">
          <a:xfrm>
            <a:off x="3017677" y="3976023"/>
            <a:ext cx="3812563" cy="1015663"/>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rPr>
              <a:t>Overwrite</a:t>
            </a:r>
            <a:r>
              <a:rPr lang="en-US" sz="2800" dirty="0">
                <a:solidFill>
                  <a:srgbClr val="FFFF00"/>
                </a:solidFill>
              </a:rPr>
              <a:t>: </a:t>
            </a:r>
            <a:r>
              <a:rPr lang="en-US" sz="3200" dirty="0">
                <a:solidFill>
                  <a:srgbClr val="FFFF00"/>
                </a:solidFill>
              </a:rPr>
              <a:t>f</a:t>
            </a:r>
            <a:r>
              <a:rPr lang="en-US" sz="3200" baseline="-25000" dirty="0">
                <a:solidFill>
                  <a:srgbClr val="FFFF00"/>
                </a:solidFill>
              </a:rPr>
              <a:t>i</a:t>
            </a:r>
            <a:r>
              <a:rPr lang="en-US" sz="3200" dirty="0">
                <a:solidFill>
                  <a:srgbClr val="FFFF00"/>
                </a:solidFill>
              </a:rPr>
              <a:t>(f</a:t>
            </a:r>
            <a:r>
              <a:rPr lang="en-US" sz="3200" baseline="-25000" dirty="0">
                <a:solidFill>
                  <a:srgbClr val="FFFF00"/>
                </a:solidFill>
              </a:rPr>
              <a:t>j</a:t>
            </a:r>
            <a:r>
              <a:rPr lang="en-US" sz="3200" dirty="0">
                <a:solidFill>
                  <a:srgbClr val="FFFF00"/>
                </a:solidFill>
              </a:rPr>
              <a:t>(v))=f</a:t>
            </a:r>
            <a:r>
              <a:rPr lang="en-US" sz="3200" baseline="-25000" dirty="0">
                <a:solidFill>
                  <a:srgbClr val="FFFF00"/>
                </a:solidFill>
              </a:rPr>
              <a:t>i</a:t>
            </a:r>
            <a:r>
              <a:rPr lang="en-US" sz="3200" dirty="0">
                <a:solidFill>
                  <a:srgbClr val="FFFF00"/>
                </a:solidFill>
              </a:rPr>
              <a:t>(v)</a:t>
            </a:r>
          </a:p>
        </p:txBody>
      </p:sp>
      <p:sp>
        <p:nvSpPr>
          <p:cNvPr id="7" name="TextBox 3">
            <a:extLst>
              <a:ext uri="{FF2B5EF4-FFF2-40B4-BE49-F238E27FC236}">
                <a16:creationId xmlns:a16="http://schemas.microsoft.com/office/drawing/2014/main" id="{EDEB853F-E997-3E67-9AE4-F03094A93EC4}"/>
              </a:ext>
            </a:extLst>
          </p:cNvPr>
          <p:cNvSpPr txBox="1"/>
          <p:nvPr/>
        </p:nvSpPr>
        <p:spPr bwMode="auto">
          <a:xfrm>
            <a:off x="2717231" y="2751109"/>
            <a:ext cx="4413455" cy="1015663"/>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rPr>
              <a:t>Commute</a:t>
            </a:r>
            <a:r>
              <a:rPr lang="en-US" sz="2800" dirty="0">
                <a:solidFill>
                  <a:srgbClr val="FFFF00"/>
                </a:solidFill>
              </a:rPr>
              <a:t>: </a:t>
            </a:r>
          </a:p>
          <a:p>
            <a:r>
              <a:rPr lang="en-US" sz="3200" dirty="0">
                <a:solidFill>
                  <a:srgbClr val="FFFF00"/>
                </a:solidFill>
              </a:rPr>
              <a:t>f</a:t>
            </a:r>
            <a:r>
              <a:rPr lang="en-US" sz="3200" baseline="-25000" dirty="0">
                <a:solidFill>
                  <a:srgbClr val="FFFF00"/>
                </a:solidFill>
              </a:rPr>
              <a:t>i</a:t>
            </a:r>
            <a:r>
              <a:rPr lang="en-US" sz="3200" dirty="0">
                <a:solidFill>
                  <a:srgbClr val="FFFF00"/>
                </a:solidFill>
              </a:rPr>
              <a:t>(f</a:t>
            </a:r>
            <a:r>
              <a:rPr lang="en-US" sz="3200" baseline="-25000" dirty="0">
                <a:solidFill>
                  <a:srgbClr val="FFFF00"/>
                </a:solidFill>
              </a:rPr>
              <a:t>j</a:t>
            </a:r>
            <a:r>
              <a:rPr lang="en-US" sz="3200" dirty="0">
                <a:solidFill>
                  <a:srgbClr val="FFFF00"/>
                </a:solidFill>
              </a:rPr>
              <a:t>(v))=f</a:t>
            </a:r>
            <a:r>
              <a:rPr lang="en-US" sz="3200" baseline="-25000" dirty="0">
                <a:solidFill>
                  <a:srgbClr val="FFFF00"/>
                </a:solidFill>
              </a:rPr>
              <a:t>j</a:t>
            </a:r>
            <a:r>
              <a:rPr lang="en-US" sz="3200" dirty="0">
                <a:solidFill>
                  <a:srgbClr val="FFFF00"/>
                </a:solidFill>
              </a:rPr>
              <a:t>(f</a:t>
            </a:r>
            <a:r>
              <a:rPr lang="en-US" sz="3200" baseline="-25000" dirty="0">
                <a:solidFill>
                  <a:srgbClr val="FFFF00"/>
                </a:solidFill>
              </a:rPr>
              <a:t>i</a:t>
            </a:r>
            <a:r>
              <a:rPr lang="en-US" sz="3200" dirty="0">
                <a:solidFill>
                  <a:srgbClr val="FFFF00"/>
                </a:solidFill>
              </a:rPr>
              <a:t>(v))</a:t>
            </a:r>
          </a:p>
        </p:txBody>
      </p:sp>
      <p:sp>
        <p:nvSpPr>
          <p:cNvPr id="8" name="TextBox 7">
            <a:extLst>
              <a:ext uri="{FF2B5EF4-FFF2-40B4-BE49-F238E27FC236}">
                <a16:creationId xmlns:a16="http://schemas.microsoft.com/office/drawing/2014/main" id="{BF4CA5C3-0D7C-25A1-02F1-E82F60FCEAD4}"/>
              </a:ext>
            </a:extLst>
          </p:cNvPr>
          <p:cNvSpPr txBox="1"/>
          <p:nvPr/>
        </p:nvSpPr>
        <p:spPr bwMode="auto">
          <a:xfrm>
            <a:off x="1110500" y="5200938"/>
            <a:ext cx="7626917"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Claim: RMW objects that commutes or overwrite has consensus number exactly </a:t>
            </a:r>
            <a:r>
              <a:rPr lang="en-US" sz="2800" dirty="0">
                <a:solidFill>
                  <a:schemeClr val="bg2"/>
                </a:solidFill>
              </a:rPr>
              <a:t>2</a:t>
            </a:r>
            <a:endParaRPr lang="en-US" sz="2800" b="0" dirty="0">
              <a:solidFill>
                <a:schemeClr val="bg2"/>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2"/>
          <p:cNvSpPr>
            <a:spLocks noGrp="1" noChangeArrowheads="1"/>
          </p:cNvSpPr>
          <p:nvPr>
            <p:ph type="title"/>
          </p:nvPr>
        </p:nvSpPr>
        <p:spPr/>
        <p:txBody>
          <a:bodyPr/>
          <a:lstStyle/>
          <a:p>
            <a:r>
              <a:rPr lang="en-US" dirty="0"/>
              <a:t>Examples</a:t>
            </a:r>
          </a:p>
        </p:txBody>
      </p:sp>
      <p:sp>
        <p:nvSpPr>
          <p:cNvPr id="174083" name="Slide Number Placeholder 4"/>
          <p:cNvSpPr>
            <a:spLocks noGrp="1"/>
          </p:cNvSpPr>
          <p:nvPr>
            <p:ph type="sldNum" sz="quarter" idx="10"/>
          </p:nvPr>
        </p:nvSpPr>
        <p:spPr>
          <a:noFill/>
        </p:spPr>
        <p:txBody>
          <a:bodyPr/>
          <a:lstStyle/>
          <a:p>
            <a:fld id="{766F2E31-9181-45A5-A96E-DC8BDE770C4B}" type="slidenum">
              <a:rPr lang="x-none" smtClean="0">
                <a:cs typeface="Arial" pitchFamily="34" charset="0"/>
              </a:rPr>
              <a:pPr/>
              <a:t>143</a:t>
            </a:fld>
            <a:endParaRPr lang="en-US">
              <a:cs typeface="Arial" pitchFamily="34" charset="0"/>
            </a:endParaRPr>
          </a:p>
        </p:txBody>
      </p:sp>
      <p:sp>
        <p:nvSpPr>
          <p:cNvPr id="174082" name="Footer Placeholder 3"/>
          <p:cNvSpPr>
            <a:spLocks noGrp="1"/>
          </p:cNvSpPr>
          <p:nvPr>
            <p:ph type="ftr" sz="quarter" idx="11"/>
          </p:nvPr>
        </p:nvSpPr>
        <p:spPr bwMode="auto">
          <a:prstGeom prst="rect">
            <a:avLst/>
          </a:prstGeom>
          <a:noFill/>
          <a:ln>
            <a:miter lim="800000"/>
            <a:headEnd/>
            <a:tailEnd/>
          </a:ln>
        </p:spPr>
        <p:txBody>
          <a:bodyPr/>
          <a:lstStyle/>
          <a:p>
            <a:r>
              <a:rPr lang="en-US" sz="1400" dirty="0">
                <a:latin typeface="Arial" pitchFamily="34" charset="0"/>
                <a:cs typeface="Arial" pitchFamily="34" charset="0"/>
              </a:rPr>
              <a:t>Art of Multiprocessor Programming</a:t>
            </a:r>
          </a:p>
        </p:txBody>
      </p:sp>
      <p:sp>
        <p:nvSpPr>
          <p:cNvPr id="2" name="TextBox 1">
            <a:extLst>
              <a:ext uri="{FF2B5EF4-FFF2-40B4-BE49-F238E27FC236}">
                <a16:creationId xmlns:a16="http://schemas.microsoft.com/office/drawing/2014/main" id="{3E281E43-C0CF-0721-94C0-ADC60D9AFE64}"/>
              </a:ext>
            </a:extLst>
          </p:cNvPr>
          <p:cNvSpPr txBox="1"/>
          <p:nvPr/>
        </p:nvSpPr>
        <p:spPr bwMode="auto">
          <a:xfrm>
            <a:off x="841058" y="1759787"/>
            <a:ext cx="5608434"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“test-and-set” </a:t>
            </a:r>
            <a:r>
              <a:rPr lang="en-US" sz="2800" b="1" dirty="0" err="1">
                <a:solidFill>
                  <a:srgbClr val="FFFF00"/>
                </a:solidFill>
                <a:latin typeface="Courier New" panose="02070309020205020404" pitchFamily="49" charset="0"/>
                <a:cs typeface="Courier New" panose="02070309020205020404" pitchFamily="49" charset="0"/>
              </a:rPr>
              <a:t>getAndSet</a:t>
            </a:r>
            <a:r>
              <a:rPr lang="en-US" sz="2800" b="1" dirty="0">
                <a:solidFill>
                  <a:srgbClr val="FFFF00"/>
                </a:solidFill>
                <a:latin typeface="Courier New" panose="02070309020205020404" pitchFamily="49" charset="0"/>
                <a:cs typeface="Courier New" panose="02070309020205020404" pitchFamily="49" charset="0"/>
              </a:rPr>
              <a:t>(1)</a:t>
            </a:r>
            <a:r>
              <a:rPr lang="en-US" sz="2800" dirty="0">
                <a:solidFill>
                  <a:srgbClr val="FFFF00"/>
                </a:solidFill>
              </a:rPr>
              <a:t> f(v)=1</a:t>
            </a:r>
          </a:p>
        </p:txBody>
      </p:sp>
      <p:sp>
        <p:nvSpPr>
          <p:cNvPr id="3" name="TextBox 2">
            <a:extLst>
              <a:ext uri="{FF2B5EF4-FFF2-40B4-BE49-F238E27FC236}">
                <a16:creationId xmlns:a16="http://schemas.microsoft.com/office/drawing/2014/main" id="{3700790A-3305-DDDF-B805-518191A4A7C9}"/>
              </a:ext>
            </a:extLst>
          </p:cNvPr>
          <p:cNvSpPr txBox="1"/>
          <p:nvPr/>
        </p:nvSpPr>
        <p:spPr bwMode="auto">
          <a:xfrm>
            <a:off x="841058" y="3355588"/>
            <a:ext cx="532703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“swap” </a:t>
            </a:r>
            <a:r>
              <a:rPr lang="en-US" sz="2800" b="1" dirty="0" err="1">
                <a:solidFill>
                  <a:srgbClr val="FFFF00"/>
                </a:solidFill>
                <a:latin typeface="Courier New" panose="02070309020205020404" pitchFamily="49" charset="0"/>
                <a:cs typeface="Courier New" panose="02070309020205020404" pitchFamily="49" charset="0"/>
              </a:rPr>
              <a:t>getAndSet</a:t>
            </a:r>
            <a:r>
              <a:rPr lang="en-US" sz="2800" b="1" dirty="0">
                <a:solidFill>
                  <a:srgbClr val="FFFF00"/>
                </a:solidFill>
                <a:latin typeface="Courier New" panose="02070309020205020404" pitchFamily="49" charset="0"/>
                <a:cs typeface="Courier New" panose="02070309020205020404" pitchFamily="49" charset="0"/>
              </a:rPr>
              <a:t>(x)</a:t>
            </a:r>
            <a:r>
              <a:rPr lang="en-US" sz="2800" dirty="0">
                <a:solidFill>
                  <a:srgbClr val="FFFF00"/>
                </a:solidFill>
              </a:rPr>
              <a:t>  f(</a:t>
            </a:r>
            <a:r>
              <a:rPr lang="en-US" sz="2800" dirty="0" err="1">
                <a:solidFill>
                  <a:srgbClr val="FFFF00"/>
                </a:solidFill>
              </a:rPr>
              <a:t>v,x</a:t>
            </a:r>
            <a:r>
              <a:rPr lang="en-US" sz="2800" dirty="0">
                <a:solidFill>
                  <a:srgbClr val="FFFF00"/>
                </a:solidFill>
              </a:rPr>
              <a:t>)=x</a:t>
            </a:r>
          </a:p>
        </p:txBody>
      </p:sp>
      <p:sp>
        <p:nvSpPr>
          <p:cNvPr id="4" name="TextBox 3">
            <a:extLst>
              <a:ext uri="{FF2B5EF4-FFF2-40B4-BE49-F238E27FC236}">
                <a16:creationId xmlns:a16="http://schemas.microsoft.com/office/drawing/2014/main" id="{E1BADFBF-CC67-1428-759A-ADCA6BBAA778}"/>
              </a:ext>
            </a:extLst>
          </p:cNvPr>
          <p:cNvSpPr txBox="1"/>
          <p:nvPr/>
        </p:nvSpPr>
        <p:spPr bwMode="auto">
          <a:xfrm>
            <a:off x="1612583" y="2655910"/>
            <a:ext cx="372808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latin typeface="Arial" pitchFamily="34" charset="0"/>
                <a:cs typeface="Arial" pitchFamily="34" charset="0"/>
              </a:rPr>
              <a:t>Overwrite</a:t>
            </a:r>
            <a:r>
              <a:rPr lang="en-US" sz="2800" dirty="0">
                <a:solidFill>
                  <a:srgbClr val="FFC000"/>
                </a:solidFill>
                <a:latin typeface="Arial" pitchFamily="34" charset="0"/>
                <a:cs typeface="Arial" pitchFamily="34" charset="0"/>
              </a:rPr>
              <a:t>:</a:t>
            </a:r>
            <a:r>
              <a:rPr lang="en-US" sz="2800" dirty="0">
                <a:solidFill>
                  <a:srgbClr val="FFFF00"/>
                </a:solidFill>
                <a:latin typeface="Arial" pitchFamily="34" charset="0"/>
                <a:cs typeface="Arial" pitchFamily="34" charset="0"/>
              </a:rPr>
              <a:t> 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(f</a:t>
            </a:r>
            <a:r>
              <a:rPr lang="en-US" sz="2800" baseline="-25000" dirty="0">
                <a:solidFill>
                  <a:srgbClr val="FFFF00"/>
                </a:solidFill>
                <a:latin typeface="Arial" pitchFamily="34" charset="0"/>
                <a:cs typeface="Arial" pitchFamily="34" charset="0"/>
              </a:rPr>
              <a:t>j</a:t>
            </a:r>
            <a:r>
              <a:rPr lang="en-US" sz="2800" dirty="0">
                <a:solidFill>
                  <a:srgbClr val="FFFF00"/>
                </a:solidFill>
                <a:latin typeface="Arial" pitchFamily="34" charset="0"/>
                <a:cs typeface="Arial" pitchFamily="34" charset="0"/>
              </a:rPr>
              <a:t>(v))=f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(v)</a:t>
            </a:r>
            <a:endParaRPr lang="en-US" sz="2800" dirty="0">
              <a:solidFill>
                <a:srgbClr val="FFFF00"/>
              </a:solidFill>
            </a:endParaRPr>
          </a:p>
        </p:txBody>
      </p:sp>
      <p:sp>
        <p:nvSpPr>
          <p:cNvPr id="5" name="TextBox 4">
            <a:extLst>
              <a:ext uri="{FF2B5EF4-FFF2-40B4-BE49-F238E27FC236}">
                <a16:creationId xmlns:a16="http://schemas.microsoft.com/office/drawing/2014/main" id="{C4ED124E-1ECF-78FB-6D52-001FCBDCEF0B}"/>
              </a:ext>
            </a:extLst>
          </p:cNvPr>
          <p:cNvSpPr txBox="1"/>
          <p:nvPr/>
        </p:nvSpPr>
        <p:spPr bwMode="auto">
          <a:xfrm>
            <a:off x="1612583" y="3820824"/>
            <a:ext cx="381256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latin typeface="Arial" pitchFamily="34" charset="0"/>
                <a:cs typeface="Arial" pitchFamily="34" charset="0"/>
              </a:rPr>
              <a:t>Overwrite</a:t>
            </a:r>
            <a:r>
              <a:rPr lang="en-US" sz="2800" dirty="0">
                <a:solidFill>
                  <a:srgbClr val="FFFF00"/>
                </a:solidFill>
                <a:latin typeface="Arial" pitchFamily="34" charset="0"/>
                <a:cs typeface="Arial" pitchFamily="34" charset="0"/>
              </a:rPr>
              <a:t>: 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(f</a:t>
            </a:r>
            <a:r>
              <a:rPr lang="en-US" sz="2800" baseline="-25000" dirty="0">
                <a:solidFill>
                  <a:srgbClr val="FFFF00"/>
                </a:solidFill>
                <a:latin typeface="Arial" pitchFamily="34" charset="0"/>
                <a:cs typeface="Arial" pitchFamily="34" charset="0"/>
              </a:rPr>
              <a:t>j</a:t>
            </a:r>
            <a:r>
              <a:rPr lang="en-US" sz="2800" dirty="0">
                <a:solidFill>
                  <a:srgbClr val="FFFF00"/>
                </a:solidFill>
                <a:latin typeface="Arial" pitchFamily="34" charset="0"/>
                <a:cs typeface="Arial" pitchFamily="34" charset="0"/>
              </a:rPr>
              <a:t>(v))=f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(v)</a:t>
            </a:r>
            <a:endParaRPr lang="en-US" sz="2800" b="0" dirty="0">
              <a:solidFill>
                <a:srgbClr val="FFFF00"/>
              </a:solidFill>
              <a:cs typeface="Arial" charset="0"/>
            </a:endParaRPr>
          </a:p>
        </p:txBody>
      </p:sp>
      <p:sp>
        <p:nvSpPr>
          <p:cNvPr id="6" name="TextBox 5">
            <a:extLst>
              <a:ext uri="{FF2B5EF4-FFF2-40B4-BE49-F238E27FC236}">
                <a16:creationId xmlns:a16="http://schemas.microsoft.com/office/drawing/2014/main" id="{22BEB913-88A5-3A60-9FA5-0CE9EE2CCFB6}"/>
              </a:ext>
            </a:extLst>
          </p:cNvPr>
          <p:cNvSpPr txBox="1"/>
          <p:nvPr/>
        </p:nvSpPr>
        <p:spPr bwMode="auto">
          <a:xfrm>
            <a:off x="841058" y="4520502"/>
            <a:ext cx="7055167"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“fetch-and-</a:t>
            </a:r>
            <a:r>
              <a:rPr lang="en-US" sz="2800" dirty="0" err="1">
                <a:solidFill>
                  <a:srgbClr val="FFFF00"/>
                </a:solidFill>
              </a:rPr>
              <a:t>inc</a:t>
            </a:r>
            <a:r>
              <a:rPr lang="en-US" sz="2800" dirty="0">
                <a:solidFill>
                  <a:srgbClr val="FFFF00"/>
                </a:solidFill>
              </a:rPr>
              <a:t>” </a:t>
            </a:r>
            <a:r>
              <a:rPr lang="en-US" sz="2800" b="1" dirty="0" err="1">
                <a:solidFill>
                  <a:srgbClr val="FFFF00"/>
                </a:solidFill>
                <a:latin typeface="Courier New" panose="02070309020205020404" pitchFamily="49" charset="0"/>
                <a:cs typeface="Courier New" panose="02070309020205020404" pitchFamily="49" charset="0"/>
              </a:rPr>
              <a:t>getAndIncrement</a:t>
            </a:r>
            <a:r>
              <a:rPr lang="en-US" sz="2800" dirty="0">
                <a:solidFill>
                  <a:srgbClr val="FFFF00"/>
                </a:solidFill>
                <a:latin typeface="Courier New" panose="02070309020205020404" pitchFamily="49" charset="0"/>
                <a:cs typeface="Courier New" panose="02070309020205020404" pitchFamily="49" charset="0"/>
              </a:rPr>
              <a:t>()</a:t>
            </a:r>
            <a:r>
              <a:rPr lang="en-US" sz="2800" dirty="0">
                <a:solidFill>
                  <a:srgbClr val="FFFF00"/>
                </a:solidFill>
              </a:rPr>
              <a:t> f(v)=v+1</a:t>
            </a:r>
            <a:endParaRPr lang="en-US" sz="2800" b="0" dirty="0">
              <a:solidFill>
                <a:srgbClr val="FFFF00"/>
              </a:solidFill>
              <a:latin typeface="Arial" charset="0"/>
            </a:endParaRPr>
          </a:p>
        </p:txBody>
      </p:sp>
      <p:sp>
        <p:nvSpPr>
          <p:cNvPr id="14" name="TextBox 13">
            <a:extLst>
              <a:ext uri="{FF2B5EF4-FFF2-40B4-BE49-F238E27FC236}">
                <a16:creationId xmlns:a16="http://schemas.microsoft.com/office/drawing/2014/main" id="{90F55965-3552-EEF1-AAD8-18E64C1742EB}"/>
              </a:ext>
            </a:extLst>
          </p:cNvPr>
          <p:cNvSpPr txBox="1"/>
          <p:nvPr/>
        </p:nvSpPr>
        <p:spPr bwMode="auto">
          <a:xfrm>
            <a:off x="1612584" y="5416625"/>
            <a:ext cx="424243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chemeClr val="bg2"/>
                </a:solidFill>
                <a:latin typeface="Arial" pitchFamily="34" charset="0"/>
                <a:cs typeface="Arial" pitchFamily="34" charset="0"/>
              </a:rPr>
              <a:t>Commute</a:t>
            </a:r>
            <a:r>
              <a:rPr lang="en-US" sz="2800" i="1" dirty="0">
                <a:solidFill>
                  <a:srgbClr val="FFFF00"/>
                </a:solidFill>
                <a:latin typeface="Arial" pitchFamily="34" charset="0"/>
                <a:cs typeface="Arial" pitchFamily="34" charset="0"/>
              </a:rPr>
              <a:t>:</a:t>
            </a:r>
            <a:r>
              <a:rPr lang="en-US" sz="2800" dirty="0">
                <a:solidFill>
                  <a:srgbClr val="FFFF00"/>
                </a:solidFill>
                <a:latin typeface="Arial" pitchFamily="34" charset="0"/>
                <a:cs typeface="Arial" pitchFamily="34" charset="0"/>
              </a:rPr>
              <a:t> 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(f</a:t>
            </a:r>
            <a:r>
              <a:rPr lang="en-US" sz="2800" baseline="-25000" dirty="0">
                <a:solidFill>
                  <a:srgbClr val="FFFF00"/>
                </a:solidFill>
                <a:latin typeface="Arial" pitchFamily="34" charset="0"/>
                <a:cs typeface="Arial" pitchFamily="34" charset="0"/>
              </a:rPr>
              <a:t>j</a:t>
            </a:r>
            <a:r>
              <a:rPr lang="en-US" sz="2800" dirty="0">
                <a:solidFill>
                  <a:srgbClr val="FFFF00"/>
                </a:solidFill>
                <a:latin typeface="Arial" pitchFamily="34" charset="0"/>
                <a:cs typeface="Arial" pitchFamily="34" charset="0"/>
              </a:rPr>
              <a:t>(v))= f</a:t>
            </a:r>
            <a:r>
              <a:rPr lang="en-US" sz="2800" baseline="-25000" dirty="0">
                <a:solidFill>
                  <a:srgbClr val="FFFF00"/>
                </a:solidFill>
                <a:latin typeface="Arial" pitchFamily="34" charset="0"/>
                <a:cs typeface="Arial" pitchFamily="34" charset="0"/>
              </a:rPr>
              <a:t>j</a:t>
            </a:r>
            <a:r>
              <a:rPr lang="en-US" sz="2800" dirty="0">
                <a:solidFill>
                  <a:srgbClr val="FFFF00"/>
                </a:solidFill>
                <a:latin typeface="Arial" pitchFamily="34" charset="0"/>
                <a:cs typeface="Arial" pitchFamily="34" charset="0"/>
              </a:rPr>
              <a:t>(f</a:t>
            </a:r>
            <a:r>
              <a:rPr lang="en-US" sz="2800" baseline="-25000" dirty="0">
                <a:solidFill>
                  <a:srgbClr val="FFFF00"/>
                </a:solidFill>
                <a:latin typeface="Arial" pitchFamily="34" charset="0"/>
                <a:cs typeface="Arial" pitchFamily="34" charset="0"/>
              </a:rPr>
              <a:t>i</a:t>
            </a:r>
            <a:r>
              <a:rPr lang="en-US" sz="2800" dirty="0">
                <a:solidFill>
                  <a:srgbClr val="FFFF00"/>
                </a:solidFill>
                <a:latin typeface="Arial" pitchFamily="34" charset="0"/>
                <a:cs typeface="Arial" pitchFamily="34" charset="0"/>
              </a:rPr>
              <a:t>(v))</a:t>
            </a:r>
            <a:endParaRPr lang="en-US" sz="2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Rectangle 2"/>
          <p:cNvSpPr>
            <a:spLocks noGrp="1" noChangeArrowheads="1"/>
          </p:cNvSpPr>
          <p:nvPr>
            <p:ph type="title"/>
          </p:nvPr>
        </p:nvSpPr>
        <p:spPr/>
        <p:txBody>
          <a:bodyPr/>
          <a:lstStyle/>
          <a:p>
            <a:r>
              <a:rPr lang="en-US" sz="4000" dirty="0"/>
              <a:t>Meanwhile Back at the Critical State</a:t>
            </a:r>
          </a:p>
        </p:txBody>
      </p:sp>
      <p:sp>
        <p:nvSpPr>
          <p:cNvPr id="175107" name="Slide Number Placeholder 4"/>
          <p:cNvSpPr>
            <a:spLocks noGrp="1"/>
          </p:cNvSpPr>
          <p:nvPr>
            <p:ph type="sldNum" sz="quarter" idx="10"/>
          </p:nvPr>
        </p:nvSpPr>
        <p:spPr>
          <a:noFill/>
        </p:spPr>
        <p:txBody>
          <a:bodyPr/>
          <a:lstStyle/>
          <a:p>
            <a:fld id="{D1D644EA-B354-4339-9543-37DC4870E330}" type="slidenum">
              <a:rPr lang="x-none" smtClean="0">
                <a:latin typeface="Arial" pitchFamily="34" charset="0"/>
                <a:cs typeface="Arial" pitchFamily="34" charset="0"/>
              </a:rPr>
              <a:pPr/>
              <a:t>144</a:t>
            </a:fld>
            <a:endParaRPr lang="en-US">
              <a:latin typeface="Arial" pitchFamily="34" charset="0"/>
              <a:cs typeface="Arial" pitchFamily="34" charset="0"/>
            </a:endParaRPr>
          </a:p>
        </p:txBody>
      </p:sp>
      <p:sp>
        <p:nvSpPr>
          <p:cNvPr id="17510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75109" name="Oval 3"/>
          <p:cNvSpPr>
            <a:spLocks noChangeArrowheads="1"/>
          </p:cNvSpPr>
          <p:nvPr/>
        </p:nvSpPr>
        <p:spPr bwMode="auto">
          <a:xfrm>
            <a:off x="4089400" y="2655888"/>
            <a:ext cx="1066800" cy="533400"/>
          </a:xfrm>
          <a:prstGeom prst="ellipse">
            <a:avLst/>
          </a:prstGeom>
          <a:solidFill>
            <a:srgbClr val="DDDDDD"/>
          </a:solidFill>
          <a:ln w="38100">
            <a:solidFill>
              <a:schemeClr val="tx1"/>
            </a:solidFill>
            <a:round/>
            <a:headEnd/>
            <a:tailEnd/>
          </a:ln>
        </p:spPr>
        <p:txBody>
          <a:bodyPr wrap="none" anchor="ctr"/>
          <a:lstStyle/>
          <a:p>
            <a:r>
              <a:rPr lang="en-US" sz="4000" b="1" dirty="0">
                <a:solidFill>
                  <a:schemeClr val="tx1"/>
                </a:solidFill>
                <a:latin typeface="Arial" pitchFamily="34" charset="0"/>
                <a:cs typeface="Arial" pitchFamily="34" charset="0"/>
              </a:rPr>
              <a:t>c</a:t>
            </a:r>
          </a:p>
        </p:txBody>
      </p:sp>
      <p:sp>
        <p:nvSpPr>
          <p:cNvPr id="175110" name="Oval 4"/>
          <p:cNvSpPr>
            <a:spLocks noChangeArrowheads="1"/>
          </p:cNvSpPr>
          <p:nvPr/>
        </p:nvSpPr>
        <p:spPr bwMode="auto">
          <a:xfrm>
            <a:off x="2797175" y="38369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5111" name="Oval 5"/>
          <p:cNvSpPr>
            <a:spLocks noChangeArrowheads="1"/>
          </p:cNvSpPr>
          <p:nvPr/>
        </p:nvSpPr>
        <p:spPr bwMode="auto">
          <a:xfrm>
            <a:off x="5389563" y="3773488"/>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5112" name="Line 6"/>
          <p:cNvSpPr>
            <a:spLocks noChangeShapeType="1"/>
          </p:cNvSpPr>
          <p:nvPr/>
        </p:nvSpPr>
        <p:spPr bwMode="auto">
          <a:xfrm flipH="1">
            <a:off x="3632200" y="3282906"/>
            <a:ext cx="577706" cy="615736"/>
          </a:xfrm>
          <a:prstGeom prst="line">
            <a:avLst/>
          </a:prstGeom>
          <a:noFill/>
          <a:ln w="76200">
            <a:solidFill>
              <a:srgbClr val="00B0F0"/>
            </a:solidFill>
            <a:round/>
            <a:headEnd/>
            <a:tailEnd type="triangle" w="med" len="med"/>
          </a:ln>
        </p:spPr>
        <p:txBody>
          <a:bodyPr wrap="none" anchor="ctr"/>
          <a:lstStyle/>
          <a:p>
            <a:endParaRPr lang="en-US">
              <a:solidFill>
                <a:srgbClr val="00B0F0"/>
              </a:solidFill>
              <a:latin typeface="Arial" pitchFamily="34" charset="0"/>
              <a:cs typeface="Arial" pitchFamily="34" charset="0"/>
            </a:endParaRPr>
          </a:p>
        </p:txBody>
      </p:sp>
      <p:sp>
        <p:nvSpPr>
          <p:cNvPr id="175113" name="Line 7"/>
          <p:cNvSpPr>
            <a:spLocks noChangeShapeType="1"/>
          </p:cNvSpPr>
          <p:nvPr/>
        </p:nvSpPr>
        <p:spPr bwMode="auto">
          <a:xfrm>
            <a:off x="5080000" y="3265488"/>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5114" name="Text Box 10"/>
          <p:cNvSpPr txBox="1">
            <a:spLocks noChangeArrowheads="1"/>
          </p:cNvSpPr>
          <p:nvPr/>
        </p:nvSpPr>
        <p:spPr bwMode="auto">
          <a:xfrm>
            <a:off x="2184400" y="4519612"/>
            <a:ext cx="2329738" cy="523220"/>
          </a:xfrm>
          <a:prstGeom prst="rect">
            <a:avLst/>
          </a:prstGeom>
          <a:noFill/>
          <a:ln w="9525">
            <a:noFill/>
            <a:miter lim="800000"/>
            <a:headEnd/>
            <a:tailEnd/>
          </a:ln>
        </p:spPr>
        <p:txBody>
          <a:bodyPr wrap="square">
            <a:spAutoFit/>
          </a:bodyPr>
          <a:lstStyle/>
          <a:p>
            <a:r>
              <a:rPr lang="en-US" b="1">
                <a:solidFill>
                  <a:srgbClr val="00B0F0"/>
                </a:solidFill>
                <a:latin typeface="Arial" pitchFamily="34" charset="0"/>
                <a:cs typeface="Arial" pitchFamily="34" charset="0"/>
              </a:rPr>
              <a:t>0-valent</a:t>
            </a:r>
          </a:p>
        </p:txBody>
      </p:sp>
      <p:sp>
        <p:nvSpPr>
          <p:cNvPr id="175115" name="Text Box 11"/>
          <p:cNvSpPr txBox="1">
            <a:spLocks noChangeArrowheads="1"/>
          </p:cNvSpPr>
          <p:nvPr/>
        </p:nvSpPr>
        <p:spPr bwMode="auto">
          <a:xfrm>
            <a:off x="4921250" y="4521200"/>
            <a:ext cx="2003425" cy="519113"/>
          </a:xfrm>
          <a:prstGeom prst="rect">
            <a:avLst/>
          </a:prstGeom>
          <a:solidFill>
            <a:schemeClr val="accent2"/>
          </a:solidFill>
          <a:ln w="9525">
            <a:noFill/>
            <a:miter lim="800000"/>
            <a:headEnd/>
            <a:tailEnd/>
          </a:ln>
        </p:spPr>
        <p:txBody>
          <a:bodyPr>
            <a:spAutoFit/>
          </a:bodyPr>
          <a:lstStyle/>
          <a:p>
            <a:r>
              <a:rPr lang="en-US" b="1">
                <a:solidFill>
                  <a:schemeClr val="bg1"/>
                </a:solidFill>
                <a:latin typeface="Arial" pitchFamily="34" charset="0"/>
                <a:cs typeface="Arial" pitchFamily="34" charset="0"/>
              </a:rPr>
              <a:t>1-valent</a:t>
            </a:r>
          </a:p>
        </p:txBody>
      </p:sp>
      <p:sp>
        <p:nvSpPr>
          <p:cNvPr id="175116" name="Text Box 12"/>
          <p:cNvSpPr txBox="1">
            <a:spLocks noChangeArrowheads="1"/>
          </p:cNvSpPr>
          <p:nvPr/>
        </p:nvSpPr>
        <p:spPr bwMode="auto">
          <a:xfrm>
            <a:off x="450850" y="2538412"/>
            <a:ext cx="2928076" cy="954107"/>
          </a:xfrm>
          <a:prstGeom prst="rect">
            <a:avLst/>
          </a:prstGeom>
          <a:noFill/>
          <a:ln w="9525">
            <a:noFill/>
            <a:miter lim="800000"/>
            <a:headEnd/>
            <a:tailEnd/>
          </a:ln>
        </p:spPr>
        <p:txBody>
          <a:bodyPr wrap="square">
            <a:spAutoFit/>
          </a:bodyPr>
          <a:lstStyle/>
          <a:p>
            <a:r>
              <a:rPr lang="en-US" b="1" dirty="0">
                <a:solidFill>
                  <a:srgbClr val="00B0F0"/>
                </a:solidFill>
                <a:latin typeface="Arial" pitchFamily="34" charset="0"/>
                <a:cs typeface="Arial" pitchFamily="34" charset="0"/>
              </a:rPr>
              <a:t>A about to apply </a:t>
            </a:r>
            <a:r>
              <a:rPr lang="en-US" b="1" dirty="0" err="1">
                <a:solidFill>
                  <a:srgbClr val="00B0F0"/>
                </a:solidFill>
                <a:latin typeface="Arial" pitchFamily="34" charset="0"/>
                <a:cs typeface="Arial" pitchFamily="34" charset="0"/>
              </a:rPr>
              <a:t>f</a:t>
            </a:r>
            <a:r>
              <a:rPr lang="en-US" b="1" baseline="-25000" dirty="0" err="1">
                <a:solidFill>
                  <a:srgbClr val="00B0F0"/>
                </a:solidFill>
                <a:latin typeface="Arial" pitchFamily="34" charset="0"/>
                <a:cs typeface="Arial" pitchFamily="34" charset="0"/>
              </a:rPr>
              <a:t>A</a:t>
            </a:r>
            <a:endParaRPr lang="en-US" b="1" baseline="-25000" dirty="0">
              <a:solidFill>
                <a:srgbClr val="00B0F0"/>
              </a:solidFill>
              <a:latin typeface="Arial" pitchFamily="34" charset="0"/>
              <a:cs typeface="Arial" pitchFamily="34" charset="0"/>
            </a:endParaRPr>
          </a:p>
        </p:txBody>
      </p:sp>
      <p:sp>
        <p:nvSpPr>
          <p:cNvPr id="175117" name="Text Box 13"/>
          <p:cNvSpPr txBox="1">
            <a:spLocks noChangeArrowheads="1"/>
          </p:cNvSpPr>
          <p:nvPr/>
        </p:nvSpPr>
        <p:spPr bwMode="auto">
          <a:xfrm>
            <a:off x="6000750" y="2538413"/>
            <a:ext cx="2703513" cy="946150"/>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about to apply f</a:t>
            </a:r>
            <a:r>
              <a:rPr lang="en-US" b="1" baseline="-25000">
                <a:solidFill>
                  <a:srgbClr val="FF0000"/>
                </a:solidFill>
                <a:latin typeface="Arial" pitchFamily="34" charset="0"/>
                <a:cs typeface="Arial" pitchFamily="34" charset="0"/>
              </a:rPr>
              <a:t>B</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2"/>
          <p:cNvSpPr>
            <a:spLocks noGrp="1" noChangeArrowheads="1"/>
          </p:cNvSpPr>
          <p:nvPr>
            <p:ph type="title"/>
          </p:nvPr>
        </p:nvSpPr>
        <p:spPr/>
        <p:txBody>
          <a:bodyPr/>
          <a:lstStyle/>
          <a:p>
            <a:r>
              <a:rPr lang="en-US" sz="4000"/>
              <a:t>Maybe the Functions Commute</a:t>
            </a:r>
          </a:p>
        </p:txBody>
      </p:sp>
      <p:sp>
        <p:nvSpPr>
          <p:cNvPr id="176131" name="Slide Number Placeholder 4"/>
          <p:cNvSpPr>
            <a:spLocks noGrp="1"/>
          </p:cNvSpPr>
          <p:nvPr>
            <p:ph type="sldNum" sz="quarter" idx="10"/>
          </p:nvPr>
        </p:nvSpPr>
        <p:spPr>
          <a:noFill/>
        </p:spPr>
        <p:txBody>
          <a:bodyPr/>
          <a:lstStyle/>
          <a:p>
            <a:fld id="{B6153FD3-675F-4719-B45F-97750D74099E}" type="slidenum">
              <a:rPr lang="x-none" smtClean="0">
                <a:latin typeface="Arial" pitchFamily="34" charset="0"/>
                <a:cs typeface="Arial" pitchFamily="34" charset="0"/>
              </a:rPr>
              <a:pPr/>
              <a:t>145</a:t>
            </a:fld>
            <a:endParaRPr lang="en-US">
              <a:latin typeface="Arial" pitchFamily="34" charset="0"/>
              <a:cs typeface="Arial" pitchFamily="34" charset="0"/>
            </a:endParaRPr>
          </a:p>
        </p:txBody>
      </p:sp>
      <p:sp>
        <p:nvSpPr>
          <p:cNvPr id="17613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76133" name="Oval 3"/>
          <p:cNvSpPr>
            <a:spLocks noChangeArrowheads="1"/>
          </p:cNvSpPr>
          <p:nvPr/>
        </p:nvSpPr>
        <p:spPr bwMode="auto">
          <a:xfrm>
            <a:off x="4089400" y="1931988"/>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bg1"/>
                </a:solidFill>
                <a:latin typeface="Arial" pitchFamily="34" charset="0"/>
                <a:cs typeface="Arial" pitchFamily="34" charset="0"/>
              </a:rPr>
              <a:t>c</a:t>
            </a:r>
          </a:p>
        </p:txBody>
      </p:sp>
      <p:sp>
        <p:nvSpPr>
          <p:cNvPr id="462852" name="Oval 4"/>
          <p:cNvSpPr>
            <a:spLocks noChangeArrowheads="1"/>
          </p:cNvSpPr>
          <p:nvPr/>
        </p:nvSpPr>
        <p:spPr bwMode="auto">
          <a:xfrm>
            <a:off x="2770188" y="2959100"/>
            <a:ext cx="1066800" cy="533400"/>
          </a:xfrm>
          <a:prstGeom prst="ellipse">
            <a:avLst/>
          </a:prstGeom>
          <a:solidFill>
            <a:srgbClr val="DDDDDD"/>
          </a:solidFill>
          <a:ln w="38100">
            <a:solidFill>
              <a:schemeClr val="tx1"/>
            </a:solidFill>
            <a:round/>
            <a:headEnd/>
            <a:tailEnd/>
          </a:ln>
        </p:spPr>
        <p:txBody>
          <a:bodyPr wrap="none" anchor="ctr"/>
          <a:lstStyle/>
          <a:p>
            <a:endParaRPr lang="en-US" b="1">
              <a:solidFill>
                <a:schemeClr val="bg1"/>
              </a:solidFill>
              <a:latin typeface="Arial" pitchFamily="34" charset="0"/>
              <a:cs typeface="Arial" pitchFamily="34" charset="0"/>
            </a:endParaRPr>
          </a:p>
        </p:txBody>
      </p:sp>
      <p:sp>
        <p:nvSpPr>
          <p:cNvPr id="462853" name="Oval 5"/>
          <p:cNvSpPr>
            <a:spLocks noChangeArrowheads="1"/>
          </p:cNvSpPr>
          <p:nvPr/>
        </p:nvSpPr>
        <p:spPr bwMode="auto">
          <a:xfrm>
            <a:off x="5353050" y="2895600"/>
            <a:ext cx="1066800" cy="533400"/>
          </a:xfrm>
          <a:prstGeom prst="ellipse">
            <a:avLst/>
          </a:prstGeom>
          <a:solidFill>
            <a:srgbClr val="DDDDDD"/>
          </a:solidFill>
          <a:ln w="38100">
            <a:solidFill>
              <a:schemeClr val="tx1"/>
            </a:solidFill>
            <a:round/>
            <a:headEnd/>
            <a:tailEnd/>
          </a:ln>
        </p:spPr>
        <p:txBody>
          <a:bodyPr wrap="none" anchor="ctr"/>
          <a:lstStyle/>
          <a:p>
            <a:endParaRPr lang="en-US" sz="2400">
              <a:solidFill>
                <a:schemeClr val="tx1"/>
              </a:solidFill>
              <a:latin typeface="Arial" pitchFamily="34" charset="0"/>
              <a:cs typeface="Arial" pitchFamily="34" charset="0"/>
            </a:endParaRPr>
          </a:p>
        </p:txBody>
      </p:sp>
      <p:sp>
        <p:nvSpPr>
          <p:cNvPr id="462854" name="Line 6"/>
          <p:cNvSpPr>
            <a:spLocks noChangeShapeType="1"/>
          </p:cNvSpPr>
          <p:nvPr/>
        </p:nvSpPr>
        <p:spPr bwMode="auto">
          <a:xfrm flipH="1">
            <a:off x="3632200" y="2438400"/>
            <a:ext cx="533400" cy="5334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2855" name="Line 7"/>
          <p:cNvSpPr>
            <a:spLocks noChangeShapeType="1"/>
          </p:cNvSpPr>
          <p:nvPr/>
        </p:nvSpPr>
        <p:spPr bwMode="auto">
          <a:xfrm>
            <a:off x="5080000" y="2438400"/>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6138" name="Text Box 8"/>
          <p:cNvSpPr txBox="1">
            <a:spLocks noChangeArrowheads="1"/>
          </p:cNvSpPr>
          <p:nvPr/>
        </p:nvSpPr>
        <p:spPr bwMode="auto">
          <a:xfrm>
            <a:off x="406400" y="5607050"/>
            <a:ext cx="2151063" cy="519113"/>
          </a:xfrm>
          <a:prstGeom prst="rect">
            <a:avLst/>
          </a:prstGeom>
          <a:noFill/>
          <a:ln w="9525">
            <a:noFill/>
            <a:miter lim="800000"/>
            <a:headEnd/>
            <a:tailEnd/>
          </a:ln>
        </p:spPr>
        <p:txBody>
          <a:bodyPr>
            <a:spAutoFit/>
          </a:bodyPr>
          <a:lstStyle/>
          <a:p>
            <a:r>
              <a:rPr lang="en-US" b="1" dirty="0">
                <a:solidFill>
                  <a:srgbClr val="FFFF00"/>
                </a:solidFill>
                <a:latin typeface="Arial" pitchFamily="34" charset="0"/>
                <a:cs typeface="Arial" pitchFamily="34" charset="0"/>
              </a:rPr>
              <a:t>0-valent</a:t>
            </a:r>
          </a:p>
        </p:txBody>
      </p:sp>
      <p:sp>
        <p:nvSpPr>
          <p:cNvPr id="462858" name="Text Box 10"/>
          <p:cNvSpPr txBox="1">
            <a:spLocks noChangeArrowheads="1"/>
          </p:cNvSpPr>
          <p:nvPr/>
        </p:nvSpPr>
        <p:spPr bwMode="auto">
          <a:xfrm>
            <a:off x="1143000" y="2224088"/>
            <a:ext cx="2703513" cy="519112"/>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applies </a:t>
            </a:r>
            <a:r>
              <a:rPr lang="en-US" b="1" dirty="0" err="1">
                <a:solidFill>
                  <a:srgbClr val="00B0F0"/>
                </a:solidFill>
                <a:latin typeface="Arial" pitchFamily="34" charset="0"/>
                <a:cs typeface="Arial" pitchFamily="34" charset="0"/>
              </a:rPr>
              <a:t>f</a:t>
            </a:r>
            <a:r>
              <a:rPr lang="en-US" b="1" baseline="-25000" dirty="0" err="1">
                <a:solidFill>
                  <a:srgbClr val="00B0F0"/>
                </a:solidFill>
                <a:latin typeface="Arial" pitchFamily="34" charset="0"/>
                <a:cs typeface="Arial" pitchFamily="34" charset="0"/>
              </a:rPr>
              <a:t>A</a:t>
            </a:r>
            <a:endParaRPr lang="en-US" b="1" baseline="-25000" dirty="0">
              <a:solidFill>
                <a:srgbClr val="00B0F0"/>
              </a:solidFill>
              <a:latin typeface="Arial" pitchFamily="34" charset="0"/>
              <a:cs typeface="Arial" pitchFamily="34" charset="0"/>
            </a:endParaRPr>
          </a:p>
        </p:txBody>
      </p:sp>
      <p:sp>
        <p:nvSpPr>
          <p:cNvPr id="462859" name="Text Box 11"/>
          <p:cNvSpPr txBox="1">
            <a:spLocks noChangeArrowheads="1"/>
          </p:cNvSpPr>
          <p:nvPr/>
        </p:nvSpPr>
        <p:spPr bwMode="auto">
          <a:xfrm>
            <a:off x="5221288" y="2222500"/>
            <a:ext cx="2703512"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applies f</a:t>
            </a:r>
            <a:r>
              <a:rPr lang="en-US" b="1" baseline="-25000">
                <a:solidFill>
                  <a:srgbClr val="FF0000"/>
                </a:solidFill>
                <a:latin typeface="Arial" pitchFamily="34" charset="0"/>
                <a:cs typeface="Arial" pitchFamily="34" charset="0"/>
              </a:rPr>
              <a:t>B</a:t>
            </a:r>
          </a:p>
        </p:txBody>
      </p:sp>
      <p:sp>
        <p:nvSpPr>
          <p:cNvPr id="462863" name="Oval 15"/>
          <p:cNvSpPr>
            <a:spLocks noChangeArrowheads="1"/>
          </p:cNvSpPr>
          <p:nvPr/>
        </p:nvSpPr>
        <p:spPr bwMode="auto">
          <a:xfrm>
            <a:off x="2770188"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2864" name="Oval 16"/>
          <p:cNvSpPr>
            <a:spLocks noChangeArrowheads="1"/>
          </p:cNvSpPr>
          <p:nvPr/>
        </p:nvSpPr>
        <p:spPr bwMode="auto">
          <a:xfrm>
            <a:off x="5353050"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2865" name="Text Box 17"/>
          <p:cNvSpPr txBox="1">
            <a:spLocks noChangeArrowheads="1"/>
          </p:cNvSpPr>
          <p:nvPr/>
        </p:nvSpPr>
        <p:spPr bwMode="auto">
          <a:xfrm>
            <a:off x="5830888" y="3519488"/>
            <a:ext cx="2703512" cy="519112"/>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applies f</a:t>
            </a:r>
            <a:r>
              <a:rPr lang="en-US" b="1" baseline="-25000">
                <a:solidFill>
                  <a:srgbClr val="00B0F0"/>
                </a:solidFill>
                <a:latin typeface="Arial" pitchFamily="34" charset="0"/>
                <a:cs typeface="Arial" pitchFamily="34" charset="0"/>
              </a:rPr>
              <a:t>A</a:t>
            </a:r>
          </a:p>
        </p:txBody>
      </p:sp>
      <p:sp>
        <p:nvSpPr>
          <p:cNvPr id="462866" name="Text Box 18"/>
          <p:cNvSpPr txBox="1">
            <a:spLocks noChangeArrowheads="1"/>
          </p:cNvSpPr>
          <p:nvPr/>
        </p:nvSpPr>
        <p:spPr bwMode="auto">
          <a:xfrm>
            <a:off x="685800" y="3517900"/>
            <a:ext cx="2703513"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applies f</a:t>
            </a:r>
            <a:r>
              <a:rPr lang="en-US" b="1" baseline="-25000">
                <a:solidFill>
                  <a:srgbClr val="FF0000"/>
                </a:solidFill>
                <a:latin typeface="Arial" pitchFamily="34" charset="0"/>
                <a:cs typeface="Arial" pitchFamily="34" charset="0"/>
              </a:rPr>
              <a:t>B</a:t>
            </a:r>
          </a:p>
        </p:txBody>
      </p:sp>
      <p:sp>
        <p:nvSpPr>
          <p:cNvPr id="462867" name="Line 19"/>
          <p:cNvSpPr>
            <a:spLocks noChangeShapeType="1"/>
          </p:cNvSpPr>
          <p:nvPr/>
        </p:nvSpPr>
        <p:spPr bwMode="auto">
          <a:xfrm>
            <a:off x="5886450" y="3517900"/>
            <a:ext cx="0" cy="609600"/>
          </a:xfrm>
          <a:prstGeom prst="line">
            <a:avLst/>
          </a:prstGeom>
          <a:noFill/>
          <a:ln w="76200">
            <a:solidFill>
              <a:srgbClr val="00B0F0"/>
            </a:solidFill>
            <a:round/>
            <a:headEnd/>
            <a:tailEnd type="triangle" w="med" len="med"/>
          </a:ln>
        </p:spPr>
        <p:txBody>
          <a:bodyPr wrap="none" anchor="ctr"/>
          <a:lstStyle/>
          <a:p>
            <a:endParaRPr lang="en-US">
              <a:latin typeface="Arial" pitchFamily="34" charset="0"/>
              <a:cs typeface="Arial" pitchFamily="34" charset="0"/>
            </a:endParaRPr>
          </a:p>
        </p:txBody>
      </p:sp>
      <p:sp>
        <p:nvSpPr>
          <p:cNvPr id="462869" name="Freeform 21"/>
          <p:cNvSpPr>
            <a:spLocks/>
          </p:cNvSpPr>
          <p:nvPr/>
        </p:nvSpPr>
        <p:spPr bwMode="auto">
          <a:xfrm>
            <a:off x="5792788" y="4648200"/>
            <a:ext cx="185737" cy="714375"/>
          </a:xfrm>
          <a:custGeom>
            <a:avLst/>
            <a:gdLst>
              <a:gd name="T0" fmla="*/ 107950 w 117"/>
              <a:gd name="T1" fmla="*/ 0 h 450"/>
              <a:gd name="T2" fmla="*/ 9525 w 117"/>
              <a:gd name="T3" fmla="*/ 192087 h 450"/>
              <a:gd name="T4" fmla="*/ 169862 w 117"/>
              <a:gd name="T5" fmla="*/ 381000 h 450"/>
              <a:gd name="T6" fmla="*/ 141287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462873" name="Oval 25"/>
          <p:cNvSpPr>
            <a:spLocks noChangeArrowheads="1"/>
          </p:cNvSpPr>
          <p:nvPr/>
        </p:nvSpPr>
        <p:spPr bwMode="auto">
          <a:xfrm>
            <a:off x="2770188" y="5334000"/>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462875" name="Oval 27"/>
          <p:cNvSpPr>
            <a:spLocks noChangeArrowheads="1"/>
          </p:cNvSpPr>
          <p:nvPr/>
        </p:nvSpPr>
        <p:spPr bwMode="auto">
          <a:xfrm>
            <a:off x="5353050" y="5334000"/>
            <a:ext cx="1066800" cy="533400"/>
          </a:xfrm>
          <a:prstGeom prst="ellipse">
            <a:avLst/>
          </a:prstGeom>
          <a:solidFill>
            <a:schemeClr val="accent2"/>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462876" name="Text Box 28"/>
          <p:cNvSpPr txBox="1">
            <a:spLocks noChangeArrowheads="1"/>
          </p:cNvSpPr>
          <p:nvPr/>
        </p:nvSpPr>
        <p:spPr bwMode="auto">
          <a:xfrm>
            <a:off x="573088" y="4724400"/>
            <a:ext cx="2703512"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462877" name="Text Box 29"/>
          <p:cNvSpPr txBox="1">
            <a:spLocks noChangeArrowheads="1"/>
          </p:cNvSpPr>
          <p:nvPr/>
        </p:nvSpPr>
        <p:spPr bwMode="auto">
          <a:xfrm>
            <a:off x="5791200" y="4724400"/>
            <a:ext cx="2703513"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6151" name="AutoShape 30"/>
          <p:cNvSpPr>
            <a:spLocks noChangeArrowheads="1"/>
          </p:cNvSpPr>
          <p:nvPr/>
        </p:nvSpPr>
        <p:spPr bwMode="auto">
          <a:xfrm>
            <a:off x="2557463" y="2741613"/>
            <a:ext cx="1531937" cy="3354387"/>
          </a:xfrm>
          <a:prstGeom prst="wedgeRoundRectCallout">
            <a:avLst>
              <a:gd name="adj1" fmla="val -107204"/>
              <a:gd name="adj2" fmla="val 39778"/>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6152" name="AutoShape 31"/>
          <p:cNvSpPr>
            <a:spLocks noChangeArrowheads="1"/>
          </p:cNvSpPr>
          <p:nvPr/>
        </p:nvSpPr>
        <p:spPr bwMode="auto">
          <a:xfrm flipH="1">
            <a:off x="5156200" y="2741613"/>
            <a:ext cx="1531938" cy="3354387"/>
          </a:xfrm>
          <a:prstGeom prst="wedgeRoundRectCallout">
            <a:avLst>
              <a:gd name="adj1" fmla="val -132491"/>
              <a:gd name="adj2" fmla="val 43370"/>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6153" name="Text Box 32"/>
          <p:cNvSpPr txBox="1">
            <a:spLocks noChangeArrowheads="1"/>
          </p:cNvSpPr>
          <p:nvPr/>
        </p:nvSpPr>
        <p:spPr bwMode="auto">
          <a:xfrm>
            <a:off x="6848475" y="5759450"/>
            <a:ext cx="2151063" cy="519113"/>
          </a:xfrm>
          <a:prstGeom prst="rect">
            <a:avLst/>
          </a:prstGeom>
          <a:noFill/>
          <a:ln w="9525">
            <a:noFill/>
            <a:miter lim="800000"/>
            <a:headEnd/>
            <a:tailEnd/>
          </a:ln>
        </p:spPr>
        <p:txBody>
          <a:bodyPr>
            <a:spAutoFit/>
          </a:bodyPr>
          <a:lstStyle/>
          <a:p>
            <a:r>
              <a:rPr lang="en-US" b="1" dirty="0">
                <a:solidFill>
                  <a:srgbClr val="FFFF00"/>
                </a:solidFill>
                <a:latin typeface="Arial" pitchFamily="34" charset="0"/>
                <a:cs typeface="Arial" pitchFamily="34" charset="0"/>
              </a:rPr>
              <a:t>1-valent</a:t>
            </a:r>
          </a:p>
        </p:txBody>
      </p:sp>
      <p:sp>
        <p:nvSpPr>
          <p:cNvPr id="26" name="Line 19"/>
          <p:cNvSpPr>
            <a:spLocks noChangeShapeType="1"/>
          </p:cNvSpPr>
          <p:nvPr/>
        </p:nvSpPr>
        <p:spPr bwMode="auto">
          <a:xfrm>
            <a:off x="3295650" y="3521075"/>
            <a:ext cx="0" cy="6096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27" name="Freeform 21"/>
          <p:cNvSpPr>
            <a:spLocks/>
          </p:cNvSpPr>
          <p:nvPr/>
        </p:nvSpPr>
        <p:spPr bwMode="auto">
          <a:xfrm>
            <a:off x="3181350" y="4651375"/>
            <a:ext cx="185738" cy="714375"/>
          </a:xfrm>
          <a:custGeom>
            <a:avLst/>
            <a:gdLst>
              <a:gd name="T0" fmla="*/ 107950 w 117"/>
              <a:gd name="T1" fmla="*/ 0 h 450"/>
              <a:gd name="T2" fmla="*/ 9525 w 117"/>
              <a:gd name="T3" fmla="*/ 192087 h 450"/>
              <a:gd name="T4" fmla="*/ 169863 w 117"/>
              <a:gd name="T5" fmla="*/ 381000 h 450"/>
              <a:gd name="T6" fmla="*/ 141288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2854"/>
                                        </p:tgtEl>
                                        <p:attrNameLst>
                                          <p:attrName>style.visibility</p:attrName>
                                        </p:attrNameLst>
                                      </p:cBhvr>
                                      <p:to>
                                        <p:strVal val="visible"/>
                                      </p:to>
                                    </p:set>
                                    <p:animEffect transition="in" filter="blinds(horizontal)">
                                      <p:cBhvr>
                                        <p:cTn id="7" dur="500"/>
                                        <p:tgtEl>
                                          <p:spTgt spid="46285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62858"/>
                                        </p:tgtEl>
                                        <p:attrNameLst>
                                          <p:attrName>style.visibility</p:attrName>
                                        </p:attrNameLst>
                                      </p:cBhvr>
                                      <p:to>
                                        <p:strVal val="visible"/>
                                      </p:to>
                                    </p:set>
                                    <p:animEffect transition="in" filter="blinds(horizontal)">
                                      <p:cBhvr>
                                        <p:cTn id="10" dur="500"/>
                                        <p:tgtEl>
                                          <p:spTgt spid="46285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62852"/>
                                        </p:tgtEl>
                                        <p:attrNameLst>
                                          <p:attrName>style.visibility</p:attrName>
                                        </p:attrNameLst>
                                      </p:cBhvr>
                                      <p:to>
                                        <p:strVal val="visible"/>
                                      </p:to>
                                    </p:set>
                                    <p:animEffect transition="in" filter="blinds(horizontal)">
                                      <p:cBhvr>
                                        <p:cTn id="13" dur="500"/>
                                        <p:tgtEl>
                                          <p:spTgt spid="46285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62866"/>
                                        </p:tgtEl>
                                        <p:attrNameLst>
                                          <p:attrName>style.visibility</p:attrName>
                                        </p:attrNameLst>
                                      </p:cBhvr>
                                      <p:to>
                                        <p:strVal val="visible"/>
                                      </p:to>
                                    </p:set>
                                    <p:animEffect transition="in" filter="blinds(horizontal)">
                                      <p:cBhvr>
                                        <p:cTn id="16" dur="500"/>
                                        <p:tgtEl>
                                          <p:spTgt spid="462866"/>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linds(horizontal)">
                                      <p:cBhvr>
                                        <p:cTn id="19" dur="500"/>
                                        <p:tgtEl>
                                          <p:spTgt spid="2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462863"/>
                                        </p:tgtEl>
                                        <p:attrNameLst>
                                          <p:attrName>style.visibility</p:attrName>
                                        </p:attrNameLst>
                                      </p:cBhvr>
                                      <p:to>
                                        <p:strVal val="visible"/>
                                      </p:to>
                                    </p:set>
                                    <p:animEffect transition="in" filter="blinds(horizontal)">
                                      <p:cBhvr>
                                        <p:cTn id="22" dur="500"/>
                                        <p:tgtEl>
                                          <p:spTgt spid="46286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62876"/>
                                        </p:tgtEl>
                                        <p:attrNameLst>
                                          <p:attrName>style.visibility</p:attrName>
                                        </p:attrNameLst>
                                      </p:cBhvr>
                                      <p:to>
                                        <p:strVal val="visible"/>
                                      </p:to>
                                    </p:set>
                                    <p:animEffect transition="in" filter="blinds(horizontal)">
                                      <p:cBhvr>
                                        <p:cTn id="25" dur="500"/>
                                        <p:tgtEl>
                                          <p:spTgt spid="46287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blinds(horizontal)">
                                      <p:cBhvr>
                                        <p:cTn id="28" dur="500"/>
                                        <p:tgtEl>
                                          <p:spTgt spid="2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62873"/>
                                        </p:tgtEl>
                                        <p:attrNameLst>
                                          <p:attrName>style.visibility</p:attrName>
                                        </p:attrNameLst>
                                      </p:cBhvr>
                                      <p:to>
                                        <p:strVal val="visible"/>
                                      </p:to>
                                    </p:set>
                                    <p:animEffect transition="in" filter="blinds(horizontal)">
                                      <p:cBhvr>
                                        <p:cTn id="31" dur="500"/>
                                        <p:tgtEl>
                                          <p:spTgt spid="46287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462855"/>
                                        </p:tgtEl>
                                        <p:attrNameLst>
                                          <p:attrName>style.visibility</p:attrName>
                                        </p:attrNameLst>
                                      </p:cBhvr>
                                      <p:to>
                                        <p:strVal val="visible"/>
                                      </p:to>
                                    </p:set>
                                    <p:animEffect transition="in" filter="blinds(horizontal)">
                                      <p:cBhvr>
                                        <p:cTn id="36" dur="500"/>
                                        <p:tgtEl>
                                          <p:spTgt spid="46285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462859"/>
                                        </p:tgtEl>
                                        <p:attrNameLst>
                                          <p:attrName>style.visibility</p:attrName>
                                        </p:attrNameLst>
                                      </p:cBhvr>
                                      <p:to>
                                        <p:strVal val="visible"/>
                                      </p:to>
                                    </p:set>
                                    <p:animEffect transition="in" filter="blinds(horizontal)">
                                      <p:cBhvr>
                                        <p:cTn id="39" dur="500"/>
                                        <p:tgtEl>
                                          <p:spTgt spid="46285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462853"/>
                                        </p:tgtEl>
                                        <p:attrNameLst>
                                          <p:attrName>style.visibility</p:attrName>
                                        </p:attrNameLst>
                                      </p:cBhvr>
                                      <p:to>
                                        <p:strVal val="visible"/>
                                      </p:to>
                                    </p:set>
                                    <p:animEffect transition="in" filter="blinds(horizontal)">
                                      <p:cBhvr>
                                        <p:cTn id="42" dur="500"/>
                                        <p:tgtEl>
                                          <p:spTgt spid="46285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2867"/>
                                        </p:tgtEl>
                                        <p:attrNameLst>
                                          <p:attrName>style.visibility</p:attrName>
                                        </p:attrNameLst>
                                      </p:cBhvr>
                                      <p:to>
                                        <p:strVal val="visible"/>
                                      </p:to>
                                    </p:set>
                                    <p:animEffect transition="in" filter="blinds(horizontal)">
                                      <p:cBhvr>
                                        <p:cTn id="47" dur="500"/>
                                        <p:tgtEl>
                                          <p:spTgt spid="46286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462865"/>
                                        </p:tgtEl>
                                        <p:attrNameLst>
                                          <p:attrName>style.visibility</p:attrName>
                                        </p:attrNameLst>
                                      </p:cBhvr>
                                      <p:to>
                                        <p:strVal val="visible"/>
                                      </p:to>
                                    </p:set>
                                    <p:animEffect transition="in" filter="blinds(horizontal)">
                                      <p:cBhvr>
                                        <p:cTn id="50" dur="500"/>
                                        <p:tgtEl>
                                          <p:spTgt spid="462865"/>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462864"/>
                                        </p:tgtEl>
                                        <p:attrNameLst>
                                          <p:attrName>style.visibility</p:attrName>
                                        </p:attrNameLst>
                                      </p:cBhvr>
                                      <p:to>
                                        <p:strVal val="visible"/>
                                      </p:to>
                                    </p:set>
                                    <p:animEffect transition="in" filter="blinds(horizontal)">
                                      <p:cBhvr>
                                        <p:cTn id="53" dur="500"/>
                                        <p:tgtEl>
                                          <p:spTgt spid="46286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62869"/>
                                        </p:tgtEl>
                                        <p:attrNameLst>
                                          <p:attrName>style.visibility</p:attrName>
                                        </p:attrNameLst>
                                      </p:cBhvr>
                                      <p:to>
                                        <p:strVal val="visible"/>
                                      </p:to>
                                    </p:set>
                                    <p:animEffect transition="in" filter="blinds(horizontal)">
                                      <p:cBhvr>
                                        <p:cTn id="58" dur="500"/>
                                        <p:tgtEl>
                                          <p:spTgt spid="462869"/>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462877"/>
                                        </p:tgtEl>
                                        <p:attrNameLst>
                                          <p:attrName>style.visibility</p:attrName>
                                        </p:attrNameLst>
                                      </p:cBhvr>
                                      <p:to>
                                        <p:strVal val="visible"/>
                                      </p:to>
                                    </p:set>
                                    <p:animEffect transition="in" filter="blinds(horizontal)">
                                      <p:cBhvr>
                                        <p:cTn id="61" dur="500"/>
                                        <p:tgtEl>
                                          <p:spTgt spid="462877"/>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462875"/>
                                        </p:tgtEl>
                                        <p:attrNameLst>
                                          <p:attrName>style.visibility</p:attrName>
                                        </p:attrNameLst>
                                      </p:cBhvr>
                                      <p:to>
                                        <p:strVal val="visible"/>
                                      </p:to>
                                    </p:set>
                                    <p:animEffect transition="in" filter="blinds(horizontal)">
                                      <p:cBhvr>
                                        <p:cTn id="64" dur="500"/>
                                        <p:tgtEl>
                                          <p:spTgt spid="462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2" grpId="0" animBg="1"/>
      <p:bldP spid="462853" grpId="0" animBg="1"/>
      <p:bldP spid="462854" grpId="0" animBg="1"/>
      <p:bldP spid="462855" grpId="0" animBg="1"/>
      <p:bldP spid="462858" grpId="0"/>
      <p:bldP spid="462859" grpId="0"/>
      <p:bldP spid="462863" grpId="0" animBg="1"/>
      <p:bldP spid="462864" grpId="0" animBg="1"/>
      <p:bldP spid="462865" grpId="0"/>
      <p:bldP spid="462866" grpId="0"/>
      <p:bldP spid="462867" grpId="0" animBg="1"/>
      <p:bldP spid="462869" grpId="0" animBg="1"/>
      <p:bldP spid="462873" grpId="0" animBg="1"/>
      <p:bldP spid="462875" grpId="0" animBg="1"/>
      <p:bldP spid="462876" grpId="0"/>
      <p:bldP spid="462877" grpId="0"/>
      <p:bldP spid="26" grpId="0" animBg="1"/>
      <p:bldP spid="27"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7" name="Rectangle 2"/>
          <p:cNvSpPr>
            <a:spLocks noGrp="1" noChangeArrowheads="1"/>
          </p:cNvSpPr>
          <p:nvPr>
            <p:ph type="title"/>
          </p:nvPr>
        </p:nvSpPr>
        <p:spPr/>
        <p:txBody>
          <a:bodyPr/>
          <a:lstStyle/>
          <a:p>
            <a:r>
              <a:rPr lang="en-US" sz="4000"/>
              <a:t>Maybe the Functions Commute</a:t>
            </a:r>
          </a:p>
        </p:txBody>
      </p:sp>
      <p:sp>
        <p:nvSpPr>
          <p:cNvPr id="177155" name="Slide Number Placeholder 4"/>
          <p:cNvSpPr>
            <a:spLocks noGrp="1"/>
          </p:cNvSpPr>
          <p:nvPr>
            <p:ph type="sldNum" sz="quarter" idx="10"/>
          </p:nvPr>
        </p:nvSpPr>
        <p:spPr>
          <a:noFill/>
        </p:spPr>
        <p:txBody>
          <a:bodyPr/>
          <a:lstStyle/>
          <a:p>
            <a:fld id="{266C3144-09F5-4A6A-A122-C54DB71BF0AD}" type="slidenum">
              <a:rPr lang="x-none" smtClean="0">
                <a:latin typeface="Arial" pitchFamily="34" charset="0"/>
                <a:cs typeface="Arial" pitchFamily="34" charset="0"/>
              </a:rPr>
              <a:pPr/>
              <a:t>146</a:t>
            </a:fld>
            <a:endParaRPr lang="en-US">
              <a:latin typeface="Arial" pitchFamily="34" charset="0"/>
              <a:cs typeface="Arial" pitchFamily="34" charset="0"/>
            </a:endParaRPr>
          </a:p>
        </p:txBody>
      </p:sp>
      <p:sp>
        <p:nvSpPr>
          <p:cNvPr id="177156" name="AutoShape 27"/>
          <p:cNvSpPr>
            <a:spLocks noChangeArrowheads="1"/>
          </p:cNvSpPr>
          <p:nvPr/>
        </p:nvSpPr>
        <p:spPr bwMode="auto">
          <a:xfrm>
            <a:off x="1905000" y="4037013"/>
            <a:ext cx="5257800" cy="687387"/>
          </a:xfrm>
          <a:prstGeom prst="wedgeRoundRectCallout">
            <a:avLst>
              <a:gd name="adj1" fmla="val -3472"/>
              <a:gd name="adj2" fmla="val -145380"/>
              <a:gd name="adj3" fmla="val 16667"/>
            </a:avLst>
          </a:prstGeom>
          <a:solidFill>
            <a:srgbClr val="33CC33"/>
          </a:solidFill>
          <a:ln w="38100">
            <a:solidFill>
              <a:srgbClr val="33CC33"/>
            </a:solidFill>
            <a:miter lim="800000"/>
            <a:headEnd/>
            <a:tailEnd/>
          </a:ln>
        </p:spPr>
        <p:txBody>
          <a:bodyPr anchor="ctr"/>
          <a:lstStyle/>
          <a:p>
            <a:endParaRPr lang="en-US" sz="4400" b="1">
              <a:latin typeface="Arial" pitchFamily="34" charset="0"/>
              <a:cs typeface="Arial" pitchFamily="34" charset="0"/>
            </a:endParaRPr>
          </a:p>
        </p:txBody>
      </p:sp>
      <p:sp>
        <p:nvSpPr>
          <p:cNvPr id="177158" name="Oval 3"/>
          <p:cNvSpPr>
            <a:spLocks noChangeArrowheads="1"/>
          </p:cNvSpPr>
          <p:nvPr/>
        </p:nvSpPr>
        <p:spPr bwMode="auto">
          <a:xfrm>
            <a:off x="4089400" y="1931988"/>
            <a:ext cx="1066800" cy="533400"/>
          </a:xfrm>
          <a:prstGeom prst="ellipse">
            <a:avLst/>
          </a:prstGeom>
          <a:solidFill>
            <a:srgbClr val="DDDDDD"/>
          </a:solidFill>
          <a:ln w="38100">
            <a:solidFill>
              <a:schemeClr val="folHlink"/>
            </a:solidFill>
            <a:round/>
            <a:headEnd/>
            <a:tailEnd/>
          </a:ln>
        </p:spPr>
        <p:txBody>
          <a:bodyPr wrap="none" anchor="ctr"/>
          <a:lstStyle/>
          <a:p>
            <a:r>
              <a:rPr lang="en-US" sz="4000" b="1">
                <a:solidFill>
                  <a:schemeClr val="folHlink"/>
                </a:solidFill>
                <a:latin typeface="Arial" pitchFamily="34" charset="0"/>
                <a:cs typeface="Arial" pitchFamily="34" charset="0"/>
              </a:rPr>
              <a:t>c</a:t>
            </a:r>
          </a:p>
        </p:txBody>
      </p:sp>
      <p:sp>
        <p:nvSpPr>
          <p:cNvPr id="177159" name="Oval 4"/>
          <p:cNvSpPr>
            <a:spLocks noChangeArrowheads="1"/>
          </p:cNvSpPr>
          <p:nvPr/>
        </p:nvSpPr>
        <p:spPr bwMode="auto">
          <a:xfrm>
            <a:off x="2770188" y="2959100"/>
            <a:ext cx="1066800" cy="533400"/>
          </a:xfrm>
          <a:prstGeom prst="ellipse">
            <a:avLst/>
          </a:prstGeom>
          <a:solidFill>
            <a:srgbClr val="DDDDDD"/>
          </a:solidFill>
          <a:ln w="38100">
            <a:solidFill>
              <a:schemeClr val="folHlink"/>
            </a:solidFill>
            <a:round/>
            <a:headEnd/>
            <a:tailEnd/>
          </a:ln>
        </p:spPr>
        <p:txBody>
          <a:bodyPr wrap="none" anchor="ctr"/>
          <a:lstStyle/>
          <a:p>
            <a:endParaRPr lang="en-US" b="1">
              <a:solidFill>
                <a:schemeClr val="folHlink"/>
              </a:solidFill>
              <a:latin typeface="Arial" pitchFamily="34" charset="0"/>
              <a:cs typeface="Arial" pitchFamily="34" charset="0"/>
            </a:endParaRPr>
          </a:p>
        </p:txBody>
      </p:sp>
      <p:sp>
        <p:nvSpPr>
          <p:cNvPr id="177160" name="Oval 5"/>
          <p:cNvSpPr>
            <a:spLocks noChangeArrowheads="1"/>
          </p:cNvSpPr>
          <p:nvPr/>
        </p:nvSpPr>
        <p:spPr bwMode="auto">
          <a:xfrm>
            <a:off x="5353050" y="2895600"/>
            <a:ext cx="1066800" cy="533400"/>
          </a:xfrm>
          <a:prstGeom prst="ellipse">
            <a:avLst/>
          </a:prstGeom>
          <a:solidFill>
            <a:srgbClr val="DDDDDD"/>
          </a:solidFill>
          <a:ln w="38100">
            <a:solidFill>
              <a:schemeClr val="folHlink"/>
            </a:solidFill>
            <a:round/>
            <a:headEnd/>
            <a:tailEnd/>
          </a:ln>
        </p:spPr>
        <p:txBody>
          <a:bodyPr wrap="none" anchor="ctr"/>
          <a:lstStyle/>
          <a:p>
            <a:endParaRPr lang="en-US" sz="2400">
              <a:solidFill>
                <a:schemeClr val="folHlink"/>
              </a:solidFill>
              <a:latin typeface="Arial" pitchFamily="34" charset="0"/>
              <a:cs typeface="Arial" pitchFamily="34" charset="0"/>
            </a:endParaRPr>
          </a:p>
        </p:txBody>
      </p:sp>
      <p:sp>
        <p:nvSpPr>
          <p:cNvPr id="177161" name="Line 6"/>
          <p:cNvSpPr>
            <a:spLocks noChangeShapeType="1"/>
          </p:cNvSpPr>
          <p:nvPr/>
        </p:nvSpPr>
        <p:spPr bwMode="auto">
          <a:xfrm flipH="1">
            <a:off x="3632200" y="2438400"/>
            <a:ext cx="533400" cy="5334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7162" name="Line 7"/>
          <p:cNvSpPr>
            <a:spLocks noChangeShapeType="1"/>
          </p:cNvSpPr>
          <p:nvPr/>
        </p:nvSpPr>
        <p:spPr bwMode="auto">
          <a:xfrm>
            <a:off x="5080000" y="2438400"/>
            <a:ext cx="533400" cy="5334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7163" name="Text Box 8"/>
          <p:cNvSpPr txBox="1">
            <a:spLocks noChangeArrowheads="1"/>
          </p:cNvSpPr>
          <p:nvPr/>
        </p:nvSpPr>
        <p:spPr bwMode="auto">
          <a:xfrm>
            <a:off x="406400" y="5607050"/>
            <a:ext cx="2151063" cy="519113"/>
          </a:xfrm>
          <a:prstGeom prst="rect">
            <a:avLst/>
          </a:prstGeom>
          <a:noFill/>
          <a:ln w="9525">
            <a:noFill/>
            <a:miter lim="800000"/>
            <a:headEnd/>
            <a:tailEnd/>
          </a:ln>
        </p:spPr>
        <p:txBody>
          <a:bodyPr>
            <a:spAutoFit/>
          </a:bodyPr>
          <a:lstStyle/>
          <a:p>
            <a:r>
              <a:rPr lang="en-US" b="1">
                <a:solidFill>
                  <a:schemeClr val="folHlink"/>
                </a:solidFill>
                <a:latin typeface="Arial" pitchFamily="34" charset="0"/>
                <a:cs typeface="Arial" pitchFamily="34" charset="0"/>
              </a:rPr>
              <a:t>0-valent</a:t>
            </a:r>
          </a:p>
        </p:txBody>
      </p:sp>
      <p:sp>
        <p:nvSpPr>
          <p:cNvPr id="177164" name="Text Box 9"/>
          <p:cNvSpPr txBox="1">
            <a:spLocks noChangeArrowheads="1"/>
          </p:cNvSpPr>
          <p:nvPr/>
        </p:nvSpPr>
        <p:spPr bwMode="auto">
          <a:xfrm>
            <a:off x="1143000" y="2224088"/>
            <a:ext cx="2703513" cy="528637"/>
          </a:xfrm>
          <a:prstGeom prst="rect">
            <a:avLst/>
          </a:prstGeom>
          <a:noFill/>
          <a:ln w="9525">
            <a:solidFill>
              <a:schemeClr val="folHlink"/>
            </a:solidFill>
            <a:miter lim="800000"/>
            <a:headEnd/>
            <a:tailEnd/>
          </a:ln>
        </p:spPr>
        <p:txBody>
          <a:bodyPr>
            <a:spAutoFit/>
          </a:bodyPr>
          <a:lstStyle/>
          <a:p>
            <a:r>
              <a:rPr lang="en-US" b="1">
                <a:solidFill>
                  <a:schemeClr val="folHlink"/>
                </a:solidFill>
                <a:latin typeface="Arial" pitchFamily="34" charset="0"/>
                <a:cs typeface="Arial" pitchFamily="34" charset="0"/>
              </a:rPr>
              <a:t>A applies f</a:t>
            </a:r>
            <a:r>
              <a:rPr lang="en-US" b="1" baseline="-25000">
                <a:solidFill>
                  <a:schemeClr val="folHlink"/>
                </a:solidFill>
                <a:latin typeface="Arial" pitchFamily="34" charset="0"/>
                <a:cs typeface="Arial" pitchFamily="34" charset="0"/>
              </a:rPr>
              <a:t>A</a:t>
            </a:r>
          </a:p>
        </p:txBody>
      </p:sp>
      <p:sp>
        <p:nvSpPr>
          <p:cNvPr id="177165" name="Text Box 10"/>
          <p:cNvSpPr txBox="1">
            <a:spLocks noChangeArrowheads="1"/>
          </p:cNvSpPr>
          <p:nvPr/>
        </p:nvSpPr>
        <p:spPr bwMode="auto">
          <a:xfrm>
            <a:off x="5221288" y="2222500"/>
            <a:ext cx="2703512" cy="528638"/>
          </a:xfrm>
          <a:prstGeom prst="rect">
            <a:avLst/>
          </a:prstGeom>
          <a:noFill/>
          <a:ln w="9525">
            <a:solidFill>
              <a:schemeClr val="folHlink"/>
            </a:solidFill>
            <a:miter lim="800000"/>
            <a:headEnd/>
            <a:tailEnd/>
          </a:ln>
        </p:spPr>
        <p:txBody>
          <a:bodyPr>
            <a:spAutoFit/>
          </a:bodyPr>
          <a:lstStyle/>
          <a:p>
            <a:r>
              <a:rPr lang="en-US" b="1">
                <a:solidFill>
                  <a:schemeClr val="folHlink"/>
                </a:solidFill>
                <a:latin typeface="Arial" pitchFamily="34" charset="0"/>
                <a:cs typeface="Arial" pitchFamily="34" charset="0"/>
              </a:rPr>
              <a:t>B applies f</a:t>
            </a:r>
            <a:r>
              <a:rPr lang="en-US" b="1" baseline="-25000">
                <a:solidFill>
                  <a:schemeClr val="folHlink"/>
                </a:solidFill>
                <a:latin typeface="Arial" pitchFamily="34" charset="0"/>
                <a:cs typeface="Arial" pitchFamily="34" charset="0"/>
              </a:rPr>
              <a:t>B</a:t>
            </a:r>
          </a:p>
        </p:txBody>
      </p:sp>
      <p:sp>
        <p:nvSpPr>
          <p:cNvPr id="177166" name="Line 11"/>
          <p:cNvSpPr>
            <a:spLocks noChangeShapeType="1"/>
          </p:cNvSpPr>
          <p:nvPr/>
        </p:nvSpPr>
        <p:spPr bwMode="auto">
          <a:xfrm>
            <a:off x="3303588" y="3505200"/>
            <a:ext cx="0" cy="6096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7167" name="Oval 12"/>
          <p:cNvSpPr>
            <a:spLocks noChangeArrowheads="1"/>
          </p:cNvSpPr>
          <p:nvPr/>
        </p:nvSpPr>
        <p:spPr bwMode="auto">
          <a:xfrm>
            <a:off x="2770188"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8" name="Oval 13"/>
          <p:cNvSpPr>
            <a:spLocks noChangeArrowheads="1"/>
          </p:cNvSpPr>
          <p:nvPr/>
        </p:nvSpPr>
        <p:spPr bwMode="auto">
          <a:xfrm>
            <a:off x="5353050"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69" name="Text Box 14"/>
          <p:cNvSpPr txBox="1">
            <a:spLocks noChangeArrowheads="1"/>
          </p:cNvSpPr>
          <p:nvPr/>
        </p:nvSpPr>
        <p:spPr bwMode="auto">
          <a:xfrm>
            <a:off x="5830888" y="3519488"/>
            <a:ext cx="2703512" cy="528637"/>
          </a:xfrm>
          <a:prstGeom prst="rect">
            <a:avLst/>
          </a:prstGeom>
          <a:noFill/>
          <a:ln w="9525">
            <a:solidFill>
              <a:schemeClr val="folHlink"/>
            </a:solidFill>
            <a:miter lim="800000"/>
            <a:headEnd/>
            <a:tailEnd/>
          </a:ln>
        </p:spPr>
        <p:txBody>
          <a:bodyPr>
            <a:spAutoFit/>
          </a:bodyPr>
          <a:lstStyle/>
          <a:p>
            <a:r>
              <a:rPr lang="en-US" b="1">
                <a:solidFill>
                  <a:schemeClr val="folHlink"/>
                </a:solidFill>
                <a:latin typeface="Arial" pitchFamily="34" charset="0"/>
                <a:cs typeface="Arial" pitchFamily="34" charset="0"/>
              </a:rPr>
              <a:t>A applies f</a:t>
            </a:r>
            <a:r>
              <a:rPr lang="en-US" b="1" baseline="-25000">
                <a:solidFill>
                  <a:schemeClr val="folHlink"/>
                </a:solidFill>
                <a:latin typeface="Arial" pitchFamily="34" charset="0"/>
                <a:cs typeface="Arial" pitchFamily="34" charset="0"/>
              </a:rPr>
              <a:t>A</a:t>
            </a:r>
          </a:p>
        </p:txBody>
      </p:sp>
      <p:sp>
        <p:nvSpPr>
          <p:cNvPr id="177170" name="Text Box 15"/>
          <p:cNvSpPr txBox="1">
            <a:spLocks noChangeArrowheads="1"/>
          </p:cNvSpPr>
          <p:nvPr/>
        </p:nvSpPr>
        <p:spPr bwMode="auto">
          <a:xfrm>
            <a:off x="685800" y="3517900"/>
            <a:ext cx="2703513" cy="519113"/>
          </a:xfrm>
          <a:prstGeom prst="rect">
            <a:avLst/>
          </a:prstGeom>
          <a:noFill/>
          <a:ln w="9525">
            <a:noFill/>
            <a:miter lim="800000"/>
            <a:headEnd/>
            <a:tailEnd/>
          </a:ln>
        </p:spPr>
        <p:txBody>
          <a:bodyPr>
            <a:spAutoFit/>
          </a:bodyPr>
          <a:lstStyle/>
          <a:p>
            <a:r>
              <a:rPr lang="en-US" b="1">
                <a:solidFill>
                  <a:schemeClr val="folHlink"/>
                </a:solidFill>
                <a:latin typeface="Arial" pitchFamily="34" charset="0"/>
                <a:cs typeface="Arial" pitchFamily="34" charset="0"/>
              </a:rPr>
              <a:t>B applies f</a:t>
            </a:r>
            <a:r>
              <a:rPr lang="en-US" b="1" baseline="-25000">
                <a:solidFill>
                  <a:schemeClr val="folHlink"/>
                </a:solidFill>
                <a:latin typeface="Arial" pitchFamily="34" charset="0"/>
                <a:cs typeface="Arial" pitchFamily="34" charset="0"/>
              </a:rPr>
              <a:t>B</a:t>
            </a:r>
          </a:p>
        </p:txBody>
      </p:sp>
      <p:sp>
        <p:nvSpPr>
          <p:cNvPr id="177171" name="Line 16"/>
          <p:cNvSpPr>
            <a:spLocks noChangeShapeType="1"/>
          </p:cNvSpPr>
          <p:nvPr/>
        </p:nvSpPr>
        <p:spPr bwMode="auto">
          <a:xfrm>
            <a:off x="5886450" y="3517900"/>
            <a:ext cx="0" cy="609600"/>
          </a:xfrm>
          <a:prstGeom prst="line">
            <a:avLst/>
          </a:prstGeom>
          <a:noFill/>
          <a:ln w="76200">
            <a:solidFill>
              <a:schemeClr val="fo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7172" name="Freeform 17"/>
          <p:cNvSpPr>
            <a:spLocks/>
          </p:cNvSpPr>
          <p:nvPr/>
        </p:nvSpPr>
        <p:spPr bwMode="auto">
          <a:xfrm>
            <a:off x="3209925" y="4648200"/>
            <a:ext cx="185738" cy="714375"/>
          </a:xfrm>
          <a:custGeom>
            <a:avLst/>
            <a:gdLst>
              <a:gd name="T0" fmla="*/ 107950 w 117"/>
              <a:gd name="T1" fmla="*/ 0 h 450"/>
              <a:gd name="T2" fmla="*/ 9525 w 117"/>
              <a:gd name="T3" fmla="*/ 192087 h 450"/>
              <a:gd name="T4" fmla="*/ 169863 w 117"/>
              <a:gd name="T5" fmla="*/ 381000 h 450"/>
              <a:gd name="T6" fmla="*/ 141288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77173" name="Freeform 18"/>
          <p:cNvSpPr>
            <a:spLocks/>
          </p:cNvSpPr>
          <p:nvPr/>
        </p:nvSpPr>
        <p:spPr bwMode="auto">
          <a:xfrm>
            <a:off x="5792788" y="4648200"/>
            <a:ext cx="185737" cy="714375"/>
          </a:xfrm>
          <a:custGeom>
            <a:avLst/>
            <a:gdLst>
              <a:gd name="T0" fmla="*/ 107950 w 117"/>
              <a:gd name="T1" fmla="*/ 0 h 450"/>
              <a:gd name="T2" fmla="*/ 9525 w 117"/>
              <a:gd name="T3" fmla="*/ 192087 h 450"/>
              <a:gd name="T4" fmla="*/ 169862 w 117"/>
              <a:gd name="T5" fmla="*/ 381000 h 450"/>
              <a:gd name="T6" fmla="*/ 141287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77174" name="Oval 19"/>
          <p:cNvSpPr>
            <a:spLocks noChangeArrowheads="1"/>
          </p:cNvSpPr>
          <p:nvPr/>
        </p:nvSpPr>
        <p:spPr bwMode="auto">
          <a:xfrm>
            <a:off x="2770188" y="5334000"/>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177175" name="Oval 20"/>
          <p:cNvSpPr>
            <a:spLocks noChangeArrowheads="1"/>
          </p:cNvSpPr>
          <p:nvPr/>
        </p:nvSpPr>
        <p:spPr bwMode="auto">
          <a:xfrm>
            <a:off x="2770188"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7176" name="Oval 21"/>
          <p:cNvSpPr>
            <a:spLocks noChangeArrowheads="1"/>
          </p:cNvSpPr>
          <p:nvPr/>
        </p:nvSpPr>
        <p:spPr bwMode="auto">
          <a:xfrm>
            <a:off x="5353050" y="5334000"/>
            <a:ext cx="1066800" cy="533400"/>
          </a:xfrm>
          <a:prstGeom prst="ellipse">
            <a:avLst/>
          </a:prstGeom>
          <a:solidFill>
            <a:schemeClr val="accent2"/>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177177" name="Text Box 22"/>
          <p:cNvSpPr txBox="1">
            <a:spLocks noChangeArrowheads="1"/>
          </p:cNvSpPr>
          <p:nvPr/>
        </p:nvSpPr>
        <p:spPr bwMode="auto">
          <a:xfrm>
            <a:off x="573088" y="4724400"/>
            <a:ext cx="2703512"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7178" name="Text Box 23"/>
          <p:cNvSpPr txBox="1">
            <a:spLocks noChangeArrowheads="1"/>
          </p:cNvSpPr>
          <p:nvPr/>
        </p:nvSpPr>
        <p:spPr bwMode="auto">
          <a:xfrm>
            <a:off x="5791200" y="4724400"/>
            <a:ext cx="2703513"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7179" name="AutoShape 24"/>
          <p:cNvSpPr>
            <a:spLocks noChangeArrowheads="1"/>
          </p:cNvSpPr>
          <p:nvPr/>
        </p:nvSpPr>
        <p:spPr bwMode="auto">
          <a:xfrm>
            <a:off x="2557463" y="2741613"/>
            <a:ext cx="1531937" cy="3354387"/>
          </a:xfrm>
          <a:prstGeom prst="wedgeRoundRectCallout">
            <a:avLst>
              <a:gd name="adj1" fmla="val -107204"/>
              <a:gd name="adj2" fmla="val 39778"/>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7180" name="AutoShape 25"/>
          <p:cNvSpPr>
            <a:spLocks noChangeArrowheads="1"/>
          </p:cNvSpPr>
          <p:nvPr/>
        </p:nvSpPr>
        <p:spPr bwMode="auto">
          <a:xfrm flipH="1">
            <a:off x="5156200" y="2741613"/>
            <a:ext cx="1531938" cy="3354387"/>
          </a:xfrm>
          <a:prstGeom prst="wedgeRoundRectCallout">
            <a:avLst>
              <a:gd name="adj1" fmla="val -132491"/>
              <a:gd name="adj2" fmla="val 43370"/>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7181" name="Text Box 26"/>
          <p:cNvSpPr txBox="1">
            <a:spLocks noChangeArrowheads="1"/>
          </p:cNvSpPr>
          <p:nvPr/>
        </p:nvSpPr>
        <p:spPr bwMode="auto">
          <a:xfrm>
            <a:off x="6848475" y="5759450"/>
            <a:ext cx="2151063" cy="519113"/>
          </a:xfrm>
          <a:prstGeom prst="rect">
            <a:avLst/>
          </a:prstGeom>
          <a:noFill/>
          <a:ln w="9525">
            <a:noFill/>
            <a:miter lim="800000"/>
            <a:headEnd/>
            <a:tailEnd/>
          </a:ln>
        </p:spPr>
        <p:txBody>
          <a:bodyPr>
            <a:spAutoFit/>
          </a:bodyPr>
          <a:lstStyle/>
          <a:p>
            <a:r>
              <a:rPr lang="en-US" b="1">
                <a:solidFill>
                  <a:schemeClr val="folHlink"/>
                </a:solidFill>
                <a:latin typeface="Arial" pitchFamily="34" charset="0"/>
                <a:cs typeface="Arial" pitchFamily="34" charset="0"/>
              </a:rPr>
              <a:t>1-valent</a:t>
            </a:r>
          </a:p>
        </p:txBody>
      </p:sp>
      <p:sp>
        <p:nvSpPr>
          <p:cNvPr id="464924" name="Text Box 28"/>
          <p:cNvSpPr txBox="1">
            <a:spLocks noChangeArrowheads="1"/>
          </p:cNvSpPr>
          <p:nvPr/>
        </p:nvSpPr>
        <p:spPr bwMode="auto">
          <a:xfrm>
            <a:off x="1259463" y="2651125"/>
            <a:ext cx="6801862" cy="646331"/>
          </a:xfrm>
          <a:prstGeom prst="rect">
            <a:avLst/>
          </a:prstGeom>
          <a:solidFill>
            <a:schemeClr val="bg1"/>
          </a:solidFill>
          <a:ln w="38100">
            <a:solidFill>
              <a:srgbClr val="33CC33"/>
            </a:solidFill>
            <a:miter lim="800000"/>
            <a:headEnd/>
            <a:tailEnd/>
          </a:ln>
          <a:effectLst>
            <a:outerShdw dist="35921" dir="2700000" algn="ctr" rotWithShape="0">
              <a:schemeClr val="bg2"/>
            </a:outerShdw>
          </a:effectLst>
        </p:spPr>
        <p:txBody>
          <a:bodyPr wrap="none">
            <a:spAutoFit/>
          </a:bodyPr>
          <a:lstStyle/>
          <a:p>
            <a:pPr algn="r">
              <a:defRPr/>
            </a:pPr>
            <a:r>
              <a:rPr lang="en-US" sz="3600" dirty="0">
                <a:solidFill>
                  <a:srgbClr val="FFFF00"/>
                </a:solidFill>
                <a:latin typeface="Arial" pitchFamily="34" charset="0"/>
                <a:cs typeface="Arial" pitchFamily="34" charset="0"/>
              </a:rPr>
              <a:t>These states look the same to C</a:t>
            </a:r>
          </a:p>
        </p:txBody>
      </p:sp>
      <p:sp>
        <p:nvSpPr>
          <p:cNvPr id="464925" name="Text Box 29"/>
          <p:cNvSpPr txBox="1">
            <a:spLocks noChangeArrowheads="1"/>
          </p:cNvSpPr>
          <p:nvPr/>
        </p:nvSpPr>
        <p:spPr bwMode="auto">
          <a:xfrm rot="-2075828">
            <a:off x="5141445" y="4436517"/>
            <a:ext cx="3510898" cy="769441"/>
          </a:xfrm>
          <a:prstGeom prst="rect">
            <a:avLst/>
          </a:prstGeom>
          <a:solidFill>
            <a:schemeClr val="bg1">
              <a:alpha val="79999"/>
            </a:schemeClr>
          </a:solidFill>
          <a:ln w="38100">
            <a:solidFill>
              <a:srgbClr val="FF0000"/>
            </a:solidFill>
            <a:miter lim="800000"/>
            <a:headEnd/>
            <a:tailEnd/>
          </a:ln>
        </p:spPr>
        <p:txBody>
          <a:bodyPr wrap="none">
            <a:spAutoFit/>
          </a:bodyPr>
          <a:lstStyle/>
          <a:p>
            <a:pPr algn="r"/>
            <a:r>
              <a:rPr lang="en-US" sz="4400">
                <a:solidFill>
                  <a:srgbClr val="FFFF00"/>
                </a:solidFill>
                <a:latin typeface="Arial" pitchFamily="34" charset="0"/>
                <a:cs typeface="Arial" pitchFamily="34" charset="0"/>
              </a:rPr>
              <a:t>Contradiction</a:t>
            </a:r>
          </a:p>
        </p:txBody>
      </p:sp>
      <p:sp>
        <p:nvSpPr>
          <p:cNvPr id="32"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49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925"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0" name="Rectangle 2"/>
          <p:cNvSpPr>
            <a:spLocks noGrp="1" noChangeArrowheads="1"/>
          </p:cNvSpPr>
          <p:nvPr>
            <p:ph type="title"/>
          </p:nvPr>
        </p:nvSpPr>
        <p:spPr/>
        <p:txBody>
          <a:bodyPr/>
          <a:lstStyle/>
          <a:p>
            <a:r>
              <a:rPr lang="en-US" sz="4000"/>
              <a:t>Maybe the Functions Overwrite</a:t>
            </a:r>
          </a:p>
        </p:txBody>
      </p:sp>
      <p:sp>
        <p:nvSpPr>
          <p:cNvPr id="178179" name="Slide Number Placeholder 4"/>
          <p:cNvSpPr>
            <a:spLocks noGrp="1"/>
          </p:cNvSpPr>
          <p:nvPr>
            <p:ph type="sldNum" sz="quarter" idx="10"/>
          </p:nvPr>
        </p:nvSpPr>
        <p:spPr>
          <a:noFill/>
        </p:spPr>
        <p:txBody>
          <a:bodyPr/>
          <a:lstStyle/>
          <a:p>
            <a:fld id="{F3F2D767-7638-43C5-8DB6-55012CC967BE}" type="slidenum">
              <a:rPr lang="x-none" smtClean="0">
                <a:latin typeface="Arial" pitchFamily="34" charset="0"/>
                <a:cs typeface="Arial" pitchFamily="34" charset="0"/>
              </a:rPr>
              <a:pPr/>
              <a:t>147</a:t>
            </a:fld>
            <a:endParaRPr lang="en-US">
              <a:latin typeface="Arial" pitchFamily="34" charset="0"/>
              <a:cs typeface="Arial" pitchFamily="34" charset="0"/>
            </a:endParaRPr>
          </a:p>
        </p:txBody>
      </p:sp>
      <p:sp>
        <p:nvSpPr>
          <p:cNvPr id="17817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178181" name="Oval 3"/>
          <p:cNvSpPr>
            <a:spLocks noChangeArrowheads="1"/>
          </p:cNvSpPr>
          <p:nvPr/>
        </p:nvSpPr>
        <p:spPr bwMode="auto">
          <a:xfrm>
            <a:off x="4089400" y="1931988"/>
            <a:ext cx="1066800" cy="533400"/>
          </a:xfrm>
          <a:prstGeom prst="ellipse">
            <a:avLst/>
          </a:prstGeom>
          <a:solidFill>
            <a:srgbClr val="DDDDDD"/>
          </a:solidFill>
          <a:ln w="38100">
            <a:solidFill>
              <a:schemeClr val="tx1"/>
            </a:solidFill>
            <a:round/>
            <a:headEnd/>
            <a:tailEnd/>
          </a:ln>
        </p:spPr>
        <p:txBody>
          <a:bodyPr wrap="none" anchor="ctr"/>
          <a:lstStyle/>
          <a:p>
            <a:r>
              <a:rPr lang="en-US" sz="4000" b="1">
                <a:solidFill>
                  <a:schemeClr val="bg1"/>
                </a:solidFill>
                <a:latin typeface="Arial" pitchFamily="34" charset="0"/>
                <a:cs typeface="Arial" pitchFamily="34" charset="0"/>
              </a:rPr>
              <a:t>c</a:t>
            </a:r>
          </a:p>
        </p:txBody>
      </p:sp>
      <p:sp>
        <p:nvSpPr>
          <p:cNvPr id="467972" name="Oval 4"/>
          <p:cNvSpPr>
            <a:spLocks noChangeArrowheads="1"/>
          </p:cNvSpPr>
          <p:nvPr/>
        </p:nvSpPr>
        <p:spPr bwMode="auto">
          <a:xfrm>
            <a:off x="2770188" y="2959100"/>
            <a:ext cx="1066800" cy="533400"/>
          </a:xfrm>
          <a:prstGeom prst="ellipse">
            <a:avLst/>
          </a:prstGeom>
          <a:solidFill>
            <a:srgbClr val="DDDDDD"/>
          </a:solidFill>
          <a:ln w="38100">
            <a:solidFill>
              <a:schemeClr val="tx1"/>
            </a:solidFill>
            <a:round/>
            <a:headEnd/>
            <a:tailEnd/>
          </a:ln>
        </p:spPr>
        <p:txBody>
          <a:bodyPr wrap="none" anchor="ctr"/>
          <a:lstStyle/>
          <a:p>
            <a:endParaRPr lang="en-US" b="1">
              <a:solidFill>
                <a:schemeClr val="bg1"/>
              </a:solidFill>
              <a:latin typeface="Arial" pitchFamily="34" charset="0"/>
              <a:cs typeface="Arial" pitchFamily="34" charset="0"/>
            </a:endParaRPr>
          </a:p>
        </p:txBody>
      </p:sp>
      <p:sp>
        <p:nvSpPr>
          <p:cNvPr id="467973" name="Oval 5"/>
          <p:cNvSpPr>
            <a:spLocks noChangeArrowheads="1"/>
          </p:cNvSpPr>
          <p:nvPr/>
        </p:nvSpPr>
        <p:spPr bwMode="auto">
          <a:xfrm>
            <a:off x="5353050" y="2895600"/>
            <a:ext cx="1066800" cy="533400"/>
          </a:xfrm>
          <a:prstGeom prst="ellipse">
            <a:avLst/>
          </a:prstGeom>
          <a:solidFill>
            <a:srgbClr val="DDDDDD"/>
          </a:solidFill>
          <a:ln w="38100">
            <a:solidFill>
              <a:schemeClr val="tx1"/>
            </a:solidFill>
            <a:round/>
            <a:headEnd/>
            <a:tailEnd/>
          </a:ln>
        </p:spPr>
        <p:txBody>
          <a:bodyPr wrap="none" anchor="ctr"/>
          <a:lstStyle/>
          <a:p>
            <a:endParaRPr lang="en-US" sz="2400">
              <a:solidFill>
                <a:schemeClr val="tx1"/>
              </a:solidFill>
              <a:latin typeface="Arial" pitchFamily="34" charset="0"/>
              <a:cs typeface="Arial" pitchFamily="34" charset="0"/>
            </a:endParaRPr>
          </a:p>
        </p:txBody>
      </p:sp>
      <p:sp>
        <p:nvSpPr>
          <p:cNvPr id="467974" name="Line 6"/>
          <p:cNvSpPr>
            <a:spLocks noChangeShapeType="1"/>
          </p:cNvSpPr>
          <p:nvPr/>
        </p:nvSpPr>
        <p:spPr bwMode="auto">
          <a:xfrm flipH="1">
            <a:off x="3632200" y="2438400"/>
            <a:ext cx="533400" cy="533400"/>
          </a:xfrm>
          <a:prstGeom prst="line">
            <a:avLst/>
          </a:prstGeom>
          <a:noFill/>
          <a:ln w="76200">
            <a:solidFill>
              <a:srgbClr val="0066FF"/>
            </a:solidFill>
            <a:round/>
            <a:headEnd/>
            <a:tailEnd type="triangle" w="med" len="med"/>
          </a:ln>
        </p:spPr>
        <p:txBody>
          <a:bodyPr wrap="none" anchor="ctr"/>
          <a:lstStyle/>
          <a:p>
            <a:endParaRPr lang="en-US">
              <a:latin typeface="Arial" pitchFamily="34" charset="0"/>
              <a:cs typeface="Arial" pitchFamily="34" charset="0"/>
            </a:endParaRPr>
          </a:p>
        </p:txBody>
      </p:sp>
      <p:sp>
        <p:nvSpPr>
          <p:cNvPr id="467975" name="Line 7"/>
          <p:cNvSpPr>
            <a:spLocks noChangeShapeType="1"/>
          </p:cNvSpPr>
          <p:nvPr/>
        </p:nvSpPr>
        <p:spPr bwMode="auto">
          <a:xfrm>
            <a:off x="5080000" y="2438400"/>
            <a:ext cx="533400" cy="533400"/>
          </a:xfrm>
          <a:prstGeom prst="line">
            <a:avLst/>
          </a:prstGeom>
          <a:noFill/>
          <a:ln w="76200">
            <a:solidFill>
              <a:srgbClr val="FF0000"/>
            </a:solidFill>
            <a:round/>
            <a:headEnd/>
            <a:tailEnd type="triangle" w="med" len="med"/>
          </a:ln>
        </p:spPr>
        <p:txBody>
          <a:bodyPr wrap="none" anchor="ctr"/>
          <a:lstStyle/>
          <a:p>
            <a:endParaRPr lang="en-US">
              <a:latin typeface="Arial" pitchFamily="34" charset="0"/>
              <a:cs typeface="Arial" pitchFamily="34" charset="0"/>
            </a:endParaRPr>
          </a:p>
        </p:txBody>
      </p:sp>
      <p:sp>
        <p:nvSpPr>
          <p:cNvPr id="178186" name="Text Box 8"/>
          <p:cNvSpPr txBox="1">
            <a:spLocks noChangeArrowheads="1"/>
          </p:cNvSpPr>
          <p:nvPr/>
        </p:nvSpPr>
        <p:spPr bwMode="auto">
          <a:xfrm>
            <a:off x="406400" y="5607050"/>
            <a:ext cx="2151063" cy="519113"/>
          </a:xfrm>
          <a:prstGeom prst="rect">
            <a:avLst/>
          </a:prstGeom>
          <a:noFill/>
          <a:ln w="9525">
            <a:noFill/>
            <a:miter lim="800000"/>
            <a:headEnd/>
            <a:tailEnd/>
          </a:ln>
        </p:spPr>
        <p:txBody>
          <a:bodyPr>
            <a:spAutoFit/>
          </a:bodyPr>
          <a:lstStyle/>
          <a:p>
            <a:r>
              <a:rPr lang="en-US" b="1" dirty="0">
                <a:solidFill>
                  <a:srgbClr val="FFFF00"/>
                </a:solidFill>
                <a:latin typeface="Arial" pitchFamily="34" charset="0"/>
                <a:cs typeface="Arial" pitchFamily="34" charset="0"/>
              </a:rPr>
              <a:t>0-valent</a:t>
            </a:r>
          </a:p>
        </p:txBody>
      </p:sp>
      <p:sp>
        <p:nvSpPr>
          <p:cNvPr id="467977" name="Text Box 9"/>
          <p:cNvSpPr txBox="1">
            <a:spLocks noChangeArrowheads="1"/>
          </p:cNvSpPr>
          <p:nvPr/>
        </p:nvSpPr>
        <p:spPr bwMode="auto">
          <a:xfrm>
            <a:off x="1143000" y="2224088"/>
            <a:ext cx="2703513" cy="519112"/>
          </a:xfrm>
          <a:prstGeom prst="rect">
            <a:avLst/>
          </a:prstGeom>
          <a:noFill/>
          <a:ln w="9525">
            <a:noFill/>
            <a:miter lim="800000"/>
            <a:headEnd/>
            <a:tailEnd/>
          </a:ln>
        </p:spPr>
        <p:txBody>
          <a:bodyPr>
            <a:spAutoFit/>
          </a:bodyPr>
          <a:lstStyle/>
          <a:p>
            <a:r>
              <a:rPr lang="en-US" b="1" dirty="0">
                <a:solidFill>
                  <a:srgbClr val="00B0F0"/>
                </a:solidFill>
                <a:latin typeface="Arial" pitchFamily="34" charset="0"/>
                <a:cs typeface="Arial" pitchFamily="34" charset="0"/>
              </a:rPr>
              <a:t>A applies </a:t>
            </a:r>
            <a:r>
              <a:rPr lang="en-US" b="1" dirty="0" err="1">
                <a:solidFill>
                  <a:srgbClr val="00B0F0"/>
                </a:solidFill>
                <a:latin typeface="Arial" pitchFamily="34" charset="0"/>
                <a:cs typeface="Arial" pitchFamily="34" charset="0"/>
              </a:rPr>
              <a:t>f</a:t>
            </a:r>
            <a:r>
              <a:rPr lang="en-US" b="1" baseline="-25000" dirty="0" err="1">
                <a:solidFill>
                  <a:srgbClr val="00B0F0"/>
                </a:solidFill>
                <a:latin typeface="Arial" pitchFamily="34" charset="0"/>
                <a:cs typeface="Arial" pitchFamily="34" charset="0"/>
              </a:rPr>
              <a:t>A</a:t>
            </a:r>
            <a:endParaRPr lang="en-US" b="1" baseline="-25000" dirty="0">
              <a:solidFill>
                <a:srgbClr val="00B0F0"/>
              </a:solidFill>
              <a:latin typeface="Arial" pitchFamily="34" charset="0"/>
              <a:cs typeface="Arial" pitchFamily="34" charset="0"/>
            </a:endParaRPr>
          </a:p>
        </p:txBody>
      </p:sp>
      <p:sp>
        <p:nvSpPr>
          <p:cNvPr id="467978" name="Text Box 10"/>
          <p:cNvSpPr txBox="1">
            <a:spLocks noChangeArrowheads="1"/>
          </p:cNvSpPr>
          <p:nvPr/>
        </p:nvSpPr>
        <p:spPr bwMode="auto">
          <a:xfrm>
            <a:off x="5221288" y="2222500"/>
            <a:ext cx="2703512" cy="519113"/>
          </a:xfrm>
          <a:prstGeom prst="rect">
            <a:avLst/>
          </a:prstGeom>
          <a:noFill/>
          <a:ln w="9525">
            <a:noFill/>
            <a:miter lim="800000"/>
            <a:headEnd/>
            <a:tailEnd/>
          </a:ln>
        </p:spPr>
        <p:txBody>
          <a:bodyPr>
            <a:spAutoFit/>
          </a:bodyPr>
          <a:lstStyle/>
          <a:p>
            <a:r>
              <a:rPr lang="en-US" b="1">
                <a:solidFill>
                  <a:srgbClr val="FF0000"/>
                </a:solidFill>
                <a:latin typeface="Arial" pitchFamily="34" charset="0"/>
                <a:cs typeface="Arial" pitchFamily="34" charset="0"/>
              </a:rPr>
              <a:t>B applies f</a:t>
            </a:r>
            <a:r>
              <a:rPr lang="en-US" b="1" baseline="-25000">
                <a:solidFill>
                  <a:srgbClr val="FF0000"/>
                </a:solidFill>
                <a:latin typeface="Arial" pitchFamily="34" charset="0"/>
                <a:cs typeface="Arial" pitchFamily="34" charset="0"/>
              </a:rPr>
              <a:t>B</a:t>
            </a:r>
          </a:p>
        </p:txBody>
      </p:sp>
      <p:sp>
        <p:nvSpPr>
          <p:cNvPr id="467979" name="Oval 11"/>
          <p:cNvSpPr>
            <a:spLocks noChangeArrowheads="1"/>
          </p:cNvSpPr>
          <p:nvPr/>
        </p:nvSpPr>
        <p:spPr bwMode="auto">
          <a:xfrm>
            <a:off x="5353050"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467980" name="Text Box 12"/>
          <p:cNvSpPr txBox="1">
            <a:spLocks noChangeArrowheads="1"/>
          </p:cNvSpPr>
          <p:nvPr/>
        </p:nvSpPr>
        <p:spPr bwMode="auto">
          <a:xfrm>
            <a:off x="5830888" y="3519488"/>
            <a:ext cx="2703512" cy="519112"/>
          </a:xfrm>
          <a:prstGeom prst="rect">
            <a:avLst/>
          </a:prstGeom>
          <a:noFill/>
          <a:ln w="9525">
            <a:noFill/>
            <a:miter lim="800000"/>
            <a:headEnd/>
            <a:tailEnd/>
          </a:ln>
        </p:spPr>
        <p:txBody>
          <a:bodyPr>
            <a:spAutoFit/>
          </a:bodyPr>
          <a:lstStyle/>
          <a:p>
            <a:r>
              <a:rPr lang="en-US" b="1">
                <a:solidFill>
                  <a:srgbClr val="00B0F0"/>
                </a:solidFill>
                <a:latin typeface="Arial" pitchFamily="34" charset="0"/>
                <a:cs typeface="Arial" pitchFamily="34" charset="0"/>
              </a:rPr>
              <a:t>A applies f</a:t>
            </a:r>
            <a:r>
              <a:rPr lang="en-US" b="1" baseline="-25000">
                <a:solidFill>
                  <a:srgbClr val="00B0F0"/>
                </a:solidFill>
                <a:latin typeface="Arial" pitchFamily="34" charset="0"/>
                <a:cs typeface="Arial" pitchFamily="34" charset="0"/>
              </a:rPr>
              <a:t>A</a:t>
            </a:r>
          </a:p>
        </p:txBody>
      </p:sp>
      <p:sp>
        <p:nvSpPr>
          <p:cNvPr id="467981" name="Line 13"/>
          <p:cNvSpPr>
            <a:spLocks noChangeShapeType="1"/>
          </p:cNvSpPr>
          <p:nvPr/>
        </p:nvSpPr>
        <p:spPr bwMode="auto">
          <a:xfrm>
            <a:off x="5886450" y="3517900"/>
            <a:ext cx="0" cy="609600"/>
          </a:xfrm>
          <a:prstGeom prst="line">
            <a:avLst/>
          </a:prstGeom>
          <a:noFill/>
          <a:ln w="76200">
            <a:solidFill>
              <a:srgbClr val="0066FF"/>
            </a:solidFill>
            <a:round/>
            <a:headEnd/>
            <a:tailEnd type="triangle" w="med" len="med"/>
          </a:ln>
        </p:spPr>
        <p:txBody>
          <a:bodyPr wrap="none" anchor="ctr"/>
          <a:lstStyle/>
          <a:p>
            <a:endParaRPr lang="en-US">
              <a:latin typeface="Arial" pitchFamily="34" charset="0"/>
              <a:cs typeface="Arial" pitchFamily="34" charset="0"/>
            </a:endParaRPr>
          </a:p>
        </p:txBody>
      </p:sp>
      <p:sp>
        <p:nvSpPr>
          <p:cNvPr id="467982" name="Freeform 14"/>
          <p:cNvSpPr>
            <a:spLocks/>
          </p:cNvSpPr>
          <p:nvPr/>
        </p:nvSpPr>
        <p:spPr bwMode="auto">
          <a:xfrm>
            <a:off x="3209925" y="3505200"/>
            <a:ext cx="185738" cy="714375"/>
          </a:xfrm>
          <a:custGeom>
            <a:avLst/>
            <a:gdLst>
              <a:gd name="T0" fmla="*/ 107950 w 117"/>
              <a:gd name="T1" fmla="*/ 0 h 450"/>
              <a:gd name="T2" fmla="*/ 9525 w 117"/>
              <a:gd name="T3" fmla="*/ 192087 h 450"/>
              <a:gd name="T4" fmla="*/ 169863 w 117"/>
              <a:gd name="T5" fmla="*/ 381000 h 450"/>
              <a:gd name="T6" fmla="*/ 141288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467983" name="Freeform 15"/>
          <p:cNvSpPr>
            <a:spLocks/>
          </p:cNvSpPr>
          <p:nvPr/>
        </p:nvSpPr>
        <p:spPr bwMode="auto">
          <a:xfrm>
            <a:off x="5792788" y="4648200"/>
            <a:ext cx="185737" cy="714375"/>
          </a:xfrm>
          <a:custGeom>
            <a:avLst/>
            <a:gdLst>
              <a:gd name="T0" fmla="*/ 107950 w 117"/>
              <a:gd name="T1" fmla="*/ 0 h 450"/>
              <a:gd name="T2" fmla="*/ 9525 w 117"/>
              <a:gd name="T3" fmla="*/ 192087 h 450"/>
              <a:gd name="T4" fmla="*/ 169862 w 117"/>
              <a:gd name="T5" fmla="*/ 381000 h 450"/>
              <a:gd name="T6" fmla="*/ 141287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467984" name="Oval 16"/>
          <p:cNvSpPr>
            <a:spLocks noChangeArrowheads="1"/>
          </p:cNvSpPr>
          <p:nvPr/>
        </p:nvSpPr>
        <p:spPr bwMode="auto">
          <a:xfrm>
            <a:off x="2770188" y="4191000"/>
            <a:ext cx="1066800" cy="533400"/>
          </a:xfrm>
          <a:prstGeom prst="ellipse">
            <a:avLst/>
          </a:prstGeom>
          <a:solidFill>
            <a:srgbClr val="DDDDDD"/>
          </a:solidFill>
          <a:ln w="38100">
            <a:solidFill>
              <a:schemeClr val="tx1"/>
            </a:solidFill>
            <a:round/>
            <a:headEnd/>
            <a:tailEnd/>
          </a:ln>
        </p:spPr>
        <p:txBody>
          <a:bodyPr wrap="none" anchor="ctr"/>
          <a:lstStyle/>
          <a:p>
            <a:r>
              <a:rPr lang="en-US" sz="3200" b="1">
                <a:solidFill>
                  <a:srgbClr val="0066FF"/>
                </a:solidFill>
                <a:latin typeface="Arial" pitchFamily="34" charset="0"/>
                <a:cs typeface="Arial" pitchFamily="34" charset="0"/>
              </a:rPr>
              <a:t>0</a:t>
            </a:r>
          </a:p>
        </p:txBody>
      </p:sp>
      <p:sp>
        <p:nvSpPr>
          <p:cNvPr id="467985" name="Oval 17"/>
          <p:cNvSpPr>
            <a:spLocks noChangeArrowheads="1"/>
          </p:cNvSpPr>
          <p:nvPr/>
        </p:nvSpPr>
        <p:spPr bwMode="auto">
          <a:xfrm>
            <a:off x="5353050" y="5334000"/>
            <a:ext cx="1066800" cy="533400"/>
          </a:xfrm>
          <a:prstGeom prst="ellipse">
            <a:avLst/>
          </a:prstGeom>
          <a:solidFill>
            <a:schemeClr val="accent2"/>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467986" name="Text Box 18"/>
          <p:cNvSpPr txBox="1">
            <a:spLocks noChangeArrowheads="1"/>
          </p:cNvSpPr>
          <p:nvPr/>
        </p:nvSpPr>
        <p:spPr bwMode="auto">
          <a:xfrm>
            <a:off x="573088" y="3581400"/>
            <a:ext cx="2703512"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467987" name="Text Box 19"/>
          <p:cNvSpPr txBox="1">
            <a:spLocks noChangeArrowheads="1"/>
          </p:cNvSpPr>
          <p:nvPr/>
        </p:nvSpPr>
        <p:spPr bwMode="auto">
          <a:xfrm>
            <a:off x="5791200" y="4724400"/>
            <a:ext cx="2703513"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8198" name="AutoShape 20"/>
          <p:cNvSpPr>
            <a:spLocks noChangeArrowheads="1"/>
          </p:cNvSpPr>
          <p:nvPr/>
        </p:nvSpPr>
        <p:spPr bwMode="auto">
          <a:xfrm>
            <a:off x="2557463" y="2741613"/>
            <a:ext cx="1531937" cy="3354387"/>
          </a:xfrm>
          <a:prstGeom prst="wedgeRoundRectCallout">
            <a:avLst>
              <a:gd name="adj1" fmla="val -107204"/>
              <a:gd name="adj2" fmla="val 39778"/>
              <a:gd name="adj3" fmla="val 16667"/>
            </a:avLst>
          </a:prstGeom>
          <a:noFill/>
          <a:ln w="38100" cap="rnd">
            <a:solidFill>
              <a:schemeClr val="bg2"/>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8199" name="AutoShape 21"/>
          <p:cNvSpPr>
            <a:spLocks noChangeArrowheads="1"/>
          </p:cNvSpPr>
          <p:nvPr/>
        </p:nvSpPr>
        <p:spPr bwMode="auto">
          <a:xfrm flipH="1">
            <a:off x="5156200" y="2741613"/>
            <a:ext cx="1531938" cy="3354387"/>
          </a:xfrm>
          <a:prstGeom prst="wedgeRoundRectCallout">
            <a:avLst>
              <a:gd name="adj1" fmla="val -132491"/>
              <a:gd name="adj2" fmla="val 43370"/>
              <a:gd name="adj3" fmla="val 16667"/>
            </a:avLst>
          </a:prstGeom>
          <a:noFill/>
          <a:ln w="38100" cap="rnd">
            <a:solidFill>
              <a:schemeClr val="bg2"/>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8200" name="Text Box 22"/>
          <p:cNvSpPr txBox="1">
            <a:spLocks noChangeArrowheads="1"/>
          </p:cNvSpPr>
          <p:nvPr/>
        </p:nvSpPr>
        <p:spPr bwMode="auto">
          <a:xfrm>
            <a:off x="6848475" y="5759450"/>
            <a:ext cx="2151063" cy="519113"/>
          </a:xfrm>
          <a:prstGeom prst="rect">
            <a:avLst/>
          </a:prstGeom>
          <a:noFill/>
          <a:ln w="9525">
            <a:noFill/>
            <a:miter lim="800000"/>
            <a:headEnd/>
            <a:tailEnd/>
          </a:ln>
        </p:spPr>
        <p:txBody>
          <a:bodyPr>
            <a:spAutoFit/>
          </a:bodyPr>
          <a:lstStyle/>
          <a:p>
            <a:r>
              <a:rPr lang="en-US" b="1">
                <a:solidFill>
                  <a:srgbClr val="FFFF00"/>
                </a:solidFill>
                <a:latin typeface="Arial" pitchFamily="34" charset="0"/>
                <a:cs typeface="Arial" pitchFamily="34" charset="0"/>
              </a:rPr>
              <a:t>1-valent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7974"/>
                                        </p:tgtEl>
                                        <p:attrNameLst>
                                          <p:attrName>style.visibility</p:attrName>
                                        </p:attrNameLst>
                                      </p:cBhvr>
                                      <p:to>
                                        <p:strVal val="visible"/>
                                      </p:to>
                                    </p:set>
                                    <p:animEffect transition="in" filter="blinds(horizontal)">
                                      <p:cBhvr>
                                        <p:cTn id="7" dur="500"/>
                                        <p:tgtEl>
                                          <p:spTgt spid="46797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67977"/>
                                        </p:tgtEl>
                                        <p:attrNameLst>
                                          <p:attrName>style.visibility</p:attrName>
                                        </p:attrNameLst>
                                      </p:cBhvr>
                                      <p:to>
                                        <p:strVal val="visible"/>
                                      </p:to>
                                    </p:set>
                                    <p:animEffect transition="in" filter="blinds(horizontal)">
                                      <p:cBhvr>
                                        <p:cTn id="10" dur="500"/>
                                        <p:tgtEl>
                                          <p:spTgt spid="46797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67972"/>
                                        </p:tgtEl>
                                        <p:attrNameLst>
                                          <p:attrName>style.visibility</p:attrName>
                                        </p:attrNameLst>
                                      </p:cBhvr>
                                      <p:to>
                                        <p:strVal val="visible"/>
                                      </p:to>
                                    </p:set>
                                    <p:animEffect transition="in" filter="blinds(horizontal)">
                                      <p:cBhvr>
                                        <p:cTn id="13" dur="500"/>
                                        <p:tgtEl>
                                          <p:spTgt spid="46797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67982"/>
                                        </p:tgtEl>
                                        <p:attrNameLst>
                                          <p:attrName>style.visibility</p:attrName>
                                        </p:attrNameLst>
                                      </p:cBhvr>
                                      <p:to>
                                        <p:strVal val="visible"/>
                                      </p:to>
                                    </p:set>
                                    <p:animEffect transition="in" filter="blinds(horizontal)">
                                      <p:cBhvr>
                                        <p:cTn id="18" dur="500"/>
                                        <p:tgtEl>
                                          <p:spTgt spid="46798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67986"/>
                                        </p:tgtEl>
                                        <p:attrNameLst>
                                          <p:attrName>style.visibility</p:attrName>
                                        </p:attrNameLst>
                                      </p:cBhvr>
                                      <p:to>
                                        <p:strVal val="visible"/>
                                      </p:to>
                                    </p:set>
                                    <p:animEffect transition="in" filter="blinds(horizontal)">
                                      <p:cBhvr>
                                        <p:cTn id="21" dur="500"/>
                                        <p:tgtEl>
                                          <p:spTgt spid="46798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67984"/>
                                        </p:tgtEl>
                                        <p:attrNameLst>
                                          <p:attrName>style.visibility</p:attrName>
                                        </p:attrNameLst>
                                      </p:cBhvr>
                                      <p:to>
                                        <p:strVal val="visible"/>
                                      </p:to>
                                    </p:set>
                                    <p:animEffect transition="in" filter="blinds(horizontal)">
                                      <p:cBhvr>
                                        <p:cTn id="24" dur="500"/>
                                        <p:tgtEl>
                                          <p:spTgt spid="46798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67975"/>
                                        </p:tgtEl>
                                        <p:attrNameLst>
                                          <p:attrName>style.visibility</p:attrName>
                                        </p:attrNameLst>
                                      </p:cBhvr>
                                      <p:to>
                                        <p:strVal val="visible"/>
                                      </p:to>
                                    </p:set>
                                    <p:animEffect transition="in" filter="blinds(horizontal)">
                                      <p:cBhvr>
                                        <p:cTn id="29" dur="500"/>
                                        <p:tgtEl>
                                          <p:spTgt spid="467975"/>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67978"/>
                                        </p:tgtEl>
                                        <p:attrNameLst>
                                          <p:attrName>style.visibility</p:attrName>
                                        </p:attrNameLst>
                                      </p:cBhvr>
                                      <p:to>
                                        <p:strVal val="visible"/>
                                      </p:to>
                                    </p:set>
                                    <p:animEffect transition="in" filter="blinds(horizontal)">
                                      <p:cBhvr>
                                        <p:cTn id="32" dur="500"/>
                                        <p:tgtEl>
                                          <p:spTgt spid="46797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467973"/>
                                        </p:tgtEl>
                                        <p:attrNameLst>
                                          <p:attrName>style.visibility</p:attrName>
                                        </p:attrNameLst>
                                      </p:cBhvr>
                                      <p:to>
                                        <p:strVal val="visible"/>
                                      </p:to>
                                    </p:set>
                                    <p:animEffect transition="in" filter="blinds(horizontal)">
                                      <p:cBhvr>
                                        <p:cTn id="35" dur="500"/>
                                        <p:tgtEl>
                                          <p:spTgt spid="467973"/>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67980"/>
                                        </p:tgtEl>
                                        <p:attrNameLst>
                                          <p:attrName>style.visibility</p:attrName>
                                        </p:attrNameLst>
                                      </p:cBhvr>
                                      <p:to>
                                        <p:strVal val="visible"/>
                                      </p:to>
                                    </p:set>
                                    <p:animEffect transition="in" filter="blinds(horizontal)">
                                      <p:cBhvr>
                                        <p:cTn id="40" dur="500"/>
                                        <p:tgtEl>
                                          <p:spTgt spid="467980"/>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467981"/>
                                        </p:tgtEl>
                                        <p:attrNameLst>
                                          <p:attrName>style.visibility</p:attrName>
                                        </p:attrNameLst>
                                      </p:cBhvr>
                                      <p:to>
                                        <p:strVal val="visible"/>
                                      </p:to>
                                    </p:set>
                                    <p:animEffect transition="in" filter="blinds(horizontal)">
                                      <p:cBhvr>
                                        <p:cTn id="43" dur="500"/>
                                        <p:tgtEl>
                                          <p:spTgt spid="467981"/>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67979"/>
                                        </p:tgtEl>
                                        <p:attrNameLst>
                                          <p:attrName>style.visibility</p:attrName>
                                        </p:attrNameLst>
                                      </p:cBhvr>
                                      <p:to>
                                        <p:strVal val="visible"/>
                                      </p:to>
                                    </p:set>
                                    <p:animEffect transition="in" filter="blinds(horizontal)">
                                      <p:cBhvr>
                                        <p:cTn id="46" dur="500"/>
                                        <p:tgtEl>
                                          <p:spTgt spid="46797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467987"/>
                                        </p:tgtEl>
                                        <p:attrNameLst>
                                          <p:attrName>style.visibility</p:attrName>
                                        </p:attrNameLst>
                                      </p:cBhvr>
                                      <p:to>
                                        <p:strVal val="visible"/>
                                      </p:to>
                                    </p:set>
                                    <p:animEffect transition="in" filter="blinds(horizontal)">
                                      <p:cBhvr>
                                        <p:cTn id="51" dur="500"/>
                                        <p:tgtEl>
                                          <p:spTgt spid="467987"/>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467983"/>
                                        </p:tgtEl>
                                        <p:attrNameLst>
                                          <p:attrName>style.visibility</p:attrName>
                                        </p:attrNameLst>
                                      </p:cBhvr>
                                      <p:to>
                                        <p:strVal val="visible"/>
                                      </p:to>
                                    </p:set>
                                    <p:animEffect transition="in" filter="blinds(horizontal)">
                                      <p:cBhvr>
                                        <p:cTn id="54" dur="500"/>
                                        <p:tgtEl>
                                          <p:spTgt spid="467983"/>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467985"/>
                                        </p:tgtEl>
                                        <p:attrNameLst>
                                          <p:attrName>style.visibility</p:attrName>
                                        </p:attrNameLst>
                                      </p:cBhvr>
                                      <p:to>
                                        <p:strVal val="visible"/>
                                      </p:to>
                                    </p:set>
                                    <p:animEffect transition="in" filter="blinds(horizontal)">
                                      <p:cBhvr>
                                        <p:cTn id="57" dur="500"/>
                                        <p:tgtEl>
                                          <p:spTgt spid="467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2" grpId="0" animBg="1"/>
      <p:bldP spid="467973" grpId="0" animBg="1"/>
      <p:bldP spid="467974" grpId="0" animBg="1"/>
      <p:bldP spid="467975" grpId="0" animBg="1"/>
      <p:bldP spid="467977" grpId="0"/>
      <p:bldP spid="467978" grpId="0"/>
      <p:bldP spid="467979" grpId="0" animBg="1"/>
      <p:bldP spid="467980" grpId="0"/>
      <p:bldP spid="467981" grpId="0" animBg="1"/>
      <p:bldP spid="467982" grpId="0" animBg="1"/>
      <p:bldP spid="467983" grpId="0" animBg="1"/>
      <p:bldP spid="467984" grpId="0" animBg="1"/>
      <p:bldP spid="467985" grpId="0" animBg="1"/>
      <p:bldP spid="467986" grpId="0"/>
      <p:bldP spid="467987"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6" name="Rectangle 2"/>
          <p:cNvSpPr>
            <a:spLocks noGrp="1" noChangeArrowheads="1"/>
          </p:cNvSpPr>
          <p:nvPr>
            <p:ph type="title"/>
          </p:nvPr>
        </p:nvSpPr>
        <p:spPr/>
        <p:txBody>
          <a:bodyPr/>
          <a:lstStyle/>
          <a:p>
            <a:r>
              <a:rPr lang="en-US" sz="4000"/>
              <a:t>Maybe the Functions Overwrite</a:t>
            </a:r>
          </a:p>
        </p:txBody>
      </p:sp>
      <p:sp>
        <p:nvSpPr>
          <p:cNvPr id="179203" name="Slide Number Placeholder 4"/>
          <p:cNvSpPr>
            <a:spLocks noGrp="1"/>
          </p:cNvSpPr>
          <p:nvPr>
            <p:ph type="sldNum" sz="quarter" idx="10"/>
          </p:nvPr>
        </p:nvSpPr>
        <p:spPr>
          <a:noFill/>
        </p:spPr>
        <p:txBody>
          <a:bodyPr/>
          <a:lstStyle/>
          <a:p>
            <a:fld id="{60822AB1-2F6C-4298-9F0D-477CED283887}" type="slidenum">
              <a:rPr lang="x-none" smtClean="0">
                <a:latin typeface="Arial" pitchFamily="34" charset="0"/>
                <a:cs typeface="Arial" pitchFamily="34" charset="0"/>
              </a:rPr>
              <a:pPr/>
              <a:t>148</a:t>
            </a:fld>
            <a:endParaRPr lang="en-US">
              <a:latin typeface="Arial" pitchFamily="34" charset="0"/>
              <a:cs typeface="Arial" pitchFamily="34" charset="0"/>
            </a:endParaRPr>
          </a:p>
        </p:txBody>
      </p:sp>
      <p:sp>
        <p:nvSpPr>
          <p:cNvPr id="17920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79204" name="AutoShape 28"/>
          <p:cNvSpPr>
            <a:spLocks noChangeArrowheads="1"/>
          </p:cNvSpPr>
          <p:nvPr/>
        </p:nvSpPr>
        <p:spPr bwMode="auto">
          <a:xfrm>
            <a:off x="4984750" y="4038600"/>
            <a:ext cx="1803400" cy="687388"/>
          </a:xfrm>
          <a:prstGeom prst="wedgeRoundRectCallout">
            <a:avLst>
              <a:gd name="adj1" fmla="val -33977"/>
              <a:gd name="adj2" fmla="val -295264"/>
              <a:gd name="adj3" fmla="val 16667"/>
            </a:avLst>
          </a:prstGeom>
          <a:solidFill>
            <a:srgbClr val="33CC33"/>
          </a:solidFill>
          <a:ln w="38100">
            <a:solidFill>
              <a:srgbClr val="33CC33"/>
            </a:solidFill>
            <a:miter lim="800000"/>
            <a:headEnd/>
            <a:tailEnd/>
          </a:ln>
        </p:spPr>
        <p:txBody>
          <a:bodyPr anchor="ctr"/>
          <a:lstStyle/>
          <a:p>
            <a:endParaRPr lang="en-US" sz="4400" b="1">
              <a:latin typeface="Arial" pitchFamily="34" charset="0"/>
              <a:cs typeface="Arial" pitchFamily="34" charset="0"/>
            </a:endParaRPr>
          </a:p>
        </p:txBody>
      </p:sp>
      <p:sp>
        <p:nvSpPr>
          <p:cNvPr id="179205" name="AutoShape 27"/>
          <p:cNvSpPr>
            <a:spLocks noChangeArrowheads="1"/>
          </p:cNvSpPr>
          <p:nvPr/>
        </p:nvSpPr>
        <p:spPr bwMode="auto">
          <a:xfrm>
            <a:off x="2362200" y="2895600"/>
            <a:ext cx="1803400" cy="687388"/>
          </a:xfrm>
          <a:prstGeom prst="wedgeRoundRectCallout">
            <a:avLst>
              <a:gd name="adj1" fmla="val 24120"/>
              <a:gd name="adj2" fmla="val -126213"/>
              <a:gd name="adj3" fmla="val 16667"/>
            </a:avLst>
          </a:prstGeom>
          <a:solidFill>
            <a:srgbClr val="33CC33"/>
          </a:solidFill>
          <a:ln w="38100">
            <a:solidFill>
              <a:srgbClr val="33CC33"/>
            </a:solidFill>
            <a:miter lim="800000"/>
            <a:headEnd/>
            <a:tailEnd/>
          </a:ln>
        </p:spPr>
        <p:txBody>
          <a:bodyPr anchor="ctr"/>
          <a:lstStyle/>
          <a:p>
            <a:endParaRPr lang="en-US" sz="4400" b="1">
              <a:latin typeface="Arial" pitchFamily="34" charset="0"/>
              <a:cs typeface="Arial" pitchFamily="34" charset="0"/>
            </a:endParaRPr>
          </a:p>
        </p:txBody>
      </p:sp>
      <p:sp>
        <p:nvSpPr>
          <p:cNvPr id="179207" name="Oval 3"/>
          <p:cNvSpPr>
            <a:spLocks noChangeArrowheads="1"/>
          </p:cNvSpPr>
          <p:nvPr/>
        </p:nvSpPr>
        <p:spPr bwMode="auto">
          <a:xfrm>
            <a:off x="4089400" y="1931988"/>
            <a:ext cx="1066800" cy="533400"/>
          </a:xfrm>
          <a:prstGeom prst="ellipse">
            <a:avLst/>
          </a:prstGeom>
          <a:solidFill>
            <a:srgbClr val="DDDDDD"/>
          </a:solidFill>
          <a:ln w="38100">
            <a:solidFill>
              <a:schemeClr val="hlink"/>
            </a:solidFill>
            <a:round/>
            <a:headEnd/>
            <a:tailEnd/>
          </a:ln>
        </p:spPr>
        <p:txBody>
          <a:bodyPr wrap="none" anchor="ctr"/>
          <a:lstStyle/>
          <a:p>
            <a:r>
              <a:rPr lang="en-US" sz="4000" b="1">
                <a:solidFill>
                  <a:srgbClr val="DDDDDD"/>
                </a:solidFill>
                <a:latin typeface="Arial" pitchFamily="34" charset="0"/>
                <a:cs typeface="Arial" pitchFamily="34" charset="0"/>
              </a:rPr>
              <a:t>c</a:t>
            </a:r>
          </a:p>
        </p:txBody>
      </p:sp>
      <p:sp>
        <p:nvSpPr>
          <p:cNvPr id="179208" name="Oval 4"/>
          <p:cNvSpPr>
            <a:spLocks noChangeArrowheads="1"/>
          </p:cNvSpPr>
          <p:nvPr/>
        </p:nvSpPr>
        <p:spPr bwMode="auto">
          <a:xfrm>
            <a:off x="2770188" y="2959100"/>
            <a:ext cx="1066800" cy="533400"/>
          </a:xfrm>
          <a:prstGeom prst="ellipse">
            <a:avLst/>
          </a:prstGeom>
          <a:solidFill>
            <a:srgbClr val="DDDDDD"/>
          </a:solidFill>
          <a:ln w="38100">
            <a:solidFill>
              <a:schemeClr val="tx1"/>
            </a:solidFill>
            <a:round/>
            <a:headEnd/>
            <a:tailEnd/>
          </a:ln>
        </p:spPr>
        <p:txBody>
          <a:bodyPr wrap="none" anchor="ctr"/>
          <a:lstStyle/>
          <a:p>
            <a:endParaRPr lang="en-US" b="1">
              <a:solidFill>
                <a:srgbClr val="DDDDDD"/>
              </a:solidFill>
              <a:latin typeface="Arial" pitchFamily="34" charset="0"/>
              <a:cs typeface="Arial" pitchFamily="34" charset="0"/>
            </a:endParaRPr>
          </a:p>
        </p:txBody>
      </p:sp>
      <p:sp>
        <p:nvSpPr>
          <p:cNvPr id="179209" name="Oval 5"/>
          <p:cNvSpPr>
            <a:spLocks noChangeArrowheads="1"/>
          </p:cNvSpPr>
          <p:nvPr/>
        </p:nvSpPr>
        <p:spPr bwMode="auto">
          <a:xfrm>
            <a:off x="5353050" y="2895600"/>
            <a:ext cx="1066800" cy="533400"/>
          </a:xfrm>
          <a:prstGeom prst="ellipse">
            <a:avLst/>
          </a:prstGeom>
          <a:solidFill>
            <a:srgbClr val="DDDDDD"/>
          </a:solidFill>
          <a:ln w="38100">
            <a:solidFill>
              <a:schemeClr val="hlink"/>
            </a:solidFill>
            <a:round/>
            <a:headEnd/>
            <a:tailEnd/>
          </a:ln>
        </p:spPr>
        <p:txBody>
          <a:bodyPr wrap="none" anchor="ctr"/>
          <a:lstStyle/>
          <a:p>
            <a:endParaRPr lang="en-US" sz="2400">
              <a:solidFill>
                <a:srgbClr val="DDDDDD"/>
              </a:solidFill>
              <a:latin typeface="Arial" pitchFamily="34" charset="0"/>
              <a:cs typeface="Arial" pitchFamily="34" charset="0"/>
            </a:endParaRPr>
          </a:p>
        </p:txBody>
      </p:sp>
      <p:sp>
        <p:nvSpPr>
          <p:cNvPr id="179210" name="Line 6"/>
          <p:cNvSpPr>
            <a:spLocks noChangeShapeType="1"/>
          </p:cNvSpPr>
          <p:nvPr/>
        </p:nvSpPr>
        <p:spPr bwMode="auto">
          <a:xfrm flipH="1">
            <a:off x="3632200" y="2438400"/>
            <a:ext cx="533400" cy="533400"/>
          </a:xfrm>
          <a:prstGeom prst="line">
            <a:avLst/>
          </a:prstGeom>
          <a:noFill/>
          <a:ln w="76200">
            <a:solidFill>
              <a:schemeClr va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9211" name="Line 7"/>
          <p:cNvSpPr>
            <a:spLocks noChangeShapeType="1"/>
          </p:cNvSpPr>
          <p:nvPr/>
        </p:nvSpPr>
        <p:spPr bwMode="auto">
          <a:xfrm>
            <a:off x="5080000" y="2438400"/>
            <a:ext cx="533400" cy="533400"/>
          </a:xfrm>
          <a:prstGeom prst="line">
            <a:avLst/>
          </a:prstGeom>
          <a:noFill/>
          <a:ln w="76200">
            <a:solidFill>
              <a:schemeClr va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9212" name="Text Box 8"/>
          <p:cNvSpPr txBox="1">
            <a:spLocks noChangeArrowheads="1"/>
          </p:cNvSpPr>
          <p:nvPr/>
        </p:nvSpPr>
        <p:spPr bwMode="auto">
          <a:xfrm>
            <a:off x="406400" y="5607050"/>
            <a:ext cx="2151063" cy="519113"/>
          </a:xfrm>
          <a:prstGeom prst="rect">
            <a:avLst/>
          </a:prstGeom>
          <a:noFill/>
          <a:ln w="9525">
            <a:noFill/>
            <a:miter lim="800000"/>
            <a:headEnd/>
            <a:tailEnd/>
          </a:ln>
        </p:spPr>
        <p:txBody>
          <a:bodyPr>
            <a:spAutoFit/>
          </a:bodyPr>
          <a:lstStyle/>
          <a:p>
            <a:r>
              <a:rPr lang="en-US" b="1">
                <a:solidFill>
                  <a:schemeClr val="folHlink"/>
                </a:solidFill>
                <a:latin typeface="Arial" pitchFamily="34" charset="0"/>
                <a:cs typeface="Arial" pitchFamily="34" charset="0"/>
              </a:rPr>
              <a:t>0-valent</a:t>
            </a:r>
          </a:p>
        </p:txBody>
      </p:sp>
      <p:sp>
        <p:nvSpPr>
          <p:cNvPr id="179213" name="Text Box 9"/>
          <p:cNvSpPr txBox="1">
            <a:spLocks noChangeArrowheads="1"/>
          </p:cNvSpPr>
          <p:nvPr/>
        </p:nvSpPr>
        <p:spPr bwMode="auto">
          <a:xfrm>
            <a:off x="1143000" y="2224088"/>
            <a:ext cx="2703513" cy="528637"/>
          </a:xfrm>
          <a:prstGeom prst="rect">
            <a:avLst/>
          </a:prstGeom>
          <a:noFill/>
          <a:ln w="9525">
            <a:solidFill>
              <a:schemeClr val="hlink"/>
            </a:solidFill>
            <a:miter lim="800000"/>
            <a:headEnd/>
            <a:tailEnd/>
          </a:ln>
        </p:spPr>
        <p:txBody>
          <a:bodyPr>
            <a:spAutoFit/>
          </a:bodyPr>
          <a:lstStyle/>
          <a:p>
            <a:r>
              <a:rPr lang="en-US" b="1">
                <a:solidFill>
                  <a:srgbClr val="DDDDDD"/>
                </a:solidFill>
                <a:latin typeface="Arial" pitchFamily="34" charset="0"/>
                <a:cs typeface="Arial" pitchFamily="34" charset="0"/>
              </a:rPr>
              <a:t>A applies f</a:t>
            </a:r>
            <a:r>
              <a:rPr lang="en-US" b="1" baseline="-25000">
                <a:solidFill>
                  <a:srgbClr val="DDDDDD"/>
                </a:solidFill>
                <a:latin typeface="Arial" pitchFamily="34" charset="0"/>
                <a:cs typeface="Arial" pitchFamily="34" charset="0"/>
              </a:rPr>
              <a:t>A</a:t>
            </a:r>
          </a:p>
        </p:txBody>
      </p:sp>
      <p:sp>
        <p:nvSpPr>
          <p:cNvPr id="179214" name="Text Box 10"/>
          <p:cNvSpPr txBox="1">
            <a:spLocks noChangeArrowheads="1"/>
          </p:cNvSpPr>
          <p:nvPr/>
        </p:nvSpPr>
        <p:spPr bwMode="auto">
          <a:xfrm>
            <a:off x="5221288" y="2222500"/>
            <a:ext cx="2703512" cy="528638"/>
          </a:xfrm>
          <a:prstGeom prst="rect">
            <a:avLst/>
          </a:prstGeom>
          <a:noFill/>
          <a:ln w="9525">
            <a:solidFill>
              <a:schemeClr val="hlink"/>
            </a:solidFill>
            <a:miter lim="800000"/>
            <a:headEnd/>
            <a:tailEnd/>
          </a:ln>
        </p:spPr>
        <p:txBody>
          <a:bodyPr>
            <a:spAutoFit/>
          </a:bodyPr>
          <a:lstStyle/>
          <a:p>
            <a:r>
              <a:rPr lang="en-US" b="1">
                <a:solidFill>
                  <a:srgbClr val="DDDDDD"/>
                </a:solidFill>
                <a:latin typeface="Arial" pitchFamily="34" charset="0"/>
                <a:cs typeface="Arial" pitchFamily="34" charset="0"/>
              </a:rPr>
              <a:t>B applies f</a:t>
            </a:r>
            <a:r>
              <a:rPr lang="en-US" b="1" baseline="-25000">
                <a:solidFill>
                  <a:srgbClr val="DDDDDD"/>
                </a:solidFill>
                <a:latin typeface="Arial" pitchFamily="34" charset="0"/>
                <a:cs typeface="Arial" pitchFamily="34" charset="0"/>
              </a:rPr>
              <a:t>B</a:t>
            </a:r>
          </a:p>
        </p:txBody>
      </p:sp>
      <p:sp>
        <p:nvSpPr>
          <p:cNvPr id="179215" name="Oval 13"/>
          <p:cNvSpPr>
            <a:spLocks noChangeArrowheads="1"/>
          </p:cNvSpPr>
          <p:nvPr/>
        </p:nvSpPr>
        <p:spPr bwMode="auto">
          <a:xfrm>
            <a:off x="5353050" y="4114800"/>
            <a:ext cx="1066800" cy="533400"/>
          </a:xfrm>
          <a:prstGeom prst="ellipse">
            <a:avLst/>
          </a:prstGeom>
          <a:solidFill>
            <a:srgbClr val="DDDDDD"/>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179216" name="Text Box 14"/>
          <p:cNvSpPr txBox="1">
            <a:spLocks noChangeArrowheads="1"/>
          </p:cNvSpPr>
          <p:nvPr/>
        </p:nvSpPr>
        <p:spPr bwMode="auto">
          <a:xfrm>
            <a:off x="5830888" y="3519488"/>
            <a:ext cx="2703512" cy="519112"/>
          </a:xfrm>
          <a:prstGeom prst="rect">
            <a:avLst/>
          </a:prstGeom>
          <a:noFill/>
          <a:ln w="9525">
            <a:noFill/>
            <a:miter lim="800000"/>
            <a:headEnd/>
            <a:tailEnd/>
          </a:ln>
        </p:spPr>
        <p:txBody>
          <a:bodyPr>
            <a:spAutoFit/>
          </a:bodyPr>
          <a:lstStyle/>
          <a:p>
            <a:r>
              <a:rPr lang="en-US" b="1">
                <a:solidFill>
                  <a:srgbClr val="DDDDDD"/>
                </a:solidFill>
                <a:latin typeface="Arial" pitchFamily="34" charset="0"/>
                <a:cs typeface="Arial" pitchFamily="34" charset="0"/>
              </a:rPr>
              <a:t>A applies f</a:t>
            </a:r>
            <a:r>
              <a:rPr lang="en-US" b="1" baseline="-25000">
                <a:solidFill>
                  <a:srgbClr val="DDDDDD"/>
                </a:solidFill>
                <a:latin typeface="Arial" pitchFamily="34" charset="0"/>
                <a:cs typeface="Arial" pitchFamily="34" charset="0"/>
              </a:rPr>
              <a:t>A</a:t>
            </a:r>
          </a:p>
        </p:txBody>
      </p:sp>
      <p:sp>
        <p:nvSpPr>
          <p:cNvPr id="179217" name="Line 16"/>
          <p:cNvSpPr>
            <a:spLocks noChangeShapeType="1"/>
          </p:cNvSpPr>
          <p:nvPr/>
        </p:nvSpPr>
        <p:spPr bwMode="auto">
          <a:xfrm>
            <a:off x="5886450" y="3517900"/>
            <a:ext cx="0" cy="609600"/>
          </a:xfrm>
          <a:prstGeom prst="line">
            <a:avLst/>
          </a:prstGeom>
          <a:noFill/>
          <a:ln w="76200">
            <a:solidFill>
              <a:schemeClr val="hlink"/>
            </a:solidFill>
            <a:round/>
            <a:headEnd/>
            <a:tailEnd type="triangle" w="med" len="med"/>
          </a:ln>
        </p:spPr>
        <p:txBody>
          <a:bodyPr wrap="none" anchor="ctr"/>
          <a:lstStyle/>
          <a:p>
            <a:endParaRPr lang="en-US">
              <a:latin typeface="Arial" pitchFamily="34" charset="0"/>
              <a:cs typeface="Arial" pitchFamily="34" charset="0"/>
            </a:endParaRPr>
          </a:p>
        </p:txBody>
      </p:sp>
      <p:sp>
        <p:nvSpPr>
          <p:cNvPr id="179218" name="Freeform 17"/>
          <p:cNvSpPr>
            <a:spLocks/>
          </p:cNvSpPr>
          <p:nvPr/>
        </p:nvSpPr>
        <p:spPr bwMode="auto">
          <a:xfrm>
            <a:off x="3209925" y="3505200"/>
            <a:ext cx="185738" cy="714375"/>
          </a:xfrm>
          <a:custGeom>
            <a:avLst/>
            <a:gdLst>
              <a:gd name="T0" fmla="*/ 107950 w 117"/>
              <a:gd name="T1" fmla="*/ 0 h 450"/>
              <a:gd name="T2" fmla="*/ 9525 w 117"/>
              <a:gd name="T3" fmla="*/ 192087 h 450"/>
              <a:gd name="T4" fmla="*/ 169863 w 117"/>
              <a:gd name="T5" fmla="*/ 381000 h 450"/>
              <a:gd name="T6" fmla="*/ 141288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79219" name="Freeform 18"/>
          <p:cNvSpPr>
            <a:spLocks/>
          </p:cNvSpPr>
          <p:nvPr/>
        </p:nvSpPr>
        <p:spPr bwMode="auto">
          <a:xfrm>
            <a:off x="5792788" y="4648200"/>
            <a:ext cx="185737" cy="714375"/>
          </a:xfrm>
          <a:custGeom>
            <a:avLst/>
            <a:gdLst>
              <a:gd name="T0" fmla="*/ 107950 w 117"/>
              <a:gd name="T1" fmla="*/ 0 h 450"/>
              <a:gd name="T2" fmla="*/ 9525 w 117"/>
              <a:gd name="T3" fmla="*/ 192087 h 450"/>
              <a:gd name="T4" fmla="*/ 169862 w 117"/>
              <a:gd name="T5" fmla="*/ 381000 h 450"/>
              <a:gd name="T6" fmla="*/ 141287 w 117"/>
              <a:gd name="T7" fmla="*/ 714375 h 450"/>
              <a:gd name="T8" fmla="*/ 0 60000 65536"/>
              <a:gd name="T9" fmla="*/ 0 60000 65536"/>
              <a:gd name="T10" fmla="*/ 0 60000 65536"/>
              <a:gd name="T11" fmla="*/ 0 60000 65536"/>
              <a:gd name="T12" fmla="*/ 0 w 117"/>
              <a:gd name="T13" fmla="*/ 0 h 450"/>
              <a:gd name="T14" fmla="*/ 117 w 117"/>
              <a:gd name="T15" fmla="*/ 450 h 450"/>
            </a:gdLst>
            <a:ahLst/>
            <a:cxnLst>
              <a:cxn ang="T8">
                <a:pos x="T0" y="T1"/>
              </a:cxn>
              <a:cxn ang="T9">
                <a:pos x="T2" y="T3"/>
              </a:cxn>
              <a:cxn ang="T10">
                <a:pos x="T4" y="T5"/>
              </a:cxn>
              <a:cxn ang="T11">
                <a:pos x="T6" y="T7"/>
              </a:cxn>
            </a:cxnLst>
            <a:rect l="T12" t="T13" r="T14" b="T15"/>
            <a:pathLst>
              <a:path w="117" h="450">
                <a:moveTo>
                  <a:pt x="68" y="0"/>
                </a:moveTo>
                <a:cubicBezTo>
                  <a:pt x="58" y="20"/>
                  <a:pt x="0" y="81"/>
                  <a:pt x="6" y="121"/>
                </a:cubicBezTo>
                <a:cubicBezTo>
                  <a:pt x="12" y="161"/>
                  <a:pt x="97" y="196"/>
                  <a:pt x="107" y="240"/>
                </a:cubicBezTo>
                <a:cubicBezTo>
                  <a:pt x="117" y="284"/>
                  <a:pt x="93" y="406"/>
                  <a:pt x="89" y="450"/>
                </a:cubicBezTo>
              </a:path>
            </a:pathLst>
          </a:custGeom>
          <a:noFill/>
          <a:ln w="76200">
            <a:solidFill>
              <a:srgbClr val="33CC33"/>
            </a:solidFill>
            <a:round/>
            <a:headEnd/>
            <a:tailEnd type="triangle" w="med" len="med"/>
          </a:ln>
        </p:spPr>
        <p:txBody>
          <a:bodyPr wrap="none" anchor="ctr"/>
          <a:lstStyle/>
          <a:p>
            <a:endParaRPr lang="en-US">
              <a:latin typeface="Arial" pitchFamily="34" charset="0"/>
              <a:cs typeface="Arial" pitchFamily="34" charset="0"/>
            </a:endParaRPr>
          </a:p>
        </p:txBody>
      </p:sp>
      <p:sp>
        <p:nvSpPr>
          <p:cNvPr id="179220" name="Oval 19"/>
          <p:cNvSpPr>
            <a:spLocks noChangeArrowheads="1"/>
          </p:cNvSpPr>
          <p:nvPr/>
        </p:nvSpPr>
        <p:spPr bwMode="auto">
          <a:xfrm>
            <a:off x="2770188" y="4191000"/>
            <a:ext cx="1066800" cy="533400"/>
          </a:xfrm>
          <a:prstGeom prst="ellipse">
            <a:avLst/>
          </a:prstGeom>
          <a:solidFill>
            <a:srgbClr val="DDDDDD"/>
          </a:solidFill>
          <a:ln w="38100">
            <a:solidFill>
              <a:schemeClr val="tx1"/>
            </a:solidFill>
            <a:round/>
            <a:headEnd/>
            <a:tailEnd/>
          </a:ln>
        </p:spPr>
        <p:txBody>
          <a:bodyPr wrap="none" anchor="ctr"/>
          <a:lstStyle/>
          <a:p>
            <a:r>
              <a:rPr lang="en-US" sz="3200" b="1">
                <a:latin typeface="Arial" pitchFamily="34" charset="0"/>
                <a:cs typeface="Arial" pitchFamily="34" charset="0"/>
              </a:rPr>
              <a:t>0</a:t>
            </a:r>
          </a:p>
        </p:txBody>
      </p:sp>
      <p:sp>
        <p:nvSpPr>
          <p:cNvPr id="179221" name="Oval 21"/>
          <p:cNvSpPr>
            <a:spLocks noChangeArrowheads="1"/>
          </p:cNvSpPr>
          <p:nvPr/>
        </p:nvSpPr>
        <p:spPr bwMode="auto">
          <a:xfrm>
            <a:off x="5353050" y="5334000"/>
            <a:ext cx="1066800" cy="533400"/>
          </a:xfrm>
          <a:prstGeom prst="ellipse">
            <a:avLst/>
          </a:prstGeom>
          <a:solidFill>
            <a:schemeClr val="accent2"/>
          </a:solidFill>
          <a:ln w="38100">
            <a:solidFill>
              <a:schemeClr val="tx1"/>
            </a:solidFill>
            <a:round/>
            <a:headEnd/>
            <a:tailEnd/>
          </a:ln>
        </p:spPr>
        <p:txBody>
          <a:bodyPr wrap="none" anchor="ctr"/>
          <a:lstStyle/>
          <a:p>
            <a:r>
              <a:rPr lang="en-US" sz="3200" b="1">
                <a:solidFill>
                  <a:schemeClr val="bg1"/>
                </a:solidFill>
                <a:latin typeface="Arial" pitchFamily="34" charset="0"/>
                <a:cs typeface="Arial" pitchFamily="34" charset="0"/>
              </a:rPr>
              <a:t>1</a:t>
            </a:r>
          </a:p>
        </p:txBody>
      </p:sp>
      <p:sp>
        <p:nvSpPr>
          <p:cNvPr id="179222" name="Text Box 22"/>
          <p:cNvSpPr txBox="1">
            <a:spLocks noChangeArrowheads="1"/>
          </p:cNvSpPr>
          <p:nvPr/>
        </p:nvSpPr>
        <p:spPr bwMode="auto">
          <a:xfrm>
            <a:off x="573088" y="3581400"/>
            <a:ext cx="2703512"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9223" name="Text Box 23"/>
          <p:cNvSpPr txBox="1">
            <a:spLocks noChangeArrowheads="1"/>
          </p:cNvSpPr>
          <p:nvPr/>
        </p:nvSpPr>
        <p:spPr bwMode="auto">
          <a:xfrm>
            <a:off x="5791200" y="4724400"/>
            <a:ext cx="2703513" cy="519113"/>
          </a:xfrm>
          <a:prstGeom prst="rect">
            <a:avLst/>
          </a:prstGeom>
          <a:noFill/>
          <a:ln w="9525">
            <a:noFill/>
            <a:miter lim="800000"/>
            <a:headEnd/>
            <a:tailEnd/>
          </a:ln>
        </p:spPr>
        <p:txBody>
          <a:bodyPr>
            <a:spAutoFit/>
          </a:bodyPr>
          <a:lstStyle/>
          <a:p>
            <a:r>
              <a:rPr lang="en-US" b="1">
                <a:solidFill>
                  <a:srgbClr val="33CC33"/>
                </a:solidFill>
                <a:latin typeface="Arial" pitchFamily="34" charset="0"/>
                <a:cs typeface="Arial" pitchFamily="34" charset="0"/>
              </a:rPr>
              <a:t>C runs solo</a:t>
            </a:r>
            <a:endParaRPr lang="en-US" b="1" baseline="-25000">
              <a:solidFill>
                <a:srgbClr val="33CC33"/>
              </a:solidFill>
              <a:latin typeface="Arial" pitchFamily="34" charset="0"/>
              <a:cs typeface="Arial" pitchFamily="34" charset="0"/>
            </a:endParaRPr>
          </a:p>
        </p:txBody>
      </p:sp>
      <p:sp>
        <p:nvSpPr>
          <p:cNvPr id="179224" name="AutoShape 24"/>
          <p:cNvSpPr>
            <a:spLocks noChangeArrowheads="1"/>
          </p:cNvSpPr>
          <p:nvPr/>
        </p:nvSpPr>
        <p:spPr bwMode="auto">
          <a:xfrm>
            <a:off x="2557463" y="2741613"/>
            <a:ext cx="1531937" cy="3354387"/>
          </a:xfrm>
          <a:prstGeom prst="wedgeRoundRectCallout">
            <a:avLst>
              <a:gd name="adj1" fmla="val -107204"/>
              <a:gd name="adj2" fmla="val 39778"/>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9225" name="AutoShape 25"/>
          <p:cNvSpPr>
            <a:spLocks noChangeArrowheads="1"/>
          </p:cNvSpPr>
          <p:nvPr/>
        </p:nvSpPr>
        <p:spPr bwMode="auto">
          <a:xfrm flipH="1">
            <a:off x="5156200" y="2741613"/>
            <a:ext cx="1531938" cy="3354387"/>
          </a:xfrm>
          <a:prstGeom prst="wedgeRoundRectCallout">
            <a:avLst>
              <a:gd name="adj1" fmla="val -132491"/>
              <a:gd name="adj2" fmla="val 43370"/>
              <a:gd name="adj3" fmla="val 16667"/>
            </a:avLst>
          </a:prstGeom>
          <a:noFill/>
          <a:ln w="38100" cap="rnd">
            <a:solidFill>
              <a:schemeClr val="folHlink"/>
            </a:solidFill>
            <a:prstDash val="sysDot"/>
            <a:miter lim="800000"/>
            <a:headEnd/>
            <a:tailEnd/>
          </a:ln>
        </p:spPr>
        <p:txBody>
          <a:bodyPr anchor="ctr"/>
          <a:lstStyle/>
          <a:p>
            <a:endParaRPr lang="en-US" sz="4400" b="1">
              <a:latin typeface="Arial" pitchFamily="34" charset="0"/>
              <a:cs typeface="Arial" pitchFamily="34" charset="0"/>
            </a:endParaRPr>
          </a:p>
        </p:txBody>
      </p:sp>
      <p:sp>
        <p:nvSpPr>
          <p:cNvPr id="179226" name="Text Box 26"/>
          <p:cNvSpPr txBox="1">
            <a:spLocks noChangeArrowheads="1"/>
          </p:cNvSpPr>
          <p:nvPr/>
        </p:nvSpPr>
        <p:spPr bwMode="auto">
          <a:xfrm>
            <a:off x="6848475" y="5759450"/>
            <a:ext cx="2151063" cy="519113"/>
          </a:xfrm>
          <a:prstGeom prst="rect">
            <a:avLst/>
          </a:prstGeom>
          <a:noFill/>
          <a:ln w="9525">
            <a:noFill/>
            <a:miter lim="800000"/>
            <a:headEnd/>
            <a:tailEnd/>
          </a:ln>
        </p:spPr>
        <p:txBody>
          <a:bodyPr>
            <a:spAutoFit/>
          </a:bodyPr>
          <a:lstStyle/>
          <a:p>
            <a:r>
              <a:rPr lang="en-US" b="1">
                <a:solidFill>
                  <a:schemeClr val="folHlink"/>
                </a:solidFill>
                <a:latin typeface="Arial" pitchFamily="34" charset="0"/>
                <a:cs typeface="Arial" pitchFamily="34" charset="0"/>
              </a:rPr>
              <a:t>1-valent</a:t>
            </a:r>
          </a:p>
        </p:txBody>
      </p:sp>
      <p:sp>
        <p:nvSpPr>
          <p:cNvPr id="466973" name="Text Box 29"/>
          <p:cNvSpPr txBox="1">
            <a:spLocks noChangeArrowheads="1"/>
          </p:cNvSpPr>
          <p:nvPr/>
        </p:nvSpPr>
        <p:spPr bwMode="auto">
          <a:xfrm>
            <a:off x="1171069" y="1708151"/>
            <a:ext cx="6801862" cy="646331"/>
          </a:xfrm>
          <a:prstGeom prst="rect">
            <a:avLst/>
          </a:prstGeom>
          <a:solidFill>
            <a:schemeClr val="bg1"/>
          </a:solidFill>
          <a:ln w="38100">
            <a:solidFill>
              <a:srgbClr val="33CC33"/>
            </a:solidFill>
            <a:miter lim="800000"/>
            <a:headEnd/>
            <a:tailEnd/>
          </a:ln>
          <a:effectLst>
            <a:outerShdw dist="35921" dir="2700000" algn="ctr" rotWithShape="0">
              <a:schemeClr val="bg2"/>
            </a:outerShdw>
          </a:effectLst>
        </p:spPr>
        <p:txBody>
          <a:bodyPr wrap="none">
            <a:spAutoFit/>
          </a:bodyPr>
          <a:lstStyle/>
          <a:p>
            <a:pPr algn="r">
              <a:defRPr/>
            </a:pPr>
            <a:r>
              <a:rPr lang="en-US" sz="3600">
                <a:solidFill>
                  <a:srgbClr val="FFFF00"/>
                </a:solidFill>
                <a:latin typeface="Arial" pitchFamily="34" charset="0"/>
                <a:cs typeface="Arial" pitchFamily="34" charset="0"/>
              </a:rPr>
              <a:t>These states look the same to C</a:t>
            </a:r>
          </a:p>
        </p:txBody>
      </p:sp>
      <p:sp>
        <p:nvSpPr>
          <p:cNvPr id="466974" name="Text Box 30"/>
          <p:cNvSpPr txBox="1">
            <a:spLocks noChangeArrowheads="1"/>
          </p:cNvSpPr>
          <p:nvPr/>
        </p:nvSpPr>
        <p:spPr bwMode="auto">
          <a:xfrm rot="-2075828">
            <a:off x="5141445" y="4436517"/>
            <a:ext cx="3510898" cy="769441"/>
          </a:xfrm>
          <a:prstGeom prst="rect">
            <a:avLst/>
          </a:prstGeom>
          <a:solidFill>
            <a:schemeClr val="bg1">
              <a:alpha val="79999"/>
            </a:schemeClr>
          </a:solidFill>
          <a:ln w="38100">
            <a:solidFill>
              <a:srgbClr val="FF0000"/>
            </a:solidFill>
            <a:miter lim="800000"/>
            <a:headEnd/>
            <a:tailEnd/>
          </a:ln>
        </p:spPr>
        <p:txBody>
          <a:bodyPr wrap="none">
            <a:spAutoFit/>
          </a:bodyPr>
          <a:lstStyle/>
          <a:p>
            <a:pPr algn="r"/>
            <a:r>
              <a:rPr lang="en-US" sz="4400">
                <a:solidFill>
                  <a:srgbClr val="FFFF00"/>
                </a:solidFill>
                <a:latin typeface="Arial" pitchFamily="34" charset="0"/>
                <a:cs typeface="Arial" pitchFamily="34" charset="0"/>
              </a:rPr>
              <a:t>Contradiction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69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7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BM-360 System | Ibm, Computer history, Old computers">
            <a:extLst>
              <a:ext uri="{FF2B5EF4-FFF2-40B4-BE49-F238E27FC236}">
                <a16:creationId xmlns:a16="http://schemas.microsoft.com/office/drawing/2014/main" id="{6F088CA8-5C58-719E-BA22-812DD03D9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75" y="99369"/>
            <a:ext cx="9727950" cy="6659262"/>
          </a:xfrm>
          <a:prstGeom prst="rect">
            <a:avLst/>
          </a:prstGeom>
          <a:solidFill>
            <a:schemeClr val="bg1"/>
          </a:solidFill>
        </p:spPr>
      </p:pic>
      <p:sp>
        <p:nvSpPr>
          <p:cNvPr id="180228" name="Rectangle 2"/>
          <p:cNvSpPr>
            <a:spLocks noGrp="1" noChangeArrowheads="1"/>
          </p:cNvSpPr>
          <p:nvPr>
            <p:ph type="title"/>
          </p:nvPr>
        </p:nvSpPr>
        <p:spPr>
          <a:solidFill>
            <a:schemeClr val="bg1"/>
          </a:solidFill>
        </p:spPr>
        <p:txBody>
          <a:bodyPr/>
          <a:lstStyle/>
          <a:p>
            <a:r>
              <a:rPr lang="en-US" dirty="0"/>
              <a:t>Real-World Impact</a:t>
            </a:r>
          </a:p>
        </p:txBody>
      </p:sp>
      <p:sp>
        <p:nvSpPr>
          <p:cNvPr id="180227" name="Slide Number Placeholder 4"/>
          <p:cNvSpPr>
            <a:spLocks noGrp="1"/>
          </p:cNvSpPr>
          <p:nvPr>
            <p:ph type="sldNum" sz="quarter" idx="10"/>
          </p:nvPr>
        </p:nvSpPr>
        <p:spPr>
          <a:noFill/>
        </p:spPr>
        <p:txBody>
          <a:bodyPr/>
          <a:lstStyle/>
          <a:p>
            <a:fld id="{9392FE9D-8720-4A89-955A-A4D6F025913B}" type="slidenum">
              <a:rPr lang="x-none" smtClean="0">
                <a:cs typeface="Arial" pitchFamily="34" charset="0"/>
              </a:rPr>
              <a:pPr/>
              <a:t>149</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solidFill>
            <a:schemeClr val="bg1"/>
          </a:solid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
        <p:nvSpPr>
          <p:cNvPr id="4" name="TextBox 3">
            <a:extLst>
              <a:ext uri="{FF2B5EF4-FFF2-40B4-BE49-F238E27FC236}">
                <a16:creationId xmlns:a16="http://schemas.microsoft.com/office/drawing/2014/main" id="{BE35A4C0-CBBC-8F29-8492-7EB714840D7D}"/>
              </a:ext>
            </a:extLst>
          </p:cNvPr>
          <p:cNvSpPr txBox="1"/>
          <p:nvPr/>
        </p:nvSpPr>
        <p:spPr bwMode="auto">
          <a:xfrm>
            <a:off x="724300" y="1908518"/>
            <a:ext cx="6625431"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Many early machines provided only these “weak” RMW instructions</a:t>
            </a:r>
          </a:p>
        </p:txBody>
      </p:sp>
      <p:sp>
        <p:nvSpPr>
          <p:cNvPr id="5" name="TextBox 4">
            <a:extLst>
              <a:ext uri="{FF2B5EF4-FFF2-40B4-BE49-F238E27FC236}">
                <a16:creationId xmlns:a16="http://schemas.microsoft.com/office/drawing/2014/main" id="{F62EA142-4384-3007-9044-02975FE0055F}"/>
              </a:ext>
            </a:extLst>
          </p:cNvPr>
          <p:cNvSpPr txBox="1"/>
          <p:nvPr/>
        </p:nvSpPr>
        <p:spPr bwMode="auto">
          <a:xfrm>
            <a:off x="1886350" y="3672503"/>
            <a:ext cx="613723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Fetch-and-add (NYU </a:t>
            </a:r>
            <a:r>
              <a:rPr lang="en-US" sz="2800" dirty="0" err="1">
                <a:solidFill>
                  <a:srgbClr val="FFFF00"/>
                </a:solidFill>
              </a:rPr>
              <a:t>Ultracomputer</a:t>
            </a:r>
            <a:r>
              <a:rPr lang="en-US" sz="2800" dirty="0">
                <a:solidFill>
                  <a:srgbClr val="FFFF00"/>
                </a:solidFill>
              </a:rPr>
              <a:t>)</a:t>
            </a:r>
          </a:p>
        </p:txBody>
      </p:sp>
      <p:sp>
        <p:nvSpPr>
          <p:cNvPr id="7" name="TextBox 3">
            <a:extLst>
              <a:ext uri="{FF2B5EF4-FFF2-40B4-BE49-F238E27FC236}">
                <a16:creationId xmlns:a16="http://schemas.microsoft.com/office/drawing/2014/main" id="{9645ECCB-B489-E859-3CDF-3E9183BC0A46}"/>
              </a:ext>
            </a:extLst>
          </p:cNvPr>
          <p:cNvSpPr txBox="1"/>
          <p:nvPr/>
        </p:nvSpPr>
        <p:spPr bwMode="auto">
          <a:xfrm>
            <a:off x="1886350" y="3005954"/>
            <a:ext cx="580125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Test-and-set (IBM 360)</a:t>
            </a:r>
          </a:p>
        </p:txBody>
      </p:sp>
      <p:sp>
        <p:nvSpPr>
          <p:cNvPr id="8" name="TextBox 7">
            <a:extLst>
              <a:ext uri="{FF2B5EF4-FFF2-40B4-BE49-F238E27FC236}">
                <a16:creationId xmlns:a16="http://schemas.microsoft.com/office/drawing/2014/main" id="{D1598D71-652C-BFDF-2620-C2FF89B2AEC5}"/>
              </a:ext>
            </a:extLst>
          </p:cNvPr>
          <p:cNvSpPr txBox="1"/>
          <p:nvPr/>
        </p:nvSpPr>
        <p:spPr bwMode="auto">
          <a:xfrm>
            <a:off x="1886350" y="4339052"/>
            <a:ext cx="501141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Swap (Original SPARCs)</a:t>
            </a:r>
            <a:endParaRPr lang="en-US" sz="2800" b="0" dirty="0">
              <a:solidFill>
                <a:srgbClr val="FFFF00"/>
              </a:solidFill>
              <a:cs typeface="Arial" charset="0"/>
            </a:endParaRPr>
          </a:p>
        </p:txBody>
      </p:sp>
      <p:sp>
        <p:nvSpPr>
          <p:cNvPr id="9" name="TextBox 8">
            <a:extLst>
              <a:ext uri="{FF2B5EF4-FFF2-40B4-BE49-F238E27FC236}">
                <a16:creationId xmlns:a16="http://schemas.microsoft.com/office/drawing/2014/main" id="{30D8787B-8455-1F96-E984-B6F0161EBAD7}"/>
              </a:ext>
            </a:extLst>
          </p:cNvPr>
          <p:cNvSpPr txBox="1"/>
          <p:nvPr/>
        </p:nvSpPr>
        <p:spPr bwMode="auto">
          <a:xfrm>
            <a:off x="724300" y="5005601"/>
            <a:ext cx="657185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now understand their limitations</a:t>
            </a:r>
            <a:endParaRPr lang="en-US" altLang="ja-JP" sz="2800" b="0" dirty="0">
              <a:solidFill>
                <a:srgbClr val="FFFF00"/>
              </a:solidFill>
              <a:latin typeface="Arial" charset="0"/>
            </a:endParaRPr>
          </a:p>
        </p:txBody>
      </p:sp>
      <p:sp>
        <p:nvSpPr>
          <p:cNvPr id="10" name="TextBox 9">
            <a:extLst>
              <a:ext uri="{FF2B5EF4-FFF2-40B4-BE49-F238E27FC236}">
                <a16:creationId xmlns:a16="http://schemas.microsoft.com/office/drawing/2014/main" id="{2E919FD1-534B-D846-7A5A-F58A84DFC9DC}"/>
              </a:ext>
            </a:extLst>
          </p:cNvPr>
          <p:cNvSpPr txBox="1"/>
          <p:nvPr/>
        </p:nvSpPr>
        <p:spPr bwMode="auto">
          <a:xfrm>
            <a:off x="1886350" y="5672149"/>
            <a:ext cx="657185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What is consensus good for anyway?</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4"/>
          <p:cNvSpPr>
            <a:spLocks noGrp="1" noChangeArrowheads="1"/>
          </p:cNvSpPr>
          <p:nvPr>
            <p:ph type="title"/>
          </p:nvPr>
        </p:nvSpPr>
        <p:spPr/>
        <p:txBody>
          <a:bodyPr/>
          <a:lstStyle/>
          <a:p>
            <a:r>
              <a:rPr lang="en-US"/>
              <a:t>compareAndSet</a:t>
            </a:r>
          </a:p>
        </p:txBody>
      </p:sp>
      <p:sp>
        <p:nvSpPr>
          <p:cNvPr id="181251" name="Slide Number Placeholder 4"/>
          <p:cNvSpPr>
            <a:spLocks noGrp="1"/>
          </p:cNvSpPr>
          <p:nvPr>
            <p:ph type="sldNum" sz="quarter" idx="10"/>
          </p:nvPr>
        </p:nvSpPr>
        <p:spPr>
          <a:noFill/>
        </p:spPr>
        <p:txBody>
          <a:bodyPr/>
          <a:lstStyle/>
          <a:p>
            <a:fld id="{55FE8F01-3CCB-461D-8E4D-9B10A8F9A96D}" type="slidenum">
              <a:rPr lang="x-none" smtClean="0">
                <a:cs typeface="Arial" pitchFamily="34" charset="0"/>
              </a:rPr>
              <a:pPr/>
              <a:t>150</a:t>
            </a:fld>
            <a:endParaRPr lang="en-US">
              <a:cs typeface="Arial" pitchFamily="34" charset="0"/>
            </a:endParaRPr>
          </a:p>
        </p:txBody>
      </p:sp>
      <p:sp>
        <p:nvSpPr>
          <p:cNvPr id="181252" name="Rectangle 3"/>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6F6F608E-EBBE-2DCB-E84B-6CE6EEF98A88}"/>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abstract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RMWRegister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expected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182277" name="Rectangle 4"/>
          <p:cNvSpPr>
            <a:spLocks noGrp="1" noChangeArrowheads="1"/>
          </p:cNvSpPr>
          <p:nvPr>
            <p:ph type="title"/>
          </p:nvPr>
        </p:nvSpPr>
        <p:spPr/>
        <p:txBody>
          <a:bodyPr/>
          <a:lstStyle/>
          <a:p>
            <a:r>
              <a:rPr lang="en-US"/>
              <a:t>compareAndSet</a:t>
            </a:r>
          </a:p>
        </p:txBody>
      </p:sp>
      <p:sp>
        <p:nvSpPr>
          <p:cNvPr id="182275" name="Slide Number Placeholder 4"/>
          <p:cNvSpPr>
            <a:spLocks noGrp="1"/>
          </p:cNvSpPr>
          <p:nvPr>
            <p:ph type="sldNum" sz="quarter" idx="10"/>
          </p:nvPr>
        </p:nvSpPr>
        <p:spPr>
          <a:noFill/>
        </p:spPr>
        <p:txBody>
          <a:bodyPr/>
          <a:lstStyle/>
          <a:p>
            <a:fld id="{37CC35D4-E5A4-4F77-8483-C01530062D5D}" type="slidenum">
              <a:rPr lang="x-none" smtClean="0">
                <a:cs typeface="Arial" pitchFamily="34" charset="0"/>
              </a:rPr>
              <a:pPr/>
              <a:t>151</a:t>
            </a:fld>
            <a:endParaRPr lang="en-US">
              <a:cs typeface="Arial" pitchFamily="34" charset="0"/>
            </a:endParaRPr>
          </a:p>
        </p:txBody>
      </p:sp>
      <p:sp>
        <p:nvSpPr>
          <p:cNvPr id="182274"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82278" name="AutoShape 6"/>
          <p:cNvSpPr>
            <a:spLocks noChangeArrowheads="1"/>
          </p:cNvSpPr>
          <p:nvPr/>
        </p:nvSpPr>
        <p:spPr bwMode="auto">
          <a:xfrm>
            <a:off x="3431495" y="2659062"/>
            <a:ext cx="1798637" cy="473075"/>
          </a:xfrm>
          <a:prstGeom prst="wedgeRoundRectCallout">
            <a:avLst>
              <a:gd name="adj1" fmla="val 21755"/>
              <a:gd name="adj2" fmla="val 452685"/>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
        <p:nvSpPr>
          <p:cNvPr id="182279" name="Text Box 7"/>
          <p:cNvSpPr txBox="1">
            <a:spLocks noChangeArrowheads="1"/>
          </p:cNvSpPr>
          <p:nvPr/>
        </p:nvSpPr>
        <p:spPr bwMode="auto">
          <a:xfrm>
            <a:off x="3087688" y="5226050"/>
            <a:ext cx="5268912" cy="946150"/>
          </a:xfrm>
          <a:prstGeom prst="rect">
            <a:avLst/>
          </a:prstGeom>
          <a:noFill/>
          <a:ln w="38100">
            <a:solidFill>
              <a:srgbClr val="FF0000"/>
            </a:solidFill>
            <a:miter lim="800000"/>
            <a:headEnd/>
            <a:tailEnd/>
          </a:ln>
        </p:spPr>
        <p:txBody>
          <a:bodyPr>
            <a:spAutoFit/>
          </a:bodyPr>
          <a:lstStyle/>
          <a:p>
            <a:r>
              <a:rPr lang="en-US" dirty="0">
                <a:solidFill>
                  <a:srgbClr val="FFFF00"/>
                </a:solidFill>
                <a:latin typeface="Arial" pitchFamily="34" charset="0"/>
                <a:cs typeface="Arial" pitchFamily="34" charset="0"/>
              </a:rPr>
              <a:t>replace value if it’s what we expected, …</a:t>
            </a:r>
          </a:p>
        </p:txBody>
      </p:sp>
      <p:sp>
        <p:nvSpPr>
          <p:cNvPr id="182280" name="AutoShape 8"/>
          <p:cNvSpPr>
            <a:spLocks noChangeArrowheads="1"/>
          </p:cNvSpPr>
          <p:nvPr/>
        </p:nvSpPr>
        <p:spPr bwMode="auto">
          <a:xfrm>
            <a:off x="1107531" y="3859213"/>
            <a:ext cx="2952115" cy="427037"/>
          </a:xfrm>
          <a:prstGeom prst="wedgeRoundRectCallout">
            <a:avLst>
              <a:gd name="adj1" fmla="val 53343"/>
              <a:gd name="adj2" fmla="val 250000"/>
              <a:gd name="adj3" fmla="val 16667"/>
            </a:avLst>
          </a:prstGeom>
          <a:noFill/>
          <a:ln w="38100">
            <a:solidFill>
              <a:srgbClr val="FF0000"/>
            </a:solidFill>
            <a:miter lim="800000"/>
            <a:headEnd/>
            <a:tailEnd/>
          </a:ln>
        </p:spPr>
        <p:txBody>
          <a:bodyPr anchor="ctr"/>
          <a:lstStyle/>
          <a:p>
            <a:endParaRPr lang="en-US" sz="2400" b="1" dirty="0">
              <a:latin typeface="Courier New" pitchFamily="49"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46D3F82-13C3-070C-5343-9858EA78051D}"/>
              </a:ext>
            </a:extLst>
          </p:cNvPr>
          <p:cNvSpPr>
            <a:spLocks noChangeArrowheads="1"/>
          </p:cNvSpPr>
          <p:nvPr/>
        </p:nvSpPr>
        <p:spPr bwMode="auto">
          <a:xfrm>
            <a:off x="838200" y="1752600"/>
            <a:ext cx="7620000" cy="526297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RMWConsensus</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extends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ConsensusProtocol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err="1">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propose</a:t>
            </a:r>
            <a:r>
              <a:rPr lang="en-US" b="0" dirty="0">
                <a:solidFill>
                  <a:srgbClr val="D4D4D4"/>
                </a:solidFill>
                <a:effectLst/>
                <a:latin typeface="Consolas" panose="020B0609020204030204" pitchFamily="49" charset="0"/>
              </a:rPr>
              <a:t>(value);</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,i);</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183301" name="Rectangle 4"/>
          <p:cNvSpPr>
            <a:spLocks noGrp="1" noChangeArrowheads="1"/>
          </p:cNvSpPr>
          <p:nvPr>
            <p:ph type="title"/>
          </p:nvPr>
        </p:nvSpPr>
        <p:spPr>
          <a:xfrm>
            <a:off x="609600" y="228600"/>
            <a:ext cx="7772400" cy="1143000"/>
          </a:xfrm>
        </p:spPr>
        <p:txBody>
          <a:bodyPr/>
          <a:lstStyle/>
          <a:p>
            <a:r>
              <a:rPr lang="en-US"/>
              <a:t>compareAndSet Has ∞ Consensus Number</a:t>
            </a:r>
          </a:p>
        </p:txBody>
      </p:sp>
      <p:sp>
        <p:nvSpPr>
          <p:cNvPr id="183299" name="Slide Number Placeholder 4"/>
          <p:cNvSpPr>
            <a:spLocks noGrp="1"/>
          </p:cNvSpPr>
          <p:nvPr>
            <p:ph type="sldNum" sz="quarter" idx="10"/>
          </p:nvPr>
        </p:nvSpPr>
        <p:spPr>
          <a:noFill/>
        </p:spPr>
        <p:txBody>
          <a:bodyPr/>
          <a:lstStyle/>
          <a:p>
            <a:fld id="{C36F49A2-DFCF-48E8-8338-3545C97AEE6B}" type="slidenum">
              <a:rPr lang="x-none" smtClean="0">
                <a:cs typeface="Arial" pitchFamily="34" charset="0"/>
              </a:rPr>
              <a:pPr/>
              <a:t>152</a:t>
            </a:fld>
            <a:endParaRPr lang="en-US">
              <a:cs typeface="Arial" pitchFamily="34" charset="0"/>
            </a:endParaRPr>
          </a:p>
        </p:txBody>
      </p:sp>
      <p:sp>
        <p:nvSpPr>
          <p:cNvPr id="18329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A25ACF-68F1-CA70-E1C5-0155C69CF9E9}"/>
              </a:ext>
            </a:extLst>
          </p:cNvPr>
          <p:cNvSpPr>
            <a:spLocks noChangeArrowheads="1"/>
          </p:cNvSpPr>
          <p:nvPr/>
        </p:nvSpPr>
        <p:spPr bwMode="auto">
          <a:xfrm>
            <a:off x="838200" y="1752600"/>
            <a:ext cx="7620000" cy="526297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RMWConsensus</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extends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ConsensusProtocol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err="1">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propose</a:t>
            </a:r>
            <a:r>
              <a:rPr lang="en-US" b="0" dirty="0">
                <a:solidFill>
                  <a:srgbClr val="D4D4D4"/>
                </a:solidFill>
                <a:effectLst/>
                <a:latin typeface="Consolas" panose="020B0609020204030204" pitchFamily="49" charset="0"/>
              </a:rPr>
              <a:t>(value);</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,i);</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184325" name="Rectangle 4"/>
          <p:cNvSpPr>
            <a:spLocks noGrp="1" noChangeArrowheads="1"/>
          </p:cNvSpPr>
          <p:nvPr>
            <p:ph type="title"/>
          </p:nvPr>
        </p:nvSpPr>
        <p:spPr>
          <a:xfrm>
            <a:off x="609600" y="228600"/>
            <a:ext cx="7772400" cy="1143000"/>
          </a:xfrm>
        </p:spPr>
        <p:txBody>
          <a:bodyPr/>
          <a:lstStyle/>
          <a:p>
            <a:r>
              <a:rPr lang="en-US"/>
              <a:t>compareAndSet Has ∞ Consensus Number</a:t>
            </a:r>
          </a:p>
        </p:txBody>
      </p:sp>
      <p:sp>
        <p:nvSpPr>
          <p:cNvPr id="184323" name="Slide Number Placeholder 4"/>
          <p:cNvSpPr>
            <a:spLocks noGrp="1"/>
          </p:cNvSpPr>
          <p:nvPr>
            <p:ph type="sldNum" sz="quarter" idx="10"/>
          </p:nvPr>
        </p:nvSpPr>
        <p:spPr>
          <a:noFill/>
        </p:spPr>
        <p:txBody>
          <a:bodyPr/>
          <a:lstStyle/>
          <a:p>
            <a:fld id="{76EAFEA8-9203-4EE4-900C-473EBE485F9C}" type="slidenum">
              <a:rPr lang="x-none" smtClean="0">
                <a:cs typeface="Arial" pitchFamily="34" charset="0"/>
              </a:rPr>
              <a:pPr/>
              <a:t>153</a:t>
            </a:fld>
            <a:endParaRPr lang="en-US">
              <a:cs typeface="Arial" pitchFamily="34" charset="0"/>
            </a:endParaRPr>
          </a:p>
        </p:txBody>
      </p:sp>
      <p:sp>
        <p:nvSpPr>
          <p:cNvPr id="184322"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84326" name="Text Box 6"/>
          <p:cNvSpPr txBox="1">
            <a:spLocks noChangeArrowheads="1"/>
          </p:cNvSpPr>
          <p:nvPr/>
        </p:nvSpPr>
        <p:spPr bwMode="auto">
          <a:xfrm>
            <a:off x="4717868" y="5746705"/>
            <a:ext cx="3290887" cy="519112"/>
          </a:xfrm>
          <a:prstGeom prst="rect">
            <a:avLst/>
          </a:prstGeom>
          <a:solidFill>
            <a:schemeClr val="bg1"/>
          </a:solidFill>
          <a:ln w="38100">
            <a:solidFill>
              <a:srgbClr val="FF0000"/>
            </a:solidFill>
            <a:miter lim="800000"/>
            <a:headEnd/>
            <a:tailEnd/>
          </a:ln>
        </p:spPr>
        <p:txBody>
          <a:bodyPr>
            <a:spAutoFit/>
          </a:bodyPr>
          <a:lstStyle/>
          <a:p>
            <a:r>
              <a:rPr lang="en-US" b="1" dirty="0">
                <a:solidFill>
                  <a:srgbClr val="FFFF00"/>
                </a:solidFill>
                <a:latin typeface="Arial" pitchFamily="34" charset="0"/>
                <a:cs typeface="Arial" pitchFamily="34" charset="0"/>
              </a:rPr>
              <a:t>Initialized to -1</a:t>
            </a:r>
          </a:p>
        </p:txBody>
      </p:sp>
      <p:sp>
        <p:nvSpPr>
          <p:cNvPr id="184327" name="AutoShape 7"/>
          <p:cNvSpPr>
            <a:spLocks noChangeArrowheads="1"/>
          </p:cNvSpPr>
          <p:nvPr/>
        </p:nvSpPr>
        <p:spPr bwMode="auto">
          <a:xfrm>
            <a:off x="838200" y="2501718"/>
            <a:ext cx="5695360" cy="1103630"/>
          </a:xfrm>
          <a:prstGeom prst="wedgeRoundRectCallout">
            <a:avLst>
              <a:gd name="adj1" fmla="val 45904"/>
              <a:gd name="adj2" fmla="val 219051"/>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4359E5-54D6-5D76-047B-96AC90DDE662}"/>
              </a:ext>
            </a:extLst>
          </p:cNvPr>
          <p:cNvSpPr>
            <a:spLocks noChangeArrowheads="1"/>
          </p:cNvSpPr>
          <p:nvPr/>
        </p:nvSpPr>
        <p:spPr bwMode="auto">
          <a:xfrm>
            <a:off x="838200" y="1752600"/>
            <a:ext cx="7620000" cy="526297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RMWConsensus</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extends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ConsensusProtocol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err="1">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propose</a:t>
            </a:r>
            <a:r>
              <a:rPr lang="en-US" b="0" dirty="0">
                <a:solidFill>
                  <a:srgbClr val="D4D4D4"/>
                </a:solidFill>
                <a:effectLst/>
                <a:latin typeface="Consolas" panose="020B0609020204030204" pitchFamily="49" charset="0"/>
              </a:rPr>
              <a:t>(value);</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,i);</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185349" name="Rectangle 4"/>
          <p:cNvSpPr>
            <a:spLocks noGrp="1" noChangeArrowheads="1"/>
          </p:cNvSpPr>
          <p:nvPr>
            <p:ph type="title"/>
          </p:nvPr>
        </p:nvSpPr>
        <p:spPr>
          <a:xfrm>
            <a:off x="609600" y="228600"/>
            <a:ext cx="7772400" cy="1143000"/>
          </a:xfrm>
        </p:spPr>
        <p:txBody>
          <a:bodyPr/>
          <a:lstStyle/>
          <a:p>
            <a:r>
              <a:rPr lang="en-US"/>
              <a:t>compareAndSet Has ∞ Consensus Number</a:t>
            </a:r>
          </a:p>
        </p:txBody>
      </p:sp>
      <p:sp>
        <p:nvSpPr>
          <p:cNvPr id="185347" name="Slide Number Placeholder 4"/>
          <p:cNvSpPr>
            <a:spLocks noGrp="1"/>
          </p:cNvSpPr>
          <p:nvPr>
            <p:ph type="sldNum" sz="quarter" idx="10"/>
          </p:nvPr>
        </p:nvSpPr>
        <p:spPr>
          <a:noFill/>
        </p:spPr>
        <p:txBody>
          <a:bodyPr/>
          <a:lstStyle/>
          <a:p>
            <a:fld id="{8CC7CB4C-CBF4-4A89-B4BB-AA09029905D9}" type="slidenum">
              <a:rPr lang="x-none" smtClean="0">
                <a:cs typeface="Arial" pitchFamily="34" charset="0"/>
              </a:rPr>
              <a:pPr/>
              <a:t>154</a:t>
            </a:fld>
            <a:endParaRPr lang="en-US">
              <a:cs typeface="Arial" pitchFamily="34" charset="0"/>
            </a:endParaRPr>
          </a:p>
        </p:txBody>
      </p:sp>
      <p:sp>
        <p:nvSpPr>
          <p:cNvPr id="185346"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solidFill>
                  <a:schemeClr val="tx1"/>
                </a:solidFill>
                <a:latin typeface="Arial" pitchFamily="34" charset="0"/>
                <a:cs typeface="Arial" pitchFamily="34" charset="0"/>
              </a:rPr>
              <a:t>Art of Multiprocessor Programming</a:t>
            </a:r>
          </a:p>
        </p:txBody>
      </p:sp>
      <p:sp>
        <p:nvSpPr>
          <p:cNvPr id="185350" name="Text Box 6"/>
          <p:cNvSpPr txBox="1">
            <a:spLocks noChangeArrowheads="1"/>
          </p:cNvSpPr>
          <p:nvPr/>
        </p:nvSpPr>
        <p:spPr bwMode="auto">
          <a:xfrm>
            <a:off x="4846638" y="2208213"/>
            <a:ext cx="3611562" cy="523220"/>
          </a:xfrm>
          <a:prstGeom prst="rect">
            <a:avLst/>
          </a:prstGeom>
          <a:solidFill>
            <a:schemeClr val="bg1"/>
          </a:solidFill>
          <a:ln w="38100">
            <a:solidFill>
              <a:srgbClr val="FF0000"/>
            </a:solidFill>
            <a:miter lim="800000"/>
            <a:headEnd/>
            <a:tailEnd/>
          </a:ln>
        </p:spPr>
        <p:txBody>
          <a:bodyPr wrap="square">
            <a:spAutoFit/>
          </a:bodyPr>
          <a:lstStyle/>
          <a:p>
            <a:r>
              <a:rPr lang="en-US" b="1" dirty="0">
                <a:solidFill>
                  <a:srgbClr val="FFFF00"/>
                </a:solidFill>
                <a:latin typeface="Arial" pitchFamily="34" charset="0"/>
                <a:cs typeface="Arial" pitchFamily="34" charset="0"/>
              </a:rPr>
              <a:t>Try to swap in my id</a:t>
            </a:r>
          </a:p>
        </p:txBody>
      </p:sp>
      <p:sp>
        <p:nvSpPr>
          <p:cNvPr id="185351" name="AutoShape 7"/>
          <p:cNvSpPr>
            <a:spLocks noChangeArrowheads="1"/>
          </p:cNvSpPr>
          <p:nvPr/>
        </p:nvSpPr>
        <p:spPr bwMode="auto">
          <a:xfrm>
            <a:off x="1110070" y="4389578"/>
            <a:ext cx="4637587" cy="523220"/>
          </a:xfrm>
          <a:prstGeom prst="wedgeRoundRectCallout">
            <a:avLst>
              <a:gd name="adj1" fmla="val 54593"/>
              <a:gd name="adj2" fmla="val -344347"/>
              <a:gd name="adj3" fmla="val 16667"/>
            </a:avLst>
          </a:prstGeom>
          <a:noFill/>
          <a:ln w="38100">
            <a:solidFill>
              <a:srgbClr val="FF0000"/>
            </a:solidFill>
            <a:miter lim="800000"/>
            <a:headEnd/>
            <a:tailEnd/>
          </a:ln>
        </p:spPr>
        <p:txBody>
          <a:bodyPr anchor="ctr"/>
          <a:lstStyle/>
          <a:p>
            <a:endParaRPr lang="en-US" sz="4400" b="1" dirty="0">
              <a:latin typeface="Arial" pitchFamily="34" charset="0"/>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C4BD33-7C10-E49C-829A-AE452BA33869}"/>
              </a:ext>
            </a:extLst>
          </p:cNvPr>
          <p:cNvSpPr>
            <a:spLocks noChangeArrowheads="1"/>
          </p:cNvSpPr>
          <p:nvPr/>
        </p:nvSpPr>
        <p:spPr bwMode="auto">
          <a:xfrm>
            <a:off x="838200" y="1752600"/>
            <a:ext cx="7620000" cy="526297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RMWConsensus</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extends</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ConsensusProtocol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err="1">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err="1">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propose</a:t>
            </a:r>
            <a:r>
              <a:rPr lang="en-US" b="0" dirty="0">
                <a:solidFill>
                  <a:srgbClr val="D4D4D4"/>
                </a:solidFill>
                <a:effectLst/>
                <a:latin typeface="Consolas" panose="020B0609020204030204" pitchFamily="49" charset="0"/>
              </a:rPr>
              <a:t>(value);</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,i);</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a:t>
            </a:r>
            <a:r>
              <a:rPr lang="en-US" b="0" dirty="0" err="1">
                <a:solidFill>
                  <a:srgbClr val="9CDCFE"/>
                </a:solidFill>
                <a:effectLst/>
                <a:latin typeface="Consolas" panose="020B0609020204030204" pitchFamily="49" charset="0"/>
              </a:rPr>
              <a:t>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186373" name="Rectangle 4"/>
          <p:cNvSpPr>
            <a:spLocks noGrp="1" noChangeArrowheads="1"/>
          </p:cNvSpPr>
          <p:nvPr>
            <p:ph type="title"/>
          </p:nvPr>
        </p:nvSpPr>
        <p:spPr>
          <a:xfrm>
            <a:off x="609600" y="228600"/>
            <a:ext cx="7772400" cy="1143000"/>
          </a:xfrm>
        </p:spPr>
        <p:txBody>
          <a:bodyPr/>
          <a:lstStyle/>
          <a:p>
            <a:r>
              <a:rPr lang="en-US"/>
              <a:t>compareAndSet Has ∞ Consensus Number</a:t>
            </a:r>
          </a:p>
        </p:txBody>
      </p:sp>
      <p:sp>
        <p:nvSpPr>
          <p:cNvPr id="186371" name="Slide Number Placeholder 4"/>
          <p:cNvSpPr>
            <a:spLocks noGrp="1"/>
          </p:cNvSpPr>
          <p:nvPr>
            <p:ph type="sldNum" sz="quarter" idx="10"/>
          </p:nvPr>
        </p:nvSpPr>
        <p:spPr>
          <a:noFill/>
        </p:spPr>
        <p:txBody>
          <a:bodyPr/>
          <a:lstStyle/>
          <a:p>
            <a:fld id="{63EDB775-A350-4D60-AD45-192D076560A4}" type="slidenum">
              <a:rPr lang="x-none" smtClean="0">
                <a:cs typeface="Arial" pitchFamily="34" charset="0"/>
              </a:rPr>
              <a:pPr/>
              <a:t>155</a:t>
            </a:fld>
            <a:endParaRPr lang="en-US">
              <a:cs typeface="Arial" pitchFamily="34" charset="0"/>
            </a:endParaRPr>
          </a:p>
        </p:txBody>
      </p:sp>
      <p:sp>
        <p:nvSpPr>
          <p:cNvPr id="186370"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186374" name="Text Box 6"/>
          <p:cNvSpPr txBox="1">
            <a:spLocks noChangeArrowheads="1"/>
          </p:cNvSpPr>
          <p:nvPr/>
        </p:nvSpPr>
        <p:spPr bwMode="auto">
          <a:xfrm>
            <a:off x="4846638" y="2681287"/>
            <a:ext cx="3290887" cy="946150"/>
          </a:xfrm>
          <a:prstGeom prst="rect">
            <a:avLst/>
          </a:prstGeom>
          <a:solidFill>
            <a:schemeClr val="bg1"/>
          </a:solidFill>
          <a:ln w="38100">
            <a:solidFill>
              <a:srgbClr val="FF0000"/>
            </a:solidFill>
            <a:miter lim="800000"/>
            <a:headEnd/>
            <a:tailEnd/>
          </a:ln>
        </p:spPr>
        <p:txBody>
          <a:bodyPr>
            <a:spAutoFit/>
          </a:bodyPr>
          <a:lstStyle/>
          <a:p>
            <a:r>
              <a:rPr lang="en-US" b="1" dirty="0">
                <a:solidFill>
                  <a:srgbClr val="FFFF00"/>
                </a:solidFill>
                <a:latin typeface="Arial" pitchFamily="34" charset="0"/>
                <a:cs typeface="Arial" pitchFamily="34" charset="0"/>
              </a:rPr>
              <a:t>Decide winner’s preference</a:t>
            </a:r>
          </a:p>
        </p:txBody>
      </p:sp>
      <p:sp>
        <p:nvSpPr>
          <p:cNvPr id="186375" name="AutoShape 7"/>
          <p:cNvSpPr>
            <a:spLocks noChangeArrowheads="1"/>
          </p:cNvSpPr>
          <p:nvPr/>
        </p:nvSpPr>
        <p:spPr bwMode="auto">
          <a:xfrm>
            <a:off x="1374730" y="4841289"/>
            <a:ext cx="4822825" cy="487363"/>
          </a:xfrm>
          <a:prstGeom prst="wedgeRoundRectCallout">
            <a:avLst>
              <a:gd name="adj1" fmla="val 48190"/>
              <a:gd name="adj2" fmla="val -262380"/>
              <a:gd name="adj3" fmla="val 16667"/>
            </a:avLst>
          </a:prstGeom>
          <a:noFill/>
          <a:ln w="38100">
            <a:solidFill>
              <a:srgbClr val="FF0000"/>
            </a:solidFill>
            <a:miter lim="800000"/>
            <a:headEnd/>
            <a:tailEnd/>
          </a:ln>
        </p:spPr>
        <p:txBody>
          <a:bodyPr anchor="ctr"/>
          <a:lstStyle/>
          <a:p>
            <a:endParaRPr lang="en-US" sz="4400" b="1" dirty="0">
              <a:solidFill>
                <a:srgbClr val="FFFF00"/>
              </a:solidFill>
              <a:latin typeface="Arial" pitchFamily="34"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Tower of Babel – An Alternative View">
            <a:extLst>
              <a:ext uri="{FF2B5EF4-FFF2-40B4-BE49-F238E27FC236}">
                <a16:creationId xmlns:a16="http://schemas.microsoft.com/office/drawing/2014/main" id="{74A928B3-DDCD-92D0-6D5B-7AC7E27CA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38" y="0"/>
            <a:ext cx="9066362" cy="6858000"/>
          </a:xfrm>
          <a:prstGeom prst="rect">
            <a:avLst/>
          </a:prstGeom>
          <a:noFill/>
          <a:extLst>
            <a:ext uri="{909E8E84-426E-40DD-AFC4-6F175D3DCCD1}">
              <a14:hiddenFill xmlns:a14="http://schemas.microsoft.com/office/drawing/2010/main">
                <a:solidFill>
                  <a:srgbClr val="FFFFFF"/>
                </a:solidFill>
              </a14:hiddenFill>
            </a:ext>
          </a:extLst>
        </p:spPr>
      </p:pic>
      <p:sp>
        <p:nvSpPr>
          <p:cNvPr id="5126" name="Rectangle 4"/>
          <p:cNvSpPr>
            <a:spLocks noGrp="1" noChangeArrowheads="1"/>
          </p:cNvSpPr>
          <p:nvPr>
            <p:ph type="title"/>
          </p:nvPr>
        </p:nvSpPr>
        <p:spPr>
          <a:solidFill>
            <a:schemeClr val="tx1"/>
          </a:solidFill>
        </p:spPr>
        <p:txBody>
          <a:bodyPr/>
          <a:lstStyle/>
          <a:p>
            <a:r>
              <a:rPr lang="en-US" dirty="0"/>
              <a:t>Consensus Hierarchy</a:t>
            </a:r>
          </a:p>
        </p:txBody>
      </p:sp>
      <p:sp>
        <p:nvSpPr>
          <p:cNvPr id="16" name="Footer Placeholder 15"/>
          <p:cNvSpPr>
            <a:spLocks noGrp="1"/>
          </p:cNvSpPr>
          <p:nvPr>
            <p:ph type="ftr" sz="quarter" idx="10"/>
          </p:nvPr>
        </p:nvSpPr>
        <p:spPr/>
        <p:txBody>
          <a:bodyPr/>
          <a:lstStyle/>
          <a:p>
            <a:pPr>
              <a:defRPr/>
            </a:pPr>
            <a:r>
              <a:rPr lang="en-US">
                <a:latin typeface="+mj-lt"/>
              </a:rPr>
              <a:t>Art of Multiprocessor Programming</a:t>
            </a:r>
          </a:p>
        </p:txBody>
      </p:sp>
      <p:sp>
        <p:nvSpPr>
          <p:cNvPr id="15" name="Slide Number Placeholder 14"/>
          <p:cNvSpPr>
            <a:spLocks noGrp="1"/>
          </p:cNvSpPr>
          <p:nvPr>
            <p:ph type="sldNum" sz="quarter" idx="11"/>
          </p:nvPr>
        </p:nvSpPr>
        <p:spPr/>
        <p:txBody>
          <a:bodyPr/>
          <a:lstStyle/>
          <a:p>
            <a:pPr>
              <a:defRPr/>
            </a:pPr>
            <a:fld id="{967C4D33-6383-4CFE-AFB7-F84E968E56E0}" type="slidenum">
              <a:rPr lang="ar-SA" smtClean="0">
                <a:latin typeface="+mj-lt"/>
              </a:rPr>
              <a:pPr>
                <a:defRPr/>
              </a:pPr>
              <a:t>156</a:t>
            </a:fld>
            <a:endParaRPr lang="en-US">
              <a:latin typeface="+mj-lt"/>
            </a:endParaRPr>
          </a:p>
        </p:txBody>
      </p:sp>
      <p:grpSp>
        <p:nvGrpSpPr>
          <p:cNvPr id="2" name="Group 1"/>
          <p:cNvGrpSpPr/>
          <p:nvPr/>
        </p:nvGrpSpPr>
        <p:grpSpPr>
          <a:xfrm>
            <a:off x="990600" y="2605526"/>
            <a:ext cx="7162800" cy="3733800"/>
            <a:chOff x="990600" y="2152870"/>
            <a:chExt cx="7162800" cy="3733800"/>
          </a:xfrm>
        </p:grpSpPr>
        <p:pic>
          <p:nvPicPr>
            <p:cNvPr id="5124"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pic>
          <p:nvPicPr>
            <p:cNvPr id="5125"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sp>
          <p:nvSpPr>
            <p:cNvPr id="5127" name="Rectangle 5"/>
            <p:cNvSpPr>
              <a:spLocks noChangeArrowheads="1"/>
            </p:cNvSpPr>
            <p:nvPr/>
          </p:nvSpPr>
          <p:spPr bwMode="auto">
            <a:xfrm>
              <a:off x="990600" y="2152870"/>
              <a:ext cx="7162800" cy="3733800"/>
            </a:xfrm>
            <a:prstGeom prst="rect">
              <a:avLst/>
            </a:prstGeom>
            <a:solidFill>
              <a:srgbClr val="DDDDDD"/>
            </a:solidFill>
            <a:ln w="9525">
              <a:solidFill>
                <a:schemeClr val="tx1"/>
              </a:solidFill>
              <a:miter lim="800000"/>
              <a:headEnd/>
              <a:tailEnd/>
            </a:ln>
          </p:spPr>
          <p:txBody>
            <a:bodyPr wrap="none" anchor="ctr"/>
            <a:lstStyle/>
            <a:p>
              <a:endParaRPr lang="en-US">
                <a:latin typeface="+mj-lt"/>
              </a:endParaRPr>
            </a:p>
          </p:txBody>
        </p:sp>
        <p:sp>
          <p:nvSpPr>
            <p:cNvPr id="5128" name="Line 6"/>
            <p:cNvSpPr>
              <a:spLocks noChangeShapeType="1"/>
            </p:cNvSpPr>
            <p:nvPr/>
          </p:nvSpPr>
          <p:spPr bwMode="auto">
            <a:xfrm>
              <a:off x="990600" y="2895600"/>
              <a:ext cx="7162800" cy="0"/>
            </a:xfrm>
            <a:prstGeom prst="line">
              <a:avLst/>
            </a:prstGeom>
            <a:noFill/>
            <a:ln w="9525">
              <a:solidFill>
                <a:schemeClr val="tx1"/>
              </a:solidFill>
              <a:round/>
              <a:headEnd/>
              <a:tailEnd/>
            </a:ln>
          </p:spPr>
          <p:txBody>
            <a:bodyPr/>
            <a:lstStyle/>
            <a:p>
              <a:endParaRPr lang="en-US">
                <a:latin typeface="+mj-lt"/>
              </a:endParaRPr>
            </a:p>
          </p:txBody>
        </p:sp>
        <p:sp>
          <p:nvSpPr>
            <p:cNvPr id="5129" name="Line 7"/>
            <p:cNvSpPr>
              <a:spLocks noChangeShapeType="1"/>
            </p:cNvSpPr>
            <p:nvPr/>
          </p:nvSpPr>
          <p:spPr bwMode="auto">
            <a:xfrm>
              <a:off x="990600" y="3657600"/>
              <a:ext cx="7162800" cy="0"/>
            </a:xfrm>
            <a:prstGeom prst="line">
              <a:avLst/>
            </a:prstGeom>
            <a:noFill/>
            <a:ln w="9525">
              <a:solidFill>
                <a:schemeClr val="tx1"/>
              </a:solidFill>
              <a:round/>
              <a:headEnd/>
              <a:tailEnd/>
            </a:ln>
          </p:spPr>
          <p:txBody>
            <a:bodyPr/>
            <a:lstStyle/>
            <a:p>
              <a:endParaRPr lang="en-US">
                <a:latin typeface="+mj-lt"/>
              </a:endParaRPr>
            </a:p>
          </p:txBody>
        </p:sp>
        <p:sp>
          <p:nvSpPr>
            <p:cNvPr id="5130" name="Line 8"/>
            <p:cNvSpPr>
              <a:spLocks noChangeShapeType="1"/>
            </p:cNvSpPr>
            <p:nvPr/>
          </p:nvSpPr>
          <p:spPr bwMode="auto">
            <a:xfrm>
              <a:off x="990600" y="5029200"/>
              <a:ext cx="7162800" cy="0"/>
            </a:xfrm>
            <a:prstGeom prst="line">
              <a:avLst/>
            </a:prstGeom>
            <a:noFill/>
            <a:ln w="9525">
              <a:solidFill>
                <a:schemeClr val="tx1"/>
              </a:solidFill>
              <a:round/>
              <a:headEnd/>
              <a:tailEnd/>
            </a:ln>
          </p:spPr>
          <p:txBody>
            <a:bodyPr/>
            <a:lstStyle/>
            <a:p>
              <a:endParaRPr lang="en-US">
                <a:latin typeface="+mj-lt"/>
              </a:endParaRPr>
            </a:p>
          </p:txBody>
        </p:sp>
        <p:sp>
          <p:nvSpPr>
            <p:cNvPr id="5131" name="Text Box 9"/>
            <p:cNvSpPr txBox="1">
              <a:spLocks noChangeArrowheads="1"/>
            </p:cNvSpPr>
            <p:nvPr/>
          </p:nvSpPr>
          <p:spPr bwMode="auto">
            <a:xfrm>
              <a:off x="1508125" y="2179638"/>
              <a:ext cx="5681663"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1 Read/Write Registers, Snapshots…</a:t>
              </a:r>
            </a:p>
          </p:txBody>
        </p:sp>
        <p:sp>
          <p:nvSpPr>
            <p:cNvPr id="5132" name="Text Box 10"/>
            <p:cNvSpPr txBox="1">
              <a:spLocks noChangeArrowheads="1"/>
            </p:cNvSpPr>
            <p:nvPr/>
          </p:nvSpPr>
          <p:spPr bwMode="auto">
            <a:xfrm>
              <a:off x="1524000" y="3052763"/>
              <a:ext cx="5341938"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2 </a:t>
              </a:r>
              <a:r>
                <a:rPr lang="en-US" b="1" dirty="0" err="1">
                  <a:solidFill>
                    <a:schemeClr val="tx1"/>
                  </a:solidFill>
                  <a:latin typeface="+mj-lt"/>
                </a:rPr>
                <a:t>getAndSet</a:t>
              </a:r>
              <a:r>
                <a:rPr lang="en-US" b="1" dirty="0">
                  <a:solidFill>
                    <a:schemeClr val="tx1"/>
                  </a:solidFill>
                  <a:latin typeface="+mj-lt"/>
                </a:rPr>
                <a:t>, </a:t>
              </a:r>
              <a:r>
                <a:rPr lang="en-US" b="1" dirty="0" err="1">
                  <a:solidFill>
                    <a:schemeClr val="tx1"/>
                  </a:solidFill>
                  <a:latin typeface="+mj-lt"/>
                </a:rPr>
                <a:t>getAndIncrement</a:t>
              </a:r>
              <a:r>
                <a:rPr lang="en-US" b="1" dirty="0">
                  <a:solidFill>
                    <a:schemeClr val="tx1"/>
                  </a:solidFill>
                  <a:latin typeface="+mj-lt"/>
                </a:rPr>
                <a:t>, …</a:t>
              </a:r>
            </a:p>
          </p:txBody>
        </p:sp>
        <p:sp>
          <p:nvSpPr>
            <p:cNvPr id="5133" name="Text Box 11"/>
            <p:cNvSpPr txBox="1">
              <a:spLocks noChangeArrowheads="1"/>
            </p:cNvSpPr>
            <p:nvPr/>
          </p:nvSpPr>
          <p:spPr bwMode="auto">
            <a:xfrm>
              <a:off x="1600200" y="5089525"/>
              <a:ext cx="3316934" cy="584775"/>
            </a:xfrm>
            <a:prstGeom prst="rect">
              <a:avLst/>
            </a:prstGeom>
            <a:noFill/>
            <a:ln w="9525">
              <a:noFill/>
              <a:miter lim="800000"/>
              <a:headEnd/>
              <a:tailEnd/>
            </a:ln>
          </p:spPr>
          <p:txBody>
            <a:bodyPr wrap="none">
              <a:spAutoFit/>
            </a:bodyPr>
            <a:lstStyle/>
            <a:p>
              <a:pPr eaLnBrk="1" hangingPunct="1"/>
              <a:r>
                <a:rPr lang="en-US" sz="3200" b="1">
                  <a:solidFill>
                    <a:schemeClr val="tx1"/>
                  </a:solidFill>
                  <a:latin typeface="+mj-lt"/>
                </a:rPr>
                <a:t>∞</a:t>
              </a:r>
              <a:r>
                <a:rPr lang="en-US" b="1">
                  <a:solidFill>
                    <a:schemeClr val="tx1"/>
                  </a:solidFill>
                  <a:latin typeface="+mj-lt"/>
                </a:rPr>
                <a:t> compareAndSet,…</a:t>
              </a:r>
            </a:p>
          </p:txBody>
        </p:sp>
        <p:sp>
          <p:nvSpPr>
            <p:cNvPr id="5134" name="Text Box 12"/>
            <p:cNvSpPr txBox="1">
              <a:spLocks noChangeArrowheads="1"/>
            </p:cNvSpPr>
            <p:nvPr/>
          </p:nvSpPr>
          <p:spPr bwMode="auto">
            <a:xfrm>
              <a:off x="1965325" y="3775075"/>
              <a:ext cx="269626" cy="1200329"/>
            </a:xfrm>
            <a:prstGeom prst="rect">
              <a:avLst/>
            </a:prstGeom>
            <a:noFill/>
            <a:ln w="9525">
              <a:noFill/>
              <a:miter lim="800000"/>
              <a:headEnd/>
              <a:tailEnd/>
            </a:ln>
          </p:spPr>
          <p:txBody>
            <a:bodyPr wrap="none">
              <a:spAutoFit/>
            </a:bodyPr>
            <a:lstStyle/>
            <a:p>
              <a:pPr eaLnBrk="1" hangingPunct="1"/>
              <a:r>
                <a:rPr lang="en-US" b="1">
                  <a:solidFill>
                    <a:schemeClr val="tx1"/>
                  </a:solidFill>
                  <a:latin typeface="+mj-lt"/>
                </a:rPr>
                <a:t>.</a:t>
              </a:r>
            </a:p>
            <a:p>
              <a:pPr eaLnBrk="1" hangingPunct="1"/>
              <a:r>
                <a:rPr lang="en-US" b="1">
                  <a:solidFill>
                    <a:schemeClr val="tx1"/>
                  </a:solidFill>
                  <a:latin typeface="+mj-lt"/>
                </a:rPr>
                <a:t>.</a:t>
              </a:r>
            </a:p>
            <a:p>
              <a:pPr eaLnBrk="1" hangingPunct="1"/>
              <a:r>
                <a:rPr lang="en-US" b="1">
                  <a:solidFill>
                    <a:schemeClr val="tx1"/>
                  </a:solidFill>
                  <a:latin typeface="+mj-lt"/>
                </a:rPr>
                <a:t>.</a:t>
              </a:r>
            </a:p>
          </p:txBody>
        </p:sp>
      </p:grpSp>
    </p:spTree>
    <p:extLst>
      <p:ext uri="{BB962C8B-B14F-4D97-AF65-F5344CB8AC3E}">
        <p14:creationId xmlns:p14="http://schemas.microsoft.com/office/powerpoint/2010/main" val="178868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0" name="Rectangle 2"/>
          <p:cNvSpPr>
            <a:spLocks noGrp="1" noChangeArrowheads="1"/>
          </p:cNvSpPr>
          <p:nvPr>
            <p:ph type="title"/>
          </p:nvPr>
        </p:nvSpPr>
        <p:spPr/>
        <p:txBody>
          <a:bodyPr/>
          <a:lstStyle/>
          <a:p>
            <a:r>
              <a:rPr lang="en-US"/>
              <a:t>Multiple Assignment</a:t>
            </a:r>
          </a:p>
        </p:txBody>
      </p:sp>
      <p:sp>
        <p:nvSpPr>
          <p:cNvPr id="188419" name="Slide Number Placeholder 4"/>
          <p:cNvSpPr>
            <a:spLocks noGrp="1"/>
          </p:cNvSpPr>
          <p:nvPr>
            <p:ph type="sldNum" sz="quarter" idx="10"/>
          </p:nvPr>
        </p:nvSpPr>
        <p:spPr>
          <a:noFill/>
        </p:spPr>
        <p:txBody>
          <a:bodyPr/>
          <a:lstStyle/>
          <a:p>
            <a:fld id="{02C9C807-34E9-4F7D-B481-F59DC90369FB}" type="slidenum">
              <a:rPr lang="x-none" smtClean="0">
                <a:cs typeface="Arial" pitchFamily="34" charset="0"/>
              </a:rPr>
              <a:pPr/>
              <a:t>157</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3EA2699F-7052-551B-FEA2-A1FE3732D973}"/>
              </a:ext>
            </a:extLst>
          </p:cNvPr>
          <p:cNvSpPr txBox="1"/>
          <p:nvPr/>
        </p:nvSpPr>
        <p:spPr bwMode="auto">
          <a:xfrm>
            <a:off x="996747" y="2028729"/>
            <a:ext cx="357525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Atomic </a:t>
            </a:r>
            <a:r>
              <a:rPr lang="en-US" sz="2800" i="1" dirty="0">
                <a:solidFill>
                  <a:srgbClr val="FFFF00"/>
                </a:solidFill>
              </a:rPr>
              <a:t>k</a:t>
            </a:r>
            <a:r>
              <a:rPr lang="en-US" sz="2800" dirty="0">
                <a:solidFill>
                  <a:srgbClr val="FFFF00"/>
                </a:solidFill>
              </a:rPr>
              <a:t>-assignment</a:t>
            </a:r>
          </a:p>
        </p:txBody>
      </p:sp>
      <p:sp>
        <p:nvSpPr>
          <p:cNvPr id="5" name="TextBox 4">
            <a:extLst>
              <a:ext uri="{FF2B5EF4-FFF2-40B4-BE49-F238E27FC236}">
                <a16:creationId xmlns:a16="http://schemas.microsoft.com/office/drawing/2014/main" id="{7B7ED8C1-A604-8AE1-8E20-6F8EC66DB8F0}"/>
              </a:ext>
            </a:extLst>
          </p:cNvPr>
          <p:cNvSpPr txBox="1"/>
          <p:nvPr/>
        </p:nvSpPr>
        <p:spPr bwMode="auto">
          <a:xfrm>
            <a:off x="996746" y="4094834"/>
            <a:ext cx="6705141"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Every integer is the consensus number for some object!</a:t>
            </a:r>
          </a:p>
        </p:txBody>
      </p:sp>
      <p:sp>
        <p:nvSpPr>
          <p:cNvPr id="7" name="TextBox 3">
            <a:extLst>
              <a:ext uri="{FF2B5EF4-FFF2-40B4-BE49-F238E27FC236}">
                <a16:creationId xmlns:a16="http://schemas.microsoft.com/office/drawing/2014/main" id="{0380E764-A09A-630B-D9C3-1B369B56649F}"/>
              </a:ext>
            </a:extLst>
          </p:cNvPr>
          <p:cNvSpPr txBox="1"/>
          <p:nvPr/>
        </p:nvSpPr>
        <p:spPr bwMode="auto">
          <a:xfrm>
            <a:off x="996746" y="3061781"/>
            <a:ext cx="580125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Solves consensus for 2</a:t>
            </a:r>
            <a:r>
              <a:rPr lang="en-US" sz="2800" i="1" dirty="0">
                <a:solidFill>
                  <a:srgbClr val="FFFF00"/>
                </a:solidFill>
              </a:rPr>
              <a:t>k</a:t>
            </a:r>
            <a:r>
              <a:rPr lang="en-US" sz="2800" dirty="0">
                <a:solidFill>
                  <a:srgbClr val="FFFF00"/>
                </a:solidFill>
              </a:rPr>
              <a:t>-2 threads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Rectangle 4"/>
          <p:cNvSpPr>
            <a:spLocks noGrp="1" noChangeArrowheads="1"/>
          </p:cNvSpPr>
          <p:nvPr>
            <p:ph type="title"/>
          </p:nvPr>
        </p:nvSpPr>
        <p:spPr/>
        <p:txBody>
          <a:bodyPr/>
          <a:lstStyle/>
          <a:p>
            <a:r>
              <a:rPr lang="en-US" dirty="0"/>
              <a:t>Lock-Freedom</a:t>
            </a:r>
          </a:p>
        </p:txBody>
      </p:sp>
      <p:sp>
        <p:nvSpPr>
          <p:cNvPr id="189443" name="Slide Number Placeholder 4"/>
          <p:cNvSpPr>
            <a:spLocks noGrp="1"/>
          </p:cNvSpPr>
          <p:nvPr>
            <p:ph type="sldNum" sz="quarter" idx="10"/>
          </p:nvPr>
        </p:nvSpPr>
        <p:spPr>
          <a:noFill/>
        </p:spPr>
        <p:txBody>
          <a:bodyPr/>
          <a:lstStyle/>
          <a:p>
            <a:fld id="{16767C7E-7901-4B7B-880C-F43FEACF6574}" type="slidenum">
              <a:rPr lang="x-none" smtClean="0">
                <a:cs typeface="Arial" pitchFamily="34" charset="0"/>
              </a:rPr>
              <a:pPr/>
              <a:t>158</a:t>
            </a:fld>
            <a:endParaRPr lang="en-US">
              <a:cs typeface="Arial" pitchFamily="34" charset="0"/>
            </a:endParaRPr>
          </a:p>
        </p:txBody>
      </p:sp>
      <p:sp>
        <p:nvSpPr>
          <p:cNvPr id="15"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grpSp>
        <p:nvGrpSpPr>
          <p:cNvPr id="2" name="Group 6">
            <a:extLst>
              <a:ext uri="{FF2B5EF4-FFF2-40B4-BE49-F238E27FC236}">
                <a16:creationId xmlns:a16="http://schemas.microsoft.com/office/drawing/2014/main" id="{5AD2C9DD-5233-BBC5-AA94-7C376518C311}"/>
              </a:ext>
            </a:extLst>
          </p:cNvPr>
          <p:cNvGrpSpPr>
            <a:grpSpLocks/>
          </p:cNvGrpSpPr>
          <p:nvPr/>
        </p:nvGrpSpPr>
        <p:grpSpPr bwMode="auto">
          <a:xfrm>
            <a:off x="7045325" y="468624"/>
            <a:ext cx="1003300" cy="1109351"/>
            <a:chOff x="1968" y="1935"/>
            <a:chExt cx="1584" cy="1729"/>
          </a:xfrm>
        </p:grpSpPr>
        <p:grpSp>
          <p:nvGrpSpPr>
            <p:cNvPr id="3" name="Group 7">
              <a:extLst>
                <a:ext uri="{FF2B5EF4-FFF2-40B4-BE49-F238E27FC236}">
                  <a16:creationId xmlns:a16="http://schemas.microsoft.com/office/drawing/2014/main" id="{CF2D3E8B-E99B-186D-3AE3-C4FDF7CF6BE6}"/>
                </a:ext>
              </a:extLst>
            </p:cNvPr>
            <p:cNvGrpSpPr>
              <a:grpSpLocks/>
            </p:cNvGrpSpPr>
            <p:nvPr/>
          </p:nvGrpSpPr>
          <p:grpSpPr bwMode="auto">
            <a:xfrm>
              <a:off x="2201" y="1935"/>
              <a:ext cx="1152" cy="1729"/>
              <a:chOff x="2208" y="1871"/>
              <a:chExt cx="1152" cy="1729"/>
            </a:xfrm>
          </p:grpSpPr>
          <p:sp>
            <p:nvSpPr>
              <p:cNvPr id="7" name="Oval 8">
                <a:extLst>
                  <a:ext uri="{FF2B5EF4-FFF2-40B4-BE49-F238E27FC236}">
                    <a16:creationId xmlns:a16="http://schemas.microsoft.com/office/drawing/2014/main" id="{E6F68CBD-6212-FD34-47D7-B81692F2FC80}"/>
                  </a:ext>
                </a:extLst>
              </p:cNvPr>
              <p:cNvSpPr>
                <a:spLocks noChangeArrowheads="1"/>
              </p:cNvSpPr>
              <p:nvPr/>
            </p:nvSpPr>
            <p:spPr bwMode="auto">
              <a:xfrm>
                <a:off x="2208" y="2448"/>
                <a:ext cx="1152" cy="1152"/>
              </a:xfrm>
              <a:prstGeom prst="ellipse">
                <a:avLst/>
              </a:prstGeom>
              <a:solidFill>
                <a:srgbClr val="FFC000"/>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 name="Oval 9">
                <a:extLst>
                  <a:ext uri="{FF2B5EF4-FFF2-40B4-BE49-F238E27FC236}">
                    <a16:creationId xmlns:a16="http://schemas.microsoft.com/office/drawing/2014/main" id="{BE16E62C-FCB6-082F-3BF6-5FB4975BBC65}"/>
                  </a:ext>
                </a:extLst>
              </p:cNvPr>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 name="AutoShape 10">
                <a:extLst>
                  <a:ext uri="{FF2B5EF4-FFF2-40B4-BE49-F238E27FC236}">
                    <a16:creationId xmlns:a16="http://schemas.microsoft.com/office/drawing/2014/main" id="{C4DF2088-577A-9C78-524C-98E230BD3B93}"/>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10" name="AutoShape 11">
                <a:extLst>
                  <a:ext uri="{FF2B5EF4-FFF2-40B4-BE49-F238E27FC236}">
                    <a16:creationId xmlns:a16="http://schemas.microsoft.com/office/drawing/2014/main" id="{F793DDC5-851F-B03E-5B30-6E083074291A}"/>
                  </a:ext>
                </a:extLst>
              </p:cNvPr>
              <p:cNvSpPr>
                <a:spLocks noChangeArrowheads="1"/>
              </p:cNvSpPr>
              <p:nvPr/>
            </p:nvSpPr>
            <p:spPr bwMode="auto">
              <a:xfrm>
                <a:off x="2475" y="1871"/>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C000"/>
              </a:solidFill>
              <a:ln w="9525" algn="ctr">
                <a:solidFill>
                  <a:schemeClr val="tx1"/>
                </a:solidFill>
                <a:miter lim="800000"/>
                <a:headEnd/>
                <a:tailEnd/>
              </a:ln>
            </p:spPr>
            <p:txBody>
              <a:bodyPr wrap="none" anchor="ctr"/>
              <a:lstStyle/>
              <a:p>
                <a:endParaRPr lang="en-US" dirty="0">
                  <a:solidFill>
                    <a:srgbClr val="FFFF00"/>
                  </a:solidFill>
                  <a:latin typeface="Arial" pitchFamily="34" charset="0"/>
                </a:endParaRPr>
              </a:p>
            </p:txBody>
          </p:sp>
        </p:grpSp>
        <p:grpSp>
          <p:nvGrpSpPr>
            <p:cNvPr id="4" name="Group 12">
              <a:extLst>
                <a:ext uri="{FF2B5EF4-FFF2-40B4-BE49-F238E27FC236}">
                  <a16:creationId xmlns:a16="http://schemas.microsoft.com/office/drawing/2014/main" id="{75D633D1-35C4-73C4-124B-1F9A85F66CF1}"/>
                </a:ext>
              </a:extLst>
            </p:cNvPr>
            <p:cNvGrpSpPr>
              <a:grpSpLocks/>
            </p:cNvGrpSpPr>
            <p:nvPr/>
          </p:nvGrpSpPr>
          <p:grpSpPr bwMode="auto">
            <a:xfrm>
              <a:off x="1968" y="2112"/>
              <a:ext cx="1584" cy="1493"/>
              <a:chOff x="1296" y="1824"/>
              <a:chExt cx="2496" cy="2352"/>
            </a:xfrm>
          </p:grpSpPr>
          <p:sp>
            <p:nvSpPr>
              <p:cNvPr id="5" name="AutoShape 13">
                <a:extLst>
                  <a:ext uri="{FF2B5EF4-FFF2-40B4-BE49-F238E27FC236}">
                    <a16:creationId xmlns:a16="http://schemas.microsoft.com/office/drawing/2014/main" id="{5AD815E2-3ABD-B925-DA39-AEB43F69A5FE}"/>
                  </a:ext>
                </a:extLst>
              </p:cNvPr>
              <p:cNvSpPr>
                <a:spLocks noChangeArrowheads="1"/>
              </p:cNvSpPr>
              <p:nvPr/>
            </p:nvSpPr>
            <p:spPr bwMode="auto">
              <a:xfrm>
                <a:off x="1296" y="1824"/>
                <a:ext cx="2496" cy="2352"/>
              </a:xfrm>
              <a:custGeom>
                <a:avLst/>
                <a:gdLst>
                  <a:gd name="T0" fmla="*/ 144 w 21600"/>
                  <a:gd name="T1" fmla="*/ 0 h 21600"/>
                  <a:gd name="T2" fmla="*/ 144 w 21600"/>
                  <a:gd name="T3" fmla="*/ 239 h 21600"/>
                  <a:gd name="T4" fmla="*/ 144 w 21600"/>
                  <a:gd name="T5" fmla="*/ 35 h 21600"/>
                  <a:gd name="T6" fmla="*/ 144 w 21600"/>
                  <a:gd name="T7" fmla="*/ 239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6" name="Rectangle 14">
                <a:extLst>
                  <a:ext uri="{FF2B5EF4-FFF2-40B4-BE49-F238E27FC236}">
                    <a16:creationId xmlns:a16="http://schemas.microsoft.com/office/drawing/2014/main" id="{62B743E7-4E83-93EB-8D34-050FF187C07E}"/>
                  </a:ext>
                </a:extLst>
              </p:cNvPr>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grpSp>
      </p:grpSp>
      <p:sp>
        <p:nvSpPr>
          <p:cNvPr id="13" name="TextBox 12">
            <a:extLst>
              <a:ext uri="{FF2B5EF4-FFF2-40B4-BE49-F238E27FC236}">
                <a16:creationId xmlns:a16="http://schemas.microsoft.com/office/drawing/2014/main" id="{9ED54678-277A-5E1A-B4C0-E9488918879D}"/>
              </a:ext>
            </a:extLst>
          </p:cNvPr>
          <p:cNvSpPr txBox="1"/>
          <p:nvPr/>
        </p:nvSpPr>
        <p:spPr bwMode="auto">
          <a:xfrm>
            <a:off x="1185413" y="1638966"/>
            <a:ext cx="188533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Lock-free:</a:t>
            </a:r>
          </a:p>
        </p:txBody>
      </p:sp>
      <p:sp>
        <p:nvSpPr>
          <p:cNvPr id="14" name="TextBox 13">
            <a:extLst>
              <a:ext uri="{FF2B5EF4-FFF2-40B4-BE49-F238E27FC236}">
                <a16:creationId xmlns:a16="http://schemas.microsoft.com/office/drawing/2014/main" id="{772ED00C-262C-06FD-DE49-68D6AD1C219D}"/>
              </a:ext>
            </a:extLst>
          </p:cNvPr>
          <p:cNvSpPr txBox="1"/>
          <p:nvPr/>
        </p:nvSpPr>
        <p:spPr bwMode="auto">
          <a:xfrm>
            <a:off x="1185413" y="3060318"/>
            <a:ext cx="666889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infinitely often some method call finishes</a:t>
            </a:r>
          </a:p>
        </p:txBody>
      </p:sp>
      <p:sp>
        <p:nvSpPr>
          <p:cNvPr id="16" name="TextBox 3">
            <a:extLst>
              <a:ext uri="{FF2B5EF4-FFF2-40B4-BE49-F238E27FC236}">
                <a16:creationId xmlns:a16="http://schemas.microsoft.com/office/drawing/2014/main" id="{158A7B54-7391-8BC6-062B-3CE452E5F3CC}"/>
              </a:ext>
            </a:extLst>
          </p:cNvPr>
          <p:cNvSpPr txBox="1"/>
          <p:nvPr/>
        </p:nvSpPr>
        <p:spPr bwMode="auto">
          <a:xfrm>
            <a:off x="1185414" y="2349642"/>
            <a:ext cx="393541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 an infinite execution</a:t>
            </a:r>
          </a:p>
        </p:txBody>
      </p:sp>
      <p:sp>
        <p:nvSpPr>
          <p:cNvPr id="17" name="TextBox 16">
            <a:extLst>
              <a:ext uri="{FF2B5EF4-FFF2-40B4-BE49-F238E27FC236}">
                <a16:creationId xmlns:a16="http://schemas.microsoft.com/office/drawing/2014/main" id="{4641E43D-357E-DED9-38FD-B83F5A24AFE7}"/>
              </a:ext>
            </a:extLst>
          </p:cNvPr>
          <p:cNvSpPr txBox="1"/>
          <p:nvPr/>
        </p:nvSpPr>
        <p:spPr bwMode="auto">
          <a:xfrm>
            <a:off x="1185413" y="3770994"/>
            <a:ext cx="501141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But does not forbid starvation</a:t>
            </a:r>
            <a:endParaRPr lang="en-US" sz="2800" b="0" dirty="0">
              <a:solidFill>
                <a:srgbClr val="FFFF00"/>
              </a:solidFill>
              <a:cs typeface="Arial" charset="0"/>
            </a:endParaRPr>
          </a:p>
        </p:txBody>
      </p:sp>
      <p:sp>
        <p:nvSpPr>
          <p:cNvPr id="18" name="TextBox 17">
            <a:extLst>
              <a:ext uri="{FF2B5EF4-FFF2-40B4-BE49-F238E27FC236}">
                <a16:creationId xmlns:a16="http://schemas.microsoft.com/office/drawing/2014/main" id="{919AC43C-D843-C715-D709-641F3B1DD55A}"/>
              </a:ext>
            </a:extLst>
          </p:cNvPr>
          <p:cNvSpPr txBox="1"/>
          <p:nvPr/>
        </p:nvSpPr>
        <p:spPr bwMode="auto">
          <a:xfrm>
            <a:off x="1185413" y="4481670"/>
            <a:ext cx="657185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Arguably more pragmatic than wait-free</a:t>
            </a:r>
            <a:endParaRPr lang="en-US" altLang="ja-JP" sz="2800" b="0" dirty="0">
              <a:solidFill>
                <a:srgbClr val="FFFF00"/>
              </a:solidFill>
              <a:latin typeface="Arial" charset="0"/>
            </a:endParaRPr>
          </a:p>
        </p:txBody>
      </p:sp>
      <p:sp>
        <p:nvSpPr>
          <p:cNvPr id="19" name="TextBox 18">
            <a:extLst>
              <a:ext uri="{FF2B5EF4-FFF2-40B4-BE49-F238E27FC236}">
                <a16:creationId xmlns:a16="http://schemas.microsoft.com/office/drawing/2014/main" id="{AB7D0731-5006-866B-0C36-5C200896B658}"/>
              </a:ext>
            </a:extLst>
          </p:cNvPr>
          <p:cNvSpPr txBox="1"/>
          <p:nvPr/>
        </p:nvSpPr>
        <p:spPr bwMode="auto">
          <a:xfrm>
            <a:off x="1185414" y="5192348"/>
            <a:ext cx="364784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mutual exclusion!</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18" grpId="0" animBg="1"/>
      <p:bldP spid="19"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Grp="1" noChangeArrowheads="1"/>
          </p:cNvSpPr>
          <p:nvPr>
            <p:ph type="title"/>
          </p:nvPr>
        </p:nvSpPr>
        <p:spPr/>
        <p:txBody>
          <a:bodyPr/>
          <a:lstStyle/>
          <a:p>
            <a:r>
              <a:rPr lang="en-US"/>
              <a:t>Lock-Free vs. Wait-free</a:t>
            </a:r>
          </a:p>
        </p:txBody>
      </p:sp>
      <p:sp>
        <p:nvSpPr>
          <p:cNvPr id="190467" name="Slide Number Placeholder 4"/>
          <p:cNvSpPr>
            <a:spLocks noGrp="1"/>
          </p:cNvSpPr>
          <p:nvPr>
            <p:ph type="sldNum" sz="quarter" idx="10"/>
          </p:nvPr>
        </p:nvSpPr>
        <p:spPr>
          <a:noFill/>
        </p:spPr>
        <p:txBody>
          <a:bodyPr/>
          <a:lstStyle/>
          <a:p>
            <a:fld id="{10CF7E18-2951-4C81-8795-46F78655A825}" type="slidenum">
              <a:rPr lang="x-none" smtClean="0">
                <a:cs typeface="Arial" pitchFamily="34" charset="0"/>
              </a:rPr>
              <a:pPr/>
              <a:t>159</a:t>
            </a:fld>
            <a:endParaRPr lang="en-US">
              <a:cs typeface="Arial" pitchFamily="34" charset="0"/>
            </a:endParaRPr>
          </a:p>
        </p:txBody>
      </p:sp>
      <p:sp>
        <p:nvSpPr>
          <p:cNvPr id="15"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grpSp>
        <p:nvGrpSpPr>
          <p:cNvPr id="2" name="Group 6">
            <a:extLst>
              <a:ext uri="{FF2B5EF4-FFF2-40B4-BE49-F238E27FC236}">
                <a16:creationId xmlns:a16="http://schemas.microsoft.com/office/drawing/2014/main" id="{440E3441-AE11-C080-03FF-965E215DD75A}"/>
              </a:ext>
            </a:extLst>
          </p:cNvPr>
          <p:cNvGrpSpPr>
            <a:grpSpLocks/>
          </p:cNvGrpSpPr>
          <p:nvPr/>
        </p:nvGrpSpPr>
        <p:grpSpPr bwMode="auto">
          <a:xfrm>
            <a:off x="7004050" y="4824724"/>
            <a:ext cx="1003300" cy="1109351"/>
            <a:chOff x="1968" y="1935"/>
            <a:chExt cx="1584" cy="1729"/>
          </a:xfrm>
        </p:grpSpPr>
        <p:grpSp>
          <p:nvGrpSpPr>
            <p:cNvPr id="3" name="Group 7">
              <a:extLst>
                <a:ext uri="{FF2B5EF4-FFF2-40B4-BE49-F238E27FC236}">
                  <a16:creationId xmlns:a16="http://schemas.microsoft.com/office/drawing/2014/main" id="{049DF7D5-CB8B-53E2-C5CF-4F81C6CFCC35}"/>
                </a:ext>
              </a:extLst>
            </p:cNvPr>
            <p:cNvGrpSpPr>
              <a:grpSpLocks/>
            </p:cNvGrpSpPr>
            <p:nvPr/>
          </p:nvGrpSpPr>
          <p:grpSpPr bwMode="auto">
            <a:xfrm>
              <a:off x="2201" y="1935"/>
              <a:ext cx="1152" cy="1729"/>
              <a:chOff x="2208" y="1871"/>
              <a:chExt cx="1152" cy="1729"/>
            </a:xfrm>
          </p:grpSpPr>
          <p:sp>
            <p:nvSpPr>
              <p:cNvPr id="7" name="Oval 8">
                <a:extLst>
                  <a:ext uri="{FF2B5EF4-FFF2-40B4-BE49-F238E27FC236}">
                    <a16:creationId xmlns:a16="http://schemas.microsoft.com/office/drawing/2014/main" id="{E188F6EC-8B25-6F45-D47F-835BF9671C91}"/>
                  </a:ext>
                </a:extLst>
              </p:cNvPr>
              <p:cNvSpPr>
                <a:spLocks noChangeArrowheads="1"/>
              </p:cNvSpPr>
              <p:nvPr/>
            </p:nvSpPr>
            <p:spPr bwMode="auto">
              <a:xfrm>
                <a:off x="2208" y="2448"/>
                <a:ext cx="1152" cy="1152"/>
              </a:xfrm>
              <a:prstGeom prst="ellipse">
                <a:avLst/>
              </a:prstGeom>
              <a:solidFill>
                <a:srgbClr val="FFC000"/>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 name="Oval 9">
                <a:extLst>
                  <a:ext uri="{FF2B5EF4-FFF2-40B4-BE49-F238E27FC236}">
                    <a16:creationId xmlns:a16="http://schemas.microsoft.com/office/drawing/2014/main" id="{1AEFA298-AE0F-2931-99C5-72B46EA3AF87}"/>
                  </a:ext>
                </a:extLst>
              </p:cNvPr>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 name="AutoShape 10">
                <a:extLst>
                  <a:ext uri="{FF2B5EF4-FFF2-40B4-BE49-F238E27FC236}">
                    <a16:creationId xmlns:a16="http://schemas.microsoft.com/office/drawing/2014/main" id="{63E5F2F3-B947-AAF2-5647-D239D6FCADD0}"/>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10" name="AutoShape 11">
                <a:extLst>
                  <a:ext uri="{FF2B5EF4-FFF2-40B4-BE49-F238E27FC236}">
                    <a16:creationId xmlns:a16="http://schemas.microsoft.com/office/drawing/2014/main" id="{0D3AFED7-2160-AB73-E69D-AFC045BD5622}"/>
                  </a:ext>
                </a:extLst>
              </p:cNvPr>
              <p:cNvSpPr>
                <a:spLocks noChangeArrowheads="1"/>
              </p:cNvSpPr>
              <p:nvPr/>
            </p:nvSpPr>
            <p:spPr bwMode="auto">
              <a:xfrm>
                <a:off x="2475" y="1871"/>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C000"/>
              </a:solidFill>
              <a:ln w="9525" algn="ctr">
                <a:solidFill>
                  <a:schemeClr val="tx1"/>
                </a:solidFill>
                <a:miter lim="800000"/>
                <a:headEnd/>
                <a:tailEnd/>
              </a:ln>
            </p:spPr>
            <p:txBody>
              <a:bodyPr wrap="none" anchor="ctr"/>
              <a:lstStyle/>
              <a:p>
                <a:endParaRPr lang="en-US" dirty="0">
                  <a:solidFill>
                    <a:srgbClr val="FFFF00"/>
                  </a:solidFill>
                  <a:latin typeface="Arial" pitchFamily="34" charset="0"/>
                </a:endParaRPr>
              </a:p>
            </p:txBody>
          </p:sp>
        </p:grpSp>
        <p:grpSp>
          <p:nvGrpSpPr>
            <p:cNvPr id="4" name="Group 12">
              <a:extLst>
                <a:ext uri="{FF2B5EF4-FFF2-40B4-BE49-F238E27FC236}">
                  <a16:creationId xmlns:a16="http://schemas.microsoft.com/office/drawing/2014/main" id="{3081EEAF-B23B-C7B5-109E-64D95103D556}"/>
                </a:ext>
              </a:extLst>
            </p:cNvPr>
            <p:cNvGrpSpPr>
              <a:grpSpLocks/>
            </p:cNvGrpSpPr>
            <p:nvPr/>
          </p:nvGrpSpPr>
          <p:grpSpPr bwMode="auto">
            <a:xfrm>
              <a:off x="1968" y="2112"/>
              <a:ext cx="1584" cy="1493"/>
              <a:chOff x="1296" y="1824"/>
              <a:chExt cx="2496" cy="2352"/>
            </a:xfrm>
          </p:grpSpPr>
          <p:sp>
            <p:nvSpPr>
              <p:cNvPr id="5" name="AutoShape 13">
                <a:extLst>
                  <a:ext uri="{FF2B5EF4-FFF2-40B4-BE49-F238E27FC236}">
                    <a16:creationId xmlns:a16="http://schemas.microsoft.com/office/drawing/2014/main" id="{887B89A2-E175-D48A-198E-5CC8B39CCD30}"/>
                  </a:ext>
                </a:extLst>
              </p:cNvPr>
              <p:cNvSpPr>
                <a:spLocks noChangeArrowheads="1"/>
              </p:cNvSpPr>
              <p:nvPr/>
            </p:nvSpPr>
            <p:spPr bwMode="auto">
              <a:xfrm>
                <a:off x="1296" y="1824"/>
                <a:ext cx="2496" cy="2352"/>
              </a:xfrm>
              <a:custGeom>
                <a:avLst/>
                <a:gdLst>
                  <a:gd name="T0" fmla="*/ 144 w 21600"/>
                  <a:gd name="T1" fmla="*/ 0 h 21600"/>
                  <a:gd name="T2" fmla="*/ 144 w 21600"/>
                  <a:gd name="T3" fmla="*/ 239 h 21600"/>
                  <a:gd name="T4" fmla="*/ 144 w 21600"/>
                  <a:gd name="T5" fmla="*/ 35 h 21600"/>
                  <a:gd name="T6" fmla="*/ 144 w 21600"/>
                  <a:gd name="T7" fmla="*/ 239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6" name="Rectangle 14">
                <a:extLst>
                  <a:ext uri="{FF2B5EF4-FFF2-40B4-BE49-F238E27FC236}">
                    <a16:creationId xmlns:a16="http://schemas.microsoft.com/office/drawing/2014/main" id="{7BA82FE8-3088-084B-F134-D69322401888}"/>
                  </a:ext>
                </a:extLst>
              </p:cNvPr>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grpSp>
      </p:grpSp>
      <p:sp>
        <p:nvSpPr>
          <p:cNvPr id="21" name="TextBox 20">
            <a:extLst>
              <a:ext uri="{FF2B5EF4-FFF2-40B4-BE49-F238E27FC236}">
                <a16:creationId xmlns:a16="http://schemas.microsoft.com/office/drawing/2014/main" id="{75B41910-B468-025C-4350-DB72B179A883}"/>
              </a:ext>
            </a:extLst>
          </p:cNvPr>
          <p:cNvSpPr txBox="1"/>
          <p:nvPr/>
        </p:nvSpPr>
        <p:spPr bwMode="auto">
          <a:xfrm>
            <a:off x="794469" y="2478491"/>
            <a:ext cx="7086835"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bg2"/>
                </a:solidFill>
              </a:rPr>
              <a:t>Wait-Free</a:t>
            </a:r>
            <a:r>
              <a:rPr lang="en-US" sz="2800" dirty="0">
                <a:solidFill>
                  <a:srgbClr val="FFFF00"/>
                </a:solidFill>
              </a:rPr>
              <a:t>: each method call takes a finite number of steps to finish</a:t>
            </a:r>
          </a:p>
        </p:txBody>
      </p:sp>
      <p:sp>
        <p:nvSpPr>
          <p:cNvPr id="22" name="TextBox 3">
            <a:extLst>
              <a:ext uri="{FF2B5EF4-FFF2-40B4-BE49-F238E27FC236}">
                <a16:creationId xmlns:a16="http://schemas.microsoft.com/office/drawing/2014/main" id="{A14BE33F-F940-9107-B8A0-B78B7435930E}"/>
              </a:ext>
            </a:extLst>
          </p:cNvPr>
          <p:cNvSpPr txBox="1"/>
          <p:nvPr/>
        </p:nvSpPr>
        <p:spPr bwMode="auto">
          <a:xfrm>
            <a:off x="785760" y="3784080"/>
            <a:ext cx="5801251"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bg2"/>
                </a:solidFill>
              </a:rPr>
              <a:t>Lock-free</a:t>
            </a:r>
            <a:r>
              <a:rPr lang="en-US" sz="2800" dirty="0">
                <a:solidFill>
                  <a:srgbClr val="FFFF00"/>
                </a:solidFill>
              </a:rPr>
              <a:t>: infinitely often some method call finishes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Grp="1" noChangeArrowheads="1"/>
          </p:cNvSpPr>
          <p:nvPr>
            <p:ph type="title"/>
          </p:nvPr>
        </p:nvSpPr>
        <p:spPr>
          <a:xfrm>
            <a:off x="685800" y="636905"/>
            <a:ext cx="7772400" cy="1143000"/>
          </a:xfrm>
        </p:spPr>
        <p:txBody>
          <a:bodyPr/>
          <a:lstStyle/>
          <a:p>
            <a:r>
              <a:rPr lang="en-US" dirty="0"/>
              <a:t>Lock-Freedom</a:t>
            </a:r>
          </a:p>
        </p:txBody>
      </p:sp>
      <p:sp>
        <p:nvSpPr>
          <p:cNvPr id="191491" name="Slide Number Placeholder 4"/>
          <p:cNvSpPr>
            <a:spLocks noGrp="1"/>
          </p:cNvSpPr>
          <p:nvPr>
            <p:ph type="sldNum" sz="quarter" idx="10"/>
          </p:nvPr>
        </p:nvSpPr>
        <p:spPr>
          <a:noFill/>
        </p:spPr>
        <p:txBody>
          <a:bodyPr/>
          <a:lstStyle/>
          <a:p>
            <a:fld id="{19D81059-8EA7-4145-9D03-0109F2D7A536}" type="slidenum">
              <a:rPr lang="x-none" smtClean="0">
                <a:cs typeface="Arial" pitchFamily="34" charset="0"/>
              </a:rPr>
              <a:pPr/>
              <a:t>160</a:t>
            </a:fld>
            <a:endParaRPr lang="en-US">
              <a:cs typeface="Arial" pitchFamily="34" charset="0"/>
            </a:endParaRPr>
          </a:p>
        </p:txBody>
      </p:sp>
      <p:grpSp>
        <p:nvGrpSpPr>
          <p:cNvPr id="191494" name="Group 6"/>
          <p:cNvGrpSpPr>
            <a:grpSpLocks/>
          </p:cNvGrpSpPr>
          <p:nvPr/>
        </p:nvGrpSpPr>
        <p:grpSpPr bwMode="auto">
          <a:xfrm>
            <a:off x="7045325" y="468624"/>
            <a:ext cx="1003300" cy="1109351"/>
            <a:chOff x="1968" y="1935"/>
            <a:chExt cx="1584" cy="1729"/>
          </a:xfrm>
        </p:grpSpPr>
        <p:grpSp>
          <p:nvGrpSpPr>
            <p:cNvPr id="191495" name="Group 7"/>
            <p:cNvGrpSpPr>
              <a:grpSpLocks/>
            </p:cNvGrpSpPr>
            <p:nvPr/>
          </p:nvGrpSpPr>
          <p:grpSpPr bwMode="auto">
            <a:xfrm>
              <a:off x="2201" y="1935"/>
              <a:ext cx="1152" cy="1729"/>
              <a:chOff x="2208" y="1871"/>
              <a:chExt cx="1152" cy="1729"/>
            </a:xfrm>
          </p:grpSpPr>
          <p:sp>
            <p:nvSpPr>
              <p:cNvPr id="191499" name="Oval 8"/>
              <p:cNvSpPr>
                <a:spLocks noChangeArrowheads="1"/>
              </p:cNvSpPr>
              <p:nvPr/>
            </p:nvSpPr>
            <p:spPr bwMode="auto">
              <a:xfrm>
                <a:off x="2208" y="2448"/>
                <a:ext cx="1152" cy="1152"/>
              </a:xfrm>
              <a:prstGeom prst="ellipse">
                <a:avLst/>
              </a:prstGeom>
              <a:solidFill>
                <a:srgbClr val="FFC000"/>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91500" name="Oval 9"/>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91501" name="AutoShape 10"/>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191502" name="AutoShape 11"/>
              <p:cNvSpPr>
                <a:spLocks noChangeArrowheads="1"/>
              </p:cNvSpPr>
              <p:nvPr/>
            </p:nvSpPr>
            <p:spPr bwMode="auto">
              <a:xfrm>
                <a:off x="2475" y="1871"/>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C000"/>
              </a:solidFill>
              <a:ln w="9525" algn="ctr">
                <a:solidFill>
                  <a:schemeClr val="tx1"/>
                </a:solidFill>
                <a:miter lim="800000"/>
                <a:headEnd/>
                <a:tailEnd/>
              </a:ln>
            </p:spPr>
            <p:txBody>
              <a:bodyPr wrap="none" anchor="ctr"/>
              <a:lstStyle/>
              <a:p>
                <a:endParaRPr lang="en-US" dirty="0">
                  <a:solidFill>
                    <a:srgbClr val="FFFF00"/>
                  </a:solidFill>
                  <a:latin typeface="Arial" pitchFamily="34" charset="0"/>
                </a:endParaRPr>
              </a:p>
            </p:txBody>
          </p:sp>
        </p:grpSp>
        <p:grpSp>
          <p:nvGrpSpPr>
            <p:cNvPr id="191496" name="Group 12"/>
            <p:cNvGrpSpPr>
              <a:grpSpLocks/>
            </p:cNvGrpSpPr>
            <p:nvPr/>
          </p:nvGrpSpPr>
          <p:grpSpPr bwMode="auto">
            <a:xfrm>
              <a:off x="1968" y="2112"/>
              <a:ext cx="1584" cy="1493"/>
              <a:chOff x="1296" y="1824"/>
              <a:chExt cx="2496" cy="2352"/>
            </a:xfrm>
          </p:grpSpPr>
          <p:sp>
            <p:nvSpPr>
              <p:cNvPr id="191497" name="AutoShape 13"/>
              <p:cNvSpPr>
                <a:spLocks noChangeArrowheads="1"/>
              </p:cNvSpPr>
              <p:nvPr/>
            </p:nvSpPr>
            <p:spPr bwMode="auto">
              <a:xfrm>
                <a:off x="1296" y="1824"/>
                <a:ext cx="2496" cy="2352"/>
              </a:xfrm>
              <a:custGeom>
                <a:avLst/>
                <a:gdLst>
                  <a:gd name="T0" fmla="*/ 144 w 21600"/>
                  <a:gd name="T1" fmla="*/ 0 h 21600"/>
                  <a:gd name="T2" fmla="*/ 144 w 21600"/>
                  <a:gd name="T3" fmla="*/ 239 h 21600"/>
                  <a:gd name="T4" fmla="*/ 144 w 21600"/>
                  <a:gd name="T5" fmla="*/ 35 h 21600"/>
                  <a:gd name="T6" fmla="*/ 144 w 21600"/>
                  <a:gd name="T7" fmla="*/ 239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sp>
            <p:nvSpPr>
              <p:cNvPr id="191498" name="Rectangle 14"/>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solidFill>
                    <a:srgbClr val="FFFF00"/>
                  </a:solidFill>
                  <a:latin typeface="Arial" pitchFamily="34" charset="0"/>
                </a:endParaRPr>
              </a:p>
            </p:txBody>
          </p:sp>
        </p:grpSp>
      </p:grpSp>
      <p:sp>
        <p:nvSpPr>
          <p:cNvPr id="15"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92EDBB29-4D50-9B70-3EA6-19C378F2D3F7}"/>
              </a:ext>
            </a:extLst>
          </p:cNvPr>
          <p:cNvSpPr txBox="1"/>
          <p:nvPr/>
        </p:nvSpPr>
        <p:spPr bwMode="auto">
          <a:xfrm>
            <a:off x="835744" y="2361084"/>
            <a:ext cx="708683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Any wait-free implementation is lock-free.</a:t>
            </a:r>
          </a:p>
        </p:txBody>
      </p:sp>
      <p:sp>
        <p:nvSpPr>
          <p:cNvPr id="5" name="TextBox 3">
            <a:extLst>
              <a:ext uri="{FF2B5EF4-FFF2-40B4-BE49-F238E27FC236}">
                <a16:creationId xmlns:a16="http://schemas.microsoft.com/office/drawing/2014/main" id="{D925A808-5C48-706C-1414-AC200FD4AEA6}"/>
              </a:ext>
            </a:extLst>
          </p:cNvPr>
          <p:cNvSpPr txBox="1"/>
          <p:nvPr/>
        </p:nvSpPr>
        <p:spPr bwMode="auto">
          <a:xfrm>
            <a:off x="827035" y="3666673"/>
            <a:ext cx="5801251"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Lock-free is the same as wait-free for finite executions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2"/>
          <p:cNvSpPr>
            <a:spLocks noGrp="1" noChangeArrowheads="1"/>
          </p:cNvSpPr>
          <p:nvPr>
            <p:ph type="title"/>
          </p:nvPr>
        </p:nvSpPr>
        <p:spPr/>
        <p:txBody>
          <a:bodyPr/>
          <a:lstStyle/>
          <a:p>
            <a:r>
              <a:rPr lang="en-US"/>
              <a:t>Lock-Free Implementations</a:t>
            </a:r>
          </a:p>
        </p:txBody>
      </p:sp>
      <p:sp>
        <p:nvSpPr>
          <p:cNvPr id="192515" name="Slide Number Placeholder 4"/>
          <p:cNvSpPr>
            <a:spLocks noGrp="1"/>
          </p:cNvSpPr>
          <p:nvPr>
            <p:ph type="sldNum" sz="quarter" idx="10"/>
          </p:nvPr>
        </p:nvSpPr>
        <p:spPr>
          <a:noFill/>
        </p:spPr>
        <p:txBody>
          <a:bodyPr/>
          <a:lstStyle/>
          <a:p>
            <a:fld id="{D585EB84-1197-4DA4-B4B6-10A2878D3868}" type="slidenum">
              <a:rPr lang="x-none" smtClean="0">
                <a:cs typeface="Arial" pitchFamily="34" charset="0"/>
              </a:rPr>
              <a:pPr/>
              <a:t>161</a:t>
            </a:fld>
            <a:endParaRPr lang="en-US">
              <a:cs typeface="Arial" pitchFamily="34" charset="0"/>
            </a:endParaRPr>
          </a:p>
        </p:txBody>
      </p:sp>
      <p:sp>
        <p:nvSpPr>
          <p:cNvPr id="6" name="Footer Placeholder 3"/>
          <p:cNvSpPr txBox="1">
            <a:spLocks/>
          </p:cNvSpPr>
          <p:nvPr/>
        </p:nvSpPr>
        <p:spPr bwMode="auto">
          <a:xfrm>
            <a:off x="3124200" y="6248400"/>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00"/>
                </a:solidFill>
                <a:effectLst/>
                <a:uLnTx/>
                <a:uFillTx/>
                <a:latin typeface="Arial" pitchFamily="34" charset="0"/>
                <a:ea typeface="+mn-ea"/>
                <a:cs typeface="Arial" pitchFamily="34" charset="0"/>
              </a:rPr>
              <a:t>Art of Multiprocessor Programming</a:t>
            </a:r>
            <a:endPar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E5E0F505-3BF1-EC8C-23F4-3099721E4DB2}"/>
              </a:ext>
            </a:extLst>
          </p:cNvPr>
          <p:cNvSpPr txBox="1"/>
          <p:nvPr/>
        </p:nvSpPr>
        <p:spPr bwMode="auto">
          <a:xfrm>
            <a:off x="685800" y="2318931"/>
            <a:ext cx="7086835"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Lock-free consensus is as impossible as wait-free consensus</a:t>
            </a:r>
          </a:p>
        </p:txBody>
      </p:sp>
      <p:sp>
        <p:nvSpPr>
          <p:cNvPr id="3" name="TextBox 3">
            <a:extLst>
              <a:ext uri="{FF2B5EF4-FFF2-40B4-BE49-F238E27FC236}">
                <a16:creationId xmlns:a16="http://schemas.microsoft.com/office/drawing/2014/main" id="{CD5174F2-D9D7-89B2-3EB4-B8CA93478FB6}"/>
              </a:ext>
            </a:extLst>
          </p:cNvPr>
          <p:cNvSpPr txBox="1"/>
          <p:nvPr/>
        </p:nvSpPr>
        <p:spPr bwMode="auto">
          <a:xfrm>
            <a:off x="677091" y="3624520"/>
            <a:ext cx="5801251"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i="1" dirty="0">
                <a:solidFill>
                  <a:srgbClr val="FFFF00"/>
                </a:solidFill>
              </a:rPr>
              <a:t>All these results hold for lock-free algorithms also.</a:t>
            </a:r>
            <a:endParaRPr lang="en-US" sz="2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2"/>
          <p:cNvSpPr>
            <a:spLocks noGrp="1" noChangeArrowheads="1"/>
          </p:cNvSpPr>
          <p:nvPr>
            <p:ph type="title"/>
          </p:nvPr>
        </p:nvSpPr>
        <p:spPr/>
        <p:txBody>
          <a:bodyPr/>
          <a:lstStyle/>
          <a:p>
            <a:r>
              <a:rPr lang="en-US" dirty="0"/>
              <a:t>Next Lecture: Universality</a:t>
            </a:r>
          </a:p>
        </p:txBody>
      </p:sp>
      <p:sp>
        <p:nvSpPr>
          <p:cNvPr id="193539" name="Slide Number Placeholder 4"/>
          <p:cNvSpPr>
            <a:spLocks noGrp="1"/>
          </p:cNvSpPr>
          <p:nvPr>
            <p:ph type="sldNum" sz="quarter" idx="10"/>
          </p:nvPr>
        </p:nvSpPr>
        <p:spPr>
          <a:noFill/>
        </p:spPr>
        <p:txBody>
          <a:bodyPr/>
          <a:lstStyle/>
          <a:p>
            <a:fld id="{0B904BA0-F8BE-4114-B718-3EC826E2E429}" type="slidenum">
              <a:rPr lang="x-none" smtClean="0">
                <a:cs typeface="Arial" pitchFamily="34" charset="0"/>
              </a:rPr>
              <a:pPr/>
              <a:t>162</a:t>
            </a:fld>
            <a:endParaRPr lang="en-US">
              <a:cs typeface="Arial" pitchFamily="34" charset="0"/>
            </a:endParaRPr>
          </a:p>
        </p:txBody>
      </p:sp>
      <p:sp>
        <p:nvSpPr>
          <p:cNvPr id="193538" name="Footer Placeholder 3"/>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a:latin typeface="Arial" pitchFamily="34" charset="0"/>
                <a:cs typeface="Arial" pitchFamily="34" charset="0"/>
              </a:rPr>
              <a:t>Art of Multiprocessor Programming</a:t>
            </a:r>
          </a:p>
        </p:txBody>
      </p:sp>
      <p:sp>
        <p:nvSpPr>
          <p:cNvPr id="4" name="TextBox 3">
            <a:extLst>
              <a:ext uri="{FF2B5EF4-FFF2-40B4-BE49-F238E27FC236}">
                <a16:creationId xmlns:a16="http://schemas.microsoft.com/office/drawing/2014/main" id="{8CDDEF48-575D-59D2-739B-951785D30633}"/>
              </a:ext>
            </a:extLst>
          </p:cNvPr>
          <p:cNvSpPr txBox="1"/>
          <p:nvPr/>
        </p:nvSpPr>
        <p:spPr bwMode="auto">
          <a:xfrm>
            <a:off x="396241" y="1752600"/>
            <a:ext cx="398852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Consensus is </a:t>
            </a:r>
            <a:r>
              <a:rPr lang="en-US" sz="2800" i="1" dirty="0">
                <a:solidFill>
                  <a:schemeClr val="bg2"/>
                </a:solidFill>
              </a:rPr>
              <a:t>universal</a:t>
            </a:r>
          </a:p>
        </p:txBody>
      </p:sp>
      <p:sp>
        <p:nvSpPr>
          <p:cNvPr id="5" name="TextBox 4">
            <a:extLst>
              <a:ext uri="{FF2B5EF4-FFF2-40B4-BE49-F238E27FC236}">
                <a16:creationId xmlns:a16="http://schemas.microsoft.com/office/drawing/2014/main" id="{B5D295E3-2A4B-A858-D9FD-FB8DE88BB356}"/>
              </a:ext>
            </a:extLst>
          </p:cNvPr>
          <p:cNvSpPr txBox="1"/>
          <p:nvPr/>
        </p:nvSpPr>
        <p:spPr bwMode="auto">
          <a:xfrm>
            <a:off x="1772195" y="3109252"/>
            <a:ext cx="368929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Wait-free/Lock-free,</a:t>
            </a:r>
          </a:p>
        </p:txBody>
      </p:sp>
      <p:sp>
        <p:nvSpPr>
          <p:cNvPr id="6" name="TextBox 3">
            <a:extLst>
              <a:ext uri="{FF2B5EF4-FFF2-40B4-BE49-F238E27FC236}">
                <a16:creationId xmlns:a16="http://schemas.microsoft.com/office/drawing/2014/main" id="{EBF11102-6AC8-F3C5-7258-C79739840F3F}"/>
              </a:ext>
            </a:extLst>
          </p:cNvPr>
          <p:cNvSpPr txBox="1"/>
          <p:nvPr/>
        </p:nvSpPr>
        <p:spPr bwMode="auto">
          <a:xfrm>
            <a:off x="396242" y="2430926"/>
            <a:ext cx="455458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a:t>
            </a:r>
            <a:r>
              <a:rPr lang="en-US" sz="2800" i="1" dirty="0">
                <a:solidFill>
                  <a:srgbClr val="FFFF00"/>
                </a:solidFill>
              </a:rPr>
              <a:t>n</a:t>
            </a:r>
            <a:r>
              <a:rPr lang="en-US" sz="2800" dirty="0">
                <a:solidFill>
                  <a:srgbClr val="FFFF00"/>
                </a:solidFill>
              </a:rPr>
              <a:t>-thread consensus</a:t>
            </a:r>
          </a:p>
        </p:txBody>
      </p:sp>
      <p:sp>
        <p:nvSpPr>
          <p:cNvPr id="7" name="TextBox 6">
            <a:extLst>
              <a:ext uri="{FF2B5EF4-FFF2-40B4-BE49-F238E27FC236}">
                <a16:creationId xmlns:a16="http://schemas.microsoft.com/office/drawing/2014/main" id="{1BB21CE3-C79F-472F-636F-3251C9C172B4}"/>
              </a:ext>
            </a:extLst>
          </p:cNvPr>
          <p:cNvSpPr txBox="1"/>
          <p:nvPr/>
        </p:nvSpPr>
        <p:spPr bwMode="auto">
          <a:xfrm>
            <a:off x="1772195" y="3787578"/>
            <a:ext cx="247144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Linearizable.</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76DA3B5A-8EA2-30C7-390C-76EF2816886B}"/>
              </a:ext>
            </a:extLst>
          </p:cNvPr>
          <p:cNvSpPr txBox="1"/>
          <p:nvPr/>
        </p:nvSpPr>
        <p:spPr bwMode="auto">
          <a:xfrm>
            <a:off x="1772195" y="4465904"/>
            <a:ext cx="218684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i="1" dirty="0">
                <a:solidFill>
                  <a:srgbClr val="FFFF00"/>
                </a:solidFill>
              </a:rPr>
              <a:t>n</a:t>
            </a:r>
            <a:r>
              <a:rPr lang="en-US" sz="2800" dirty="0">
                <a:solidFill>
                  <a:srgbClr val="FFFF00"/>
                </a:solidFill>
              </a:rPr>
              <a:t>-threaded,</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9F52F97D-F8E6-023C-68F2-C817CB376F71}"/>
              </a:ext>
            </a:extLst>
          </p:cNvPr>
          <p:cNvSpPr txBox="1"/>
          <p:nvPr/>
        </p:nvSpPr>
        <p:spPr bwMode="auto">
          <a:xfrm>
            <a:off x="396241" y="5144228"/>
            <a:ext cx="836893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Implementation of </a:t>
            </a:r>
            <a:r>
              <a:rPr lang="en-US" sz="2800" i="1" dirty="0">
                <a:solidFill>
                  <a:schemeClr val="bg2"/>
                </a:solidFill>
              </a:rPr>
              <a:t>any</a:t>
            </a:r>
            <a:r>
              <a:rPr lang="en-US" sz="2800" dirty="0">
                <a:solidFill>
                  <a:srgbClr val="FFFF00"/>
                </a:solidFill>
              </a:rPr>
              <a:t> sequentially specified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Slide Number Placeholder 2"/>
          <p:cNvSpPr>
            <a:spLocks noGrp="1"/>
          </p:cNvSpPr>
          <p:nvPr>
            <p:ph type="sldNum" sz="quarter" idx="10"/>
          </p:nvPr>
        </p:nvSpPr>
        <p:spPr>
          <a:noFill/>
        </p:spPr>
        <p:txBody>
          <a:bodyPr/>
          <a:lstStyle/>
          <a:p>
            <a:fld id="{F9662913-7592-44AC-A320-BDEE55E73DA9}" type="slidenum">
              <a:rPr lang="x-none" smtClean="0">
                <a:cs typeface="Arial" pitchFamily="34" charset="0"/>
              </a:rPr>
              <a:pPr/>
              <a:t>163</a:t>
            </a:fld>
            <a:endParaRPr lang="en-US">
              <a:cs typeface="Arial" pitchFamily="34" charset="0"/>
            </a:endParaRPr>
          </a:p>
        </p:txBody>
      </p:sp>
      <p:sp>
        <p:nvSpPr>
          <p:cNvPr id="194562" name="Footer Placeholder 1"/>
          <p:cNvSpPr>
            <a:spLocks noGrp="1"/>
          </p:cNvSpPr>
          <p:nvPr>
            <p:ph type="ftr" sz="quarter" idx="11"/>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194564"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lgn="l"/>
            <a:r>
              <a:rPr lang="en-US" sz="2400" dirty="0">
                <a:solidFill>
                  <a:schemeClr val="tx1"/>
                </a:solidFill>
                <a:latin typeface="Arial" pitchFamily="34" charset="0"/>
                <a:hlinkClick r:id="rId3"/>
              </a:rPr>
              <a:t>  </a:t>
            </a:r>
            <a:r>
              <a:rPr lang="en-US" sz="1800" dirty="0">
                <a:solidFill>
                  <a:schemeClr val="tx1"/>
                </a:solidFill>
                <a:latin typeface="Arial" pitchFamily="34" charset="0"/>
              </a:rPr>
              <a:t> </a:t>
            </a:r>
            <a:r>
              <a:rPr lang="en-US" sz="2400" dirty="0">
                <a:solidFill>
                  <a:schemeClr val="tx1"/>
                </a:solidFill>
                <a:latin typeface="Arial" pitchFamily="34" charset="0"/>
              </a:rPr>
              <a:t>        </a:t>
            </a:r>
            <a:br>
              <a:rPr lang="en-US" sz="2400" dirty="0">
                <a:solidFill>
                  <a:schemeClr val="tx1"/>
                </a:solidFill>
                <a:latin typeface="Arial" pitchFamily="34" charset="0"/>
              </a:rPr>
            </a:br>
            <a:r>
              <a:rPr lang="en-US" sz="2400" dirty="0">
                <a:solidFill>
                  <a:schemeClr val="tx1"/>
                </a:solidFill>
                <a:latin typeface="Arial" pitchFamily="34" charset="0"/>
              </a:rPr>
              <a:t>This work is licensed under a </a:t>
            </a:r>
            <a:r>
              <a:rPr lang="en-US" sz="2400" dirty="0">
                <a:solidFill>
                  <a:schemeClr val="tx1"/>
                </a:solidFill>
                <a:latin typeface="Arial" pitchFamily="34" charset="0"/>
                <a:hlinkClick r:id="rId3"/>
              </a:rPr>
              <a:t>Creative Commons Attribution-</a:t>
            </a:r>
            <a:r>
              <a:rPr lang="en-US" sz="2400" dirty="0" err="1">
                <a:solidFill>
                  <a:schemeClr val="tx1"/>
                </a:solidFill>
                <a:latin typeface="Arial" pitchFamily="34" charset="0"/>
                <a:hlinkClick r:id="rId3"/>
              </a:rPr>
              <a:t>ShareAlike</a:t>
            </a:r>
            <a:r>
              <a:rPr lang="en-US" sz="2400" dirty="0">
                <a:solidFill>
                  <a:schemeClr val="tx1"/>
                </a:solidFill>
                <a:latin typeface="Arial" pitchFamily="34" charset="0"/>
                <a:hlinkClick r:id="rId3"/>
              </a:rPr>
              <a:t> 2.5 License</a:t>
            </a:r>
            <a:r>
              <a:rPr lang="en-US" sz="2400" dirty="0">
                <a:solidFill>
                  <a:schemeClr val="tx1"/>
                </a:solidFill>
                <a:latin typeface="Arial" pitchFamily="34" charset="0"/>
              </a:rPr>
              <a:t>. </a:t>
            </a:r>
          </a:p>
        </p:txBody>
      </p:sp>
      <p:pic>
        <p:nvPicPr>
          <p:cNvPr id="194565"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94566" name="Rectangle 4"/>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rgbClr val="00B0F0"/>
                </a:solidFill>
                <a:latin typeface="Lucida Sans" pitchFamily="34" charset="0"/>
              </a:rPr>
              <a:t>You are free:</a:t>
            </a:r>
          </a:p>
          <a:p>
            <a:pPr marL="742950" lvl="1" indent="-285750" algn="l">
              <a:lnSpc>
                <a:spcPct val="80000"/>
              </a:lnSpc>
              <a:spcBef>
                <a:spcPct val="20000"/>
              </a:spcBef>
              <a:buFontTx/>
              <a:buChar char="–"/>
            </a:pPr>
            <a:r>
              <a:rPr lang="en-US" sz="1600" b="1" dirty="0">
                <a:solidFill>
                  <a:srgbClr val="00B0F0"/>
                </a:solidFill>
                <a:latin typeface="Lucida Sans" pitchFamily="34" charset="0"/>
              </a:rPr>
              <a:t>to Share</a:t>
            </a:r>
            <a:r>
              <a:rPr lang="en-US" sz="1600" dirty="0">
                <a:solidFill>
                  <a:srgbClr val="00B0F0"/>
                </a:solidFill>
                <a:latin typeface="Lucida Sans" pitchFamily="34" charset="0"/>
              </a:rPr>
              <a:t> — to copy, distribute and transmit the work </a:t>
            </a:r>
          </a:p>
          <a:p>
            <a:pPr marL="742950" lvl="1" indent="-285750" algn="l">
              <a:lnSpc>
                <a:spcPct val="80000"/>
              </a:lnSpc>
              <a:spcBef>
                <a:spcPct val="20000"/>
              </a:spcBef>
              <a:buFontTx/>
              <a:buChar char="–"/>
            </a:pPr>
            <a:r>
              <a:rPr lang="en-US" sz="1600" b="1" dirty="0">
                <a:solidFill>
                  <a:srgbClr val="00B0F0"/>
                </a:solidFill>
                <a:latin typeface="Lucida Sans" pitchFamily="34" charset="0"/>
              </a:rPr>
              <a:t>to Remix</a:t>
            </a:r>
            <a:r>
              <a:rPr lang="en-US" sz="1600" dirty="0">
                <a:solidFill>
                  <a:srgbClr val="00B0F0"/>
                </a:solidFill>
                <a:latin typeface="Lucida Sans" pitchFamily="34" charset="0"/>
              </a:rPr>
              <a:t> — to adapt the work </a:t>
            </a:r>
          </a:p>
          <a:p>
            <a:pPr marL="342900" indent="-342900" algn="l">
              <a:lnSpc>
                <a:spcPct val="80000"/>
              </a:lnSpc>
              <a:spcBef>
                <a:spcPct val="20000"/>
              </a:spcBef>
              <a:buFontTx/>
              <a:buChar char="•"/>
            </a:pPr>
            <a:r>
              <a:rPr lang="en-US" sz="1800" b="1" dirty="0">
                <a:solidFill>
                  <a:srgbClr val="00B0F0"/>
                </a:solidFill>
                <a:latin typeface="Lucida Sans" pitchFamily="34" charset="0"/>
              </a:rPr>
              <a:t>Under the following conditions:</a:t>
            </a:r>
          </a:p>
          <a:p>
            <a:pPr marL="742950" lvl="1" indent="-285750" algn="l">
              <a:lnSpc>
                <a:spcPct val="80000"/>
              </a:lnSpc>
              <a:spcBef>
                <a:spcPct val="20000"/>
              </a:spcBef>
              <a:buFontTx/>
              <a:buChar char="–"/>
            </a:pPr>
            <a:r>
              <a:rPr lang="en-US" sz="1600" b="1" dirty="0">
                <a:solidFill>
                  <a:srgbClr val="00B0F0"/>
                </a:solidFill>
                <a:latin typeface="Lucida Sans" pitchFamily="34" charset="0"/>
              </a:rPr>
              <a:t>Attribution</a:t>
            </a:r>
            <a:r>
              <a:rPr lang="en-US" sz="1600" dirty="0">
                <a:solidFill>
                  <a:srgbClr val="00B0F0"/>
                </a:solidFill>
                <a:latin typeface="Lucida Sans"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600" b="1" dirty="0">
                <a:solidFill>
                  <a:srgbClr val="00B0F0"/>
                </a:solidFill>
                <a:latin typeface="Lucida Sans" pitchFamily="34" charset="0"/>
              </a:rPr>
              <a:t>Share Alike</a:t>
            </a:r>
            <a:r>
              <a:rPr lang="en-US" sz="1600" dirty="0">
                <a:solidFill>
                  <a:srgbClr val="00B0F0"/>
                </a:solidFill>
                <a:latin typeface="Lucida Sans"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rgbClr val="00B0F0"/>
                </a:solidFill>
                <a:latin typeface="Lucida Sans"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dirty="0">
                <a:solidFill>
                  <a:srgbClr val="00B0F0"/>
                </a:solidFill>
                <a:latin typeface="Lucida Sans" pitchFamily="34" charset="0"/>
              </a:rPr>
              <a:t>http://creativecommons.org/licenses/by-sa/3.0/. </a:t>
            </a:r>
          </a:p>
          <a:p>
            <a:pPr marL="342900" indent="-342900" algn="l">
              <a:lnSpc>
                <a:spcPct val="80000"/>
              </a:lnSpc>
              <a:spcBef>
                <a:spcPct val="20000"/>
              </a:spcBef>
              <a:buFontTx/>
              <a:buChar char="•"/>
            </a:pPr>
            <a:r>
              <a:rPr lang="en-US" sz="1800" dirty="0">
                <a:solidFill>
                  <a:srgbClr val="00B0F0"/>
                </a:solidFill>
                <a:latin typeface="Lucida Sans"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rgbClr val="00B0F0"/>
                </a:solidFill>
                <a:latin typeface="Lucida Sans" pitchFamily="34" charset="0"/>
              </a:rPr>
              <a:t>Nothing in this license impairs or restricts the author's moral rights. </a:t>
            </a:r>
          </a:p>
          <a:p>
            <a:pPr marL="342900" indent="-342900" algn="l">
              <a:lnSpc>
                <a:spcPct val="80000"/>
              </a:lnSpc>
              <a:spcBef>
                <a:spcPct val="20000"/>
              </a:spcBef>
              <a:buFontTx/>
              <a:buChar char="•"/>
            </a:pPr>
            <a:endParaRPr lang="en-US" sz="1800" dirty="0">
              <a:solidFill>
                <a:srgbClr val="00B0F0"/>
              </a:solidFill>
              <a:latin typeface="Lucida Sans" pitchFamily="34" charset="0"/>
            </a:endParaRPr>
          </a:p>
        </p:txBody>
      </p:sp>
    </p:spTree>
  </p:cSld>
  <p:clrMapOvr>
    <a:masterClrMapping/>
  </p:clrMapOvr>
</p:sld>
</file>

<file path=ppt/theme/theme1.xml><?xml version="1.0" encoding="utf-8"?>
<a:theme xmlns:a="http://schemas.openxmlformats.org/drawingml/2006/main" name="Blank Presentation">
  <a:themeElements>
    <a:clrScheme name="Custom 6">
      <a:dk1>
        <a:srgbClr val="000000"/>
      </a:dk1>
      <a:lt1>
        <a:srgbClr val="000000"/>
      </a:lt1>
      <a:dk2>
        <a:srgbClr val="000000"/>
      </a:dk2>
      <a:lt2>
        <a:srgbClr val="FFFFFF"/>
      </a:lt2>
      <a:accent1>
        <a:srgbClr val="00CC99"/>
      </a:accent1>
      <a:accent2>
        <a:srgbClr val="FFFF00"/>
      </a:accent2>
      <a:accent3>
        <a:srgbClr val="FFFFFF"/>
      </a:accent3>
      <a:accent4>
        <a:srgbClr val="000000"/>
      </a:accent4>
      <a:accent5>
        <a:srgbClr val="AAE2CA"/>
      </a:accent5>
      <a:accent6>
        <a:srgbClr val="FFFF00"/>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CC"/>
        </a:solidFill>
        <a:ln w="9525">
          <a:noFill/>
          <a:miter lim="800000"/>
          <a:headEnd/>
          <a:tailEnd/>
        </a:ln>
      </a:spPr>
      <a:bodyPr>
        <a:spAutoFit/>
      </a:bodyPr>
      <a:lstStyle>
        <a:defPPr algn="l">
          <a:defRPr sz="2000" b="0" dirty="0" smtClean="0">
            <a:solidFill>
              <a:srgbClr val="569CD6"/>
            </a:solidFill>
            <a:effectLst/>
            <a:latin typeface="Consolas" panose="020B0609020204030204" pitchFamily="49" charset="0"/>
          </a:defRPr>
        </a:defPPr>
      </a:lstStyle>
    </a:spDef>
    <a:ln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rgbClr val="0000FF"/>
            </a:solidFill>
            <a:effectLst/>
            <a:latin typeface="Comic Sans MS" pitchFamily="66" charset="0"/>
          </a:defRPr>
        </a:defPPr>
      </a:lstStyle>
    </a:lnDef>
    <a:txDef>
      <a:spPr bwMode="auto">
        <a:noFill/>
        <a:ln w="38100">
          <a:solidFill>
            <a:srgbClr val="FF0000"/>
          </a:solidFill>
          <a:miter lim="800000"/>
          <a:headEnd/>
          <a:tailEnd/>
        </a:ln>
      </a:spPr>
      <a:bodyPr wrap="square">
        <a:spAutoFit/>
      </a:bodyPr>
      <a:lstStyle>
        <a:defPPr algn="l">
          <a:defRPr sz="2400" dirty="0">
            <a:solidFill>
              <a:srgbClr val="FFFF00"/>
            </a:solidFill>
            <a:latin typeface="Arial"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15512</TotalTime>
  <Words>9279</Words>
  <Application>Microsoft Office PowerPoint</Application>
  <PresentationFormat>Overhead</PresentationFormat>
  <Paragraphs>1951</Paragraphs>
  <Slides>163</Slides>
  <Notes>163</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163</vt:i4>
      </vt:variant>
    </vt:vector>
  </HeadingPairs>
  <TitlesOfParts>
    <vt:vector size="171" baseType="lpstr">
      <vt:lpstr>ＭＳ Ｐゴシック</vt:lpstr>
      <vt:lpstr>Arial</vt:lpstr>
      <vt:lpstr>Comic Sans MS</vt:lpstr>
      <vt:lpstr>Consolas</vt:lpstr>
      <vt:lpstr>Courier New</vt:lpstr>
      <vt:lpstr>Lucida Sans</vt:lpstr>
      <vt:lpstr>Marlett</vt:lpstr>
      <vt:lpstr>Blank Presentation</vt:lpstr>
      <vt:lpstr>PowerPoint Presentation</vt:lpstr>
      <vt:lpstr>PowerPoint Presentation</vt:lpstr>
      <vt:lpstr>Wait-Free Implementation</vt:lpstr>
      <vt:lpstr>From Weakest Register</vt:lpstr>
      <vt:lpstr>All the way to a Wait-free Implementation of Atomic Snapshots</vt:lpstr>
      <vt:lpstr>Rationale for wait-freedom</vt:lpstr>
      <vt:lpstr>PowerPoint Presentation</vt:lpstr>
      <vt:lpstr>Asynchronous Interrupts</vt:lpstr>
      <vt:lpstr>Heterogeneous Processors</vt:lpstr>
      <vt:lpstr>Fault-tolerance</vt:lpstr>
      <vt:lpstr>Machine Level Instruction Granularity</vt:lpstr>
      <vt:lpstr>Basic Questions</vt:lpstr>
      <vt:lpstr>FIFO Queue: Enqueue Method</vt:lpstr>
      <vt:lpstr>FIFO Queue: Dequeue Method</vt:lpstr>
      <vt:lpstr>Two-Thread Wait-Free Queue</vt:lpstr>
      <vt:lpstr>What About Multiple Dequeuers?</vt:lpstr>
      <vt:lpstr>Grand Challenge</vt:lpstr>
      <vt:lpstr>Grand Challenge</vt:lpstr>
      <vt:lpstr>Puzzle</vt:lpstr>
      <vt:lpstr>Consensus: Each Thread has a Private Input</vt:lpstr>
      <vt:lpstr>They Communicate</vt:lpstr>
      <vt:lpstr>They Agree on One Thread’s Input</vt:lpstr>
      <vt:lpstr>Formally: Consensus </vt:lpstr>
      <vt:lpstr>No Wait-Free Implementation of Consensus using Registers</vt:lpstr>
      <vt:lpstr>Formally</vt:lpstr>
      <vt:lpstr>Proof Strategy </vt:lpstr>
      <vt:lpstr>Protocol Histories as State Transitions</vt:lpstr>
      <vt:lpstr>Wait-Free Computation</vt:lpstr>
      <vt:lpstr>The Two-Move Tree</vt:lpstr>
      <vt:lpstr>Decision Values</vt:lpstr>
      <vt:lpstr>Bivalent: Both Possible</vt:lpstr>
      <vt:lpstr>Univalent: Single Value Possible</vt:lpstr>
      <vt:lpstr>x-valent: x Only Possible Decision</vt:lpstr>
      <vt:lpstr>Summary</vt:lpstr>
      <vt:lpstr>Claim</vt:lpstr>
      <vt:lpstr>What if inputs differ?</vt:lpstr>
      <vt:lpstr>Must Decide 0</vt:lpstr>
      <vt:lpstr>Must Decide 1</vt:lpstr>
      <vt:lpstr>Mixed Initial State Bivalent</vt:lpstr>
      <vt:lpstr>Critical States</vt:lpstr>
      <vt:lpstr>From a Critical State</vt:lpstr>
      <vt:lpstr>Reaching Critical State</vt:lpstr>
      <vt:lpstr>Critical States</vt:lpstr>
      <vt:lpstr>Model Dependency</vt:lpstr>
      <vt:lpstr>Closing the Deal</vt:lpstr>
      <vt:lpstr>Possible Interactions</vt:lpstr>
      <vt:lpstr>Some Thread Reads</vt:lpstr>
      <vt:lpstr>Some Thread Reads</vt:lpstr>
      <vt:lpstr>Some Thread Reads</vt:lpstr>
      <vt:lpstr>Some Thread Reads</vt:lpstr>
      <vt:lpstr>Some Thread Reads</vt:lpstr>
      <vt:lpstr>Some Thread Reads</vt:lpstr>
      <vt:lpstr>Possible Interactions</vt:lpstr>
      <vt:lpstr>Writing Distinct Registers</vt:lpstr>
      <vt:lpstr>Writing Distinct Registers</vt:lpstr>
      <vt:lpstr>Writing Distinct Registers</vt:lpstr>
      <vt:lpstr>Writing Distinct Registers</vt:lpstr>
      <vt:lpstr>Writing Distinct Registers</vt:lpstr>
      <vt:lpstr>Writing Distinct Registers</vt:lpstr>
      <vt:lpstr>Writing Distinct Registers</vt:lpstr>
      <vt:lpstr>Writing Distinct Registers</vt:lpstr>
      <vt:lpstr>Possible Interactions</vt:lpstr>
      <vt:lpstr>Writing Same Registers</vt:lpstr>
      <vt:lpstr>That’s All, Folks!</vt:lpstr>
      <vt:lpstr>Recap: Atomic Registers Can’t Do Consensus</vt:lpstr>
      <vt:lpstr>What Does Consensus have to do with Concurrent Objects?</vt:lpstr>
      <vt:lpstr>Consensus Object</vt:lpstr>
      <vt:lpstr>Concurrent Consensus Object</vt:lpstr>
      <vt:lpstr>Java Jargon Watch</vt:lpstr>
      <vt:lpstr>Generic Consensus Protocol</vt:lpstr>
      <vt:lpstr>Generic Consensus Protocol</vt:lpstr>
      <vt:lpstr>Generic Consensus Protocol</vt:lpstr>
      <vt:lpstr>Generic Consensus Protocol</vt:lpstr>
      <vt:lpstr>PowerPoint Presentation</vt:lpstr>
      <vt:lpstr>FIFO Consensus</vt:lpstr>
      <vt:lpstr>Protocol: Write Value to Array</vt:lpstr>
      <vt:lpstr>Protocol: Take Next Item from Queue</vt:lpstr>
      <vt:lpstr>Protocol: Take Next Item from Queue</vt:lpstr>
      <vt:lpstr>Consensus Using FIFO Queue</vt:lpstr>
      <vt:lpstr>Initialize Queue</vt:lpstr>
      <vt:lpstr>Who Won?</vt:lpstr>
      <vt:lpstr>Who Won?</vt:lpstr>
      <vt:lpstr>Who Won?</vt:lpstr>
      <vt:lpstr>Who Won?</vt:lpstr>
      <vt:lpstr>Why does this Work?</vt:lpstr>
      <vt:lpstr>Theorem</vt:lpstr>
      <vt:lpstr>Implications</vt:lpstr>
      <vt:lpstr>Corollary</vt:lpstr>
      <vt:lpstr>Consensus Numbers</vt:lpstr>
      <vt:lpstr>Consensus Numbers</vt:lpstr>
      <vt:lpstr>Consensus Numbers Measure Synchronization Power</vt:lpstr>
      <vt:lpstr>Synchronization Speed Limit</vt:lpstr>
      <vt:lpstr>Earlier Grand Challenge</vt:lpstr>
      <vt:lpstr>Multiple Assignment Theorem</vt:lpstr>
      <vt:lpstr>Proof Strategy</vt:lpstr>
      <vt:lpstr>Proof Strategy</vt:lpstr>
      <vt:lpstr>Double Assignment Interface</vt:lpstr>
      <vt:lpstr>Double Assignment Interface</vt:lpstr>
      <vt:lpstr>Double Assignment Interface</vt:lpstr>
      <vt:lpstr>Initially</vt:lpstr>
      <vt:lpstr>Thread A wins if</vt:lpstr>
      <vt:lpstr>Thread A wins if</vt:lpstr>
      <vt:lpstr>Thread A loses if</vt:lpstr>
      <vt:lpstr>Multi-Consensus Code</vt:lpstr>
      <vt:lpstr>Multi-Consensus Code</vt:lpstr>
      <vt:lpstr>Multi-Consensus Code</vt:lpstr>
      <vt:lpstr>Multi-Consensus Code</vt:lpstr>
      <vt:lpstr>Multi-Consensus Code</vt:lpstr>
      <vt:lpstr>Multi-Consensus Code</vt:lpstr>
      <vt:lpstr>Multi-Consensus Code</vt:lpstr>
      <vt:lpstr>Multi-Consensus Code</vt:lpstr>
      <vt:lpstr>Summary</vt:lpstr>
      <vt:lpstr>Read-Modify-Write Objects</vt:lpstr>
      <vt:lpstr>Read-Modify-Write</vt:lpstr>
      <vt:lpstr>Read-Modify-Write</vt:lpstr>
      <vt:lpstr>Read-Modify-Write</vt:lpstr>
      <vt:lpstr>RMW Everywhere!</vt:lpstr>
      <vt:lpstr>Example: Read</vt:lpstr>
      <vt:lpstr>Example: Read</vt:lpstr>
      <vt:lpstr>Example: getAndSet</vt:lpstr>
      <vt:lpstr>Example: getAndSet (swap)</vt:lpstr>
      <vt:lpstr>getAndIncrement</vt:lpstr>
      <vt:lpstr>getAndIncrement</vt:lpstr>
      <vt:lpstr>getAndAdd</vt:lpstr>
      <vt:lpstr>Example: getAndAdd</vt:lpstr>
      <vt:lpstr>compareAndSet</vt:lpstr>
      <vt:lpstr>compareAndSet</vt:lpstr>
      <vt:lpstr>compareAndSet</vt:lpstr>
      <vt:lpstr>compareAndSet</vt:lpstr>
      <vt:lpstr>compareAndSet</vt:lpstr>
      <vt:lpstr>Read-Modify-Write</vt:lpstr>
      <vt:lpstr>Definition</vt:lpstr>
      <vt:lpstr>Par Example</vt:lpstr>
      <vt:lpstr>Theorem</vt:lpstr>
      <vt:lpstr>Reminder</vt:lpstr>
      <vt:lpstr>Proof</vt:lpstr>
      <vt:lpstr>Proof</vt:lpstr>
      <vt:lpstr>Proof</vt:lpstr>
      <vt:lpstr>Proof</vt:lpstr>
      <vt:lpstr>Proof</vt:lpstr>
      <vt:lpstr>Proof</vt:lpstr>
      <vt:lpstr>Interfering RMW</vt:lpstr>
      <vt:lpstr>Examples</vt:lpstr>
      <vt:lpstr>Meanwhile Back at the Critical State</vt:lpstr>
      <vt:lpstr>Maybe the Functions Commute</vt:lpstr>
      <vt:lpstr>Maybe the Functions Commute</vt:lpstr>
      <vt:lpstr>Maybe the Functions Overwrite</vt:lpstr>
      <vt:lpstr>Maybe the Functions Overwrite</vt:lpstr>
      <vt:lpstr>Real-World Impact</vt:lpstr>
      <vt:lpstr>compareAndSet</vt:lpstr>
      <vt:lpstr>compareAndSet</vt:lpstr>
      <vt:lpstr>compareAndSet Has ∞ Consensus Number</vt:lpstr>
      <vt:lpstr>compareAndSet Has ∞ Consensus Number</vt:lpstr>
      <vt:lpstr>compareAndSet Has ∞ Consensus Number</vt:lpstr>
      <vt:lpstr>compareAndSet Has ∞ Consensus Number</vt:lpstr>
      <vt:lpstr>Consensus Hierarchy</vt:lpstr>
      <vt:lpstr>Multiple Assignment</vt:lpstr>
      <vt:lpstr>Lock-Freedom</vt:lpstr>
      <vt:lpstr>Lock-Free vs. Wait-free</vt:lpstr>
      <vt:lpstr>Lock-Freedom</vt:lpstr>
      <vt:lpstr>Lock-Free Implementations</vt:lpstr>
      <vt:lpstr>Next Lecture: Universality</vt:lpstr>
      <vt:lpstr>PowerPoint Presentation</vt:lpstr>
    </vt:vector>
  </TitlesOfParts>
  <Company>Brown University and tel-Aviv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Multiprocesor Synchronization</dc:title>
  <dc:creator>Maurice Herlihy and Nir Shavit</dc:creator>
  <cp:lastModifiedBy>Herlihy, Maurice</cp:lastModifiedBy>
  <cp:revision>669</cp:revision>
  <cp:lastPrinted>2003-09-22T12:30:43Z</cp:lastPrinted>
  <dcterms:created xsi:type="dcterms:W3CDTF">1999-05-12T13:47:53Z</dcterms:created>
  <dcterms:modified xsi:type="dcterms:W3CDTF">2024-09-26T16:59:06Z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